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403" r:id="rId4"/>
    <p:sldId id="404" r:id="rId5"/>
    <p:sldId id="280" r:id="rId6"/>
    <p:sldId id="421" r:id="rId7"/>
    <p:sldId id="430" r:id="rId8"/>
    <p:sldId id="412" r:id="rId9"/>
    <p:sldId id="519" r:id="rId10"/>
    <p:sldId id="520" r:id="rId11"/>
    <p:sldId id="521" r:id="rId12"/>
    <p:sldId id="522" r:id="rId13"/>
    <p:sldId id="523" r:id="rId14"/>
    <p:sldId id="517" r:id="rId15"/>
    <p:sldId id="505" r:id="rId16"/>
    <p:sldId id="524" r:id="rId17"/>
    <p:sldId id="525" r:id="rId18"/>
    <p:sldId id="526" r:id="rId19"/>
    <p:sldId id="527" r:id="rId20"/>
    <p:sldId id="528" r:id="rId21"/>
    <p:sldId id="518" r:id="rId22"/>
    <p:sldId id="413" r:id="rId23"/>
    <p:sldId id="529" r:id="rId24"/>
    <p:sldId id="530" r:id="rId25"/>
    <p:sldId id="531" r:id="rId26"/>
    <p:sldId id="533" r:id="rId27"/>
    <p:sldId id="532" r:id="rId28"/>
    <p:sldId id="380" r:id="rId29"/>
    <p:sldId id="422" r:id="rId30"/>
    <p:sldId id="512" r:id="rId31"/>
    <p:sldId id="382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800"/>
    <a:srgbClr val="5091CF"/>
    <a:srgbClr val="BFBFBF"/>
    <a:srgbClr val="FFD966"/>
    <a:srgbClr val="FFC000"/>
    <a:srgbClr val="0052FF"/>
    <a:srgbClr val="FF4C41"/>
    <a:srgbClr val="92D050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29"/>
    <p:restoredTop sz="85928"/>
  </p:normalViewPr>
  <p:slideViewPr>
    <p:cSldViewPr snapToGrid="0" snapToObjects="1">
      <p:cViewPr>
        <p:scale>
          <a:sx n="110" d="100"/>
          <a:sy n="110" d="100"/>
        </p:scale>
        <p:origin x="856" y="1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77" d="100"/>
          <a:sy n="77" d="100"/>
        </p:scale>
        <p:origin x="2592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C0594-FB91-6549-B734-125DEC4832D9}" type="datetimeFigureOut">
              <a:rPr lang="en-US" smtClean="0"/>
              <a:t>6/7/19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D52EB-6373-8342-9112-3E6FB6223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7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D52EB-6373-8342-9112-3E6FB62238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20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D52EB-6373-8342-9112-3E6FB62238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8475" y="903288"/>
            <a:ext cx="5813425" cy="32702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Seite </a:t>
            </a:r>
            <a:fld id="{BD175881-983A-4DD9-A31C-16EEE17A7366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AWK Group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290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D52EB-6373-8342-9112-3E6FB62238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3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D52EB-6373-8342-9112-3E6FB62238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3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D52EB-6373-8342-9112-3E6FB62238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23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D52EB-6373-8342-9112-3E6FB62238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2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D52EB-6373-8342-9112-3E6FB62238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9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3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6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1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4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0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053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23. Mai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1246" y="6356350"/>
            <a:ext cx="6409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0754" y="6356350"/>
            <a:ext cx="20530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22B48-A01B-014E-891E-B9F4D62A9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5" Type="http://schemas.openxmlformats.org/officeDocument/2006/relationships/image" Target="../media/image1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aS%20Meetup%2020190523-Teil-2.pptx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innolab-smart-mobility.ch/mobilitaets-meetup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12" Type="http://schemas.openxmlformats.org/officeDocument/2006/relationships/image" Target="../media/image5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11" Type="http://schemas.openxmlformats.org/officeDocument/2006/relationships/image" Target="../media/image49.tiff"/><Relationship Id="rId5" Type="http://schemas.openxmlformats.org/officeDocument/2006/relationships/image" Target="../media/image43.tiff"/><Relationship Id="rId15" Type="http://schemas.openxmlformats.org/officeDocument/2006/relationships/image" Target="../media/image53.png"/><Relationship Id="rId10" Type="http://schemas.openxmlformats.org/officeDocument/2006/relationships/image" Target="../media/image48.tiff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6.xml"/><Relationship Id="rId7" Type="http://schemas.openxmlformats.org/officeDocument/2006/relationships/image" Target="../media/image15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aS%20Meetup%2020190523_Teil-1.pptx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A3068-BC1D-4445-8286-389DB78037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C30730-D41F-9446-BCF9-99612624F42E}"/>
              </a:ext>
            </a:extLst>
          </p:cNvPr>
          <p:cNvSpPr/>
          <p:nvPr/>
        </p:nvSpPr>
        <p:spPr>
          <a:xfrm>
            <a:off x="0" y="6456319"/>
            <a:ext cx="12192000" cy="4016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8332" y="31000"/>
            <a:ext cx="6893668" cy="1070087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5091CF"/>
                </a:solidFill>
                <a:latin typeface="Malgun Gothic" charset="-127"/>
                <a:ea typeface="Malgun Gothic" charset="-127"/>
                <a:cs typeface="Malgun Gothic" charset="-127"/>
              </a:rPr>
              <a:t>innolab</a:t>
            </a:r>
            <a:r>
              <a:rPr lang="en-US" sz="4800" dirty="0">
                <a:solidFill>
                  <a:srgbClr val="5091CF"/>
                </a:solidFill>
                <a:latin typeface="Malgun Gothic" charset="-127"/>
                <a:ea typeface="Malgun Gothic" charset="-127"/>
                <a:cs typeface="Malgun Gothic" charset="-127"/>
              </a:rPr>
              <a:t> smart mobility</a:t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de-CH" sz="2000" dirty="0">
                <a:solidFill>
                  <a:schemeClr val="bg1"/>
                </a:solidFill>
              </a:rPr>
              <a:t>Gemeinsam entwickeln wir die Mobilität der Schweiz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1796" y="4946465"/>
            <a:ext cx="6479568" cy="956451"/>
          </a:xfrm>
        </p:spPr>
        <p:txBody>
          <a:bodyPr>
            <a:normAutofit fontScale="77500" lnSpcReduction="20000"/>
          </a:bodyPr>
          <a:lstStyle/>
          <a:p>
            <a:r>
              <a:rPr lang="de-CH" b="1" dirty="0">
                <a:solidFill>
                  <a:schemeClr val="bg1"/>
                </a:solidFill>
              </a:rPr>
              <a:t>17. </a:t>
            </a:r>
            <a:r>
              <a:rPr lang="de-CH" b="1" dirty="0" err="1">
                <a:solidFill>
                  <a:schemeClr val="bg1"/>
                </a:solidFill>
              </a:rPr>
              <a:t>Mobilitäts</a:t>
            </a:r>
            <a:r>
              <a:rPr lang="de-CH" b="1" dirty="0">
                <a:solidFill>
                  <a:schemeClr val="bg1"/>
                </a:solidFill>
              </a:rPr>
              <a:t> </a:t>
            </a:r>
            <a:r>
              <a:rPr lang="de-CH" b="1" dirty="0" err="1">
                <a:solidFill>
                  <a:schemeClr val="bg1"/>
                </a:solidFill>
              </a:rPr>
              <a:t>Meetup</a:t>
            </a:r>
            <a:r>
              <a:rPr lang="de-CH" b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23. Mai 2019</a:t>
            </a:r>
          </a:p>
          <a:p>
            <a:r>
              <a:rPr lang="en-US" b="1" dirty="0">
                <a:solidFill>
                  <a:schemeClr val="bg1"/>
                </a:solidFill>
              </a:rPr>
              <a:t>Marius Schmidt </a:t>
            </a:r>
            <a:r>
              <a:rPr lang="en-US" dirty="0">
                <a:solidFill>
                  <a:schemeClr val="bg1"/>
                </a:solidFill>
              </a:rPr>
              <a:t>| Andi Kronawitter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7F6DDF-CFD9-454C-925C-0E2FFDA347A5}"/>
              </a:ext>
            </a:extLst>
          </p:cNvPr>
          <p:cNvSpPr txBox="1">
            <a:spLocks/>
          </p:cNvSpPr>
          <p:nvPr/>
        </p:nvSpPr>
        <p:spPr>
          <a:xfrm>
            <a:off x="829746" y="3057526"/>
            <a:ext cx="10515600" cy="13355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algun Gothic" charset="-127"/>
                <a:ea typeface="Malgun Gothic" charset="-127"/>
                <a:cs typeface="Malgun Gothic" charset="-127"/>
              </a:defRPr>
            </a:lvl1pPr>
          </a:lstStyle>
          <a:p>
            <a:r>
              <a:rPr lang="de-CH" sz="5400" dirty="0" err="1">
                <a:solidFill>
                  <a:schemeClr val="bg1"/>
                </a:solidFill>
              </a:rPr>
              <a:t>Beyond</a:t>
            </a:r>
            <a:r>
              <a:rPr lang="de-CH" sz="5400" dirty="0">
                <a:solidFill>
                  <a:schemeClr val="bg1"/>
                </a:solidFill>
              </a:rPr>
              <a:t> </a:t>
            </a:r>
            <a:r>
              <a:rPr lang="de-CH" sz="5400" dirty="0" err="1">
                <a:solidFill>
                  <a:schemeClr val="bg1"/>
                </a:solidFill>
              </a:rPr>
              <a:t>MaaS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D2FA2-83C7-B64D-9120-B737DCF743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943" y="6487721"/>
            <a:ext cx="447776" cy="340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4C9CE-3765-F642-8E6A-C6F7A78C7C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64" y="6488003"/>
            <a:ext cx="846565" cy="340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A1A6A-2604-4540-A99A-233421B171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2" y="6487315"/>
            <a:ext cx="783908" cy="345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779DE-2AC7-8647-8C5E-42EC2B97F1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723" y="6487315"/>
            <a:ext cx="340112" cy="340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BB77E-D52A-174A-9CB1-0339310A88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980" y="6563740"/>
            <a:ext cx="1094060" cy="217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9B9B2-B4C4-7849-9A85-23392445BC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04" y="6484884"/>
            <a:ext cx="1539521" cy="342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96A71-E9B7-0F47-ADDD-6FB89ECB6C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229" y="6573256"/>
            <a:ext cx="975012" cy="168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B8D36A-09BA-4E4F-89F2-EE278740C3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23" y="6584427"/>
            <a:ext cx="1159112" cy="157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127DA2-FA8D-7245-8732-9D57D651B6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5569" y="6487315"/>
            <a:ext cx="827606" cy="345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C9C332-B1CA-E94D-AF71-4D47EE5CB9F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733" y="6487315"/>
            <a:ext cx="812736" cy="340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DE3084-542A-D047-93DF-4ECA99598C5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97" y="6478212"/>
            <a:ext cx="557582" cy="355459"/>
          </a:xfrm>
          <a:prstGeom prst="rect">
            <a:avLst/>
          </a:prstGeom>
        </p:spPr>
      </p:pic>
      <p:pic>
        <p:nvPicPr>
          <p:cNvPr id="18" name="Picture 2" descr="Bildergebnis für logo netcetera">
            <a:extLst>
              <a:ext uri="{FF2B5EF4-FFF2-40B4-BE49-F238E27FC236}">
                <a16:creationId xmlns:a16="http://schemas.microsoft.com/office/drawing/2014/main" id="{4A93B226-C773-1B4B-BABD-C18D4CDF5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74584" y="6584427"/>
            <a:ext cx="1378643" cy="1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301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648E7-03C0-0E46-97E2-B6BD9F0F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3C459-6979-9B4E-A519-9E51E219E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A4EB2-2F93-8B40-9C52-967B11ED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77198-1D3B-3E47-98DA-4082FFFA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EFBC782A-5155-5346-B282-53F1FB14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24"/>
          <a:stretch/>
        </p:blipFill>
        <p:spPr>
          <a:xfrm>
            <a:off x="3571352" y="-42610"/>
            <a:ext cx="5729402" cy="6262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FE7D8-A1D7-7246-83F2-838B7846DBAD}"/>
              </a:ext>
            </a:extLst>
          </p:cNvPr>
          <p:cNvSpPr txBox="1"/>
          <p:nvPr/>
        </p:nvSpPr>
        <p:spPr>
          <a:xfrm>
            <a:off x="718457" y="7184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B</a:t>
            </a:r>
          </a:p>
        </p:txBody>
      </p:sp>
    </p:spTree>
    <p:extLst>
      <p:ext uri="{BB962C8B-B14F-4D97-AF65-F5344CB8AC3E}">
        <p14:creationId xmlns:p14="http://schemas.microsoft.com/office/powerpoint/2010/main" val="1251101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BC9DD-A846-524D-9C29-260ABDA4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194AF-AB2D-2F40-B274-48B90D01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07DB8-AC10-9745-AA24-7305160D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48101-D691-9A47-B99A-BC1B4A859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8D0FA9F-8E43-5342-A31B-29840D732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1" b="10548"/>
          <a:stretch/>
        </p:blipFill>
        <p:spPr>
          <a:xfrm>
            <a:off x="3417096" y="0"/>
            <a:ext cx="5883658" cy="6393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BBBAF-78EB-4548-A7FE-FD2EE7E831F4}"/>
              </a:ext>
            </a:extLst>
          </p:cNvPr>
          <p:cNvSpPr txBox="1"/>
          <p:nvPr/>
        </p:nvSpPr>
        <p:spPr>
          <a:xfrm>
            <a:off x="718457" y="71845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C</a:t>
            </a:r>
          </a:p>
        </p:txBody>
      </p:sp>
    </p:spTree>
    <p:extLst>
      <p:ext uri="{BB962C8B-B14F-4D97-AF65-F5344CB8AC3E}">
        <p14:creationId xmlns:p14="http://schemas.microsoft.com/office/powerpoint/2010/main" val="326408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B2AA1-5A5C-7D49-98A6-D0E61C76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4C794-C12E-F44C-A17B-877ADFFC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51EE9-08A0-7642-A73C-7EEAF87E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21FA8-E4D2-024E-BD73-F17C82851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overed, map, paper&#10;&#10;Description automatically generated">
            <a:extLst>
              <a:ext uri="{FF2B5EF4-FFF2-40B4-BE49-F238E27FC236}">
                <a16:creationId xmlns:a16="http://schemas.microsoft.com/office/drawing/2014/main" id="{7BEF793A-D5AE-2E40-8B1D-B9674BEA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5" b="17637"/>
          <a:stretch/>
        </p:blipFill>
        <p:spPr>
          <a:xfrm>
            <a:off x="3035704" y="0"/>
            <a:ext cx="6353519" cy="6356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DBF41F-9ED9-9D42-8F58-4A43A6D17D95}"/>
              </a:ext>
            </a:extLst>
          </p:cNvPr>
          <p:cNvSpPr txBox="1"/>
          <p:nvPr/>
        </p:nvSpPr>
        <p:spPr>
          <a:xfrm>
            <a:off x="718457" y="718457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D</a:t>
            </a:r>
          </a:p>
        </p:txBody>
      </p:sp>
    </p:spTree>
    <p:extLst>
      <p:ext uri="{BB962C8B-B14F-4D97-AF65-F5344CB8AC3E}">
        <p14:creationId xmlns:p14="http://schemas.microsoft.com/office/powerpoint/2010/main" val="388144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D0907-520B-DE45-AAC5-CDF642F62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DAAAD-D216-BC4A-8698-C1DAB722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05CFF-4844-5A4D-A0EA-1916A2F7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577BFAB-CC00-2C4F-A0C7-D7A924B09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" t="6751" r="5877" b="11055"/>
          <a:stretch/>
        </p:blipFill>
        <p:spPr>
          <a:xfrm>
            <a:off x="3310358" y="56838"/>
            <a:ext cx="5990396" cy="6369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1F74EC-1AD6-9F41-9F13-6CDF33B51598}"/>
              </a:ext>
            </a:extLst>
          </p:cNvPr>
          <p:cNvSpPr txBox="1"/>
          <p:nvPr/>
        </p:nvSpPr>
        <p:spPr>
          <a:xfrm>
            <a:off x="718457" y="71845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E</a:t>
            </a:r>
          </a:p>
        </p:txBody>
      </p:sp>
    </p:spTree>
    <p:extLst>
      <p:ext uri="{BB962C8B-B14F-4D97-AF65-F5344CB8AC3E}">
        <p14:creationId xmlns:p14="http://schemas.microsoft.com/office/powerpoint/2010/main" val="98790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16AF-D2AE-3F4A-918B-98B43A48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radley Hand" pitchFamily="2" charset="77"/>
                <a:hlinkClick r:id="rId2"/>
              </a:rPr>
              <a:t>Die </a:t>
            </a:r>
            <a:r>
              <a:rPr lang="en-US" dirty="0" err="1">
                <a:latin typeface="Bradley Hand" pitchFamily="2" charset="77"/>
                <a:hlinkClick r:id="rId2"/>
              </a:rPr>
              <a:t>Idee</a:t>
            </a:r>
            <a:r>
              <a:rPr lang="en-US" dirty="0">
                <a:latin typeface="Bradley Hand" pitchFamily="2" charset="77"/>
                <a:hlinkClick r:id="rId2"/>
              </a:rPr>
              <a:t> hinter </a:t>
            </a:r>
            <a:r>
              <a:rPr lang="en-US" dirty="0" err="1">
                <a:latin typeface="Bradley Hand" pitchFamily="2" charset="77"/>
                <a:hlinkClick r:id="rId2"/>
              </a:rPr>
              <a:t>MobiCo</a:t>
            </a:r>
            <a:endParaRPr lang="en-US" dirty="0">
              <a:latin typeface="Bradley Hand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33F24-780A-0F46-9C8A-DF73AAB40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halkduster" panose="03050602040202020205" pitchFamily="66" charset="77"/>
              </a:rPr>
              <a:t>Wer</a:t>
            </a: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halkduster" panose="03050602040202020205" pitchFamily="66" charset="77"/>
              </a:rPr>
              <a:t>braucht</a:t>
            </a: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</a:rPr>
              <a:t> das und </a:t>
            </a:r>
            <a:r>
              <a:rPr lang="en-US" dirty="0" err="1">
                <a:solidFill>
                  <a:schemeClr val="tx1"/>
                </a:solidFill>
                <a:latin typeface="Chalkduster" panose="03050602040202020205" pitchFamily="66" charset="77"/>
              </a:rPr>
              <a:t>warum</a:t>
            </a:r>
            <a:r>
              <a:rPr lang="en-US" dirty="0">
                <a:solidFill>
                  <a:schemeClr val="tx1"/>
                </a:solidFill>
                <a:latin typeface="Chalkduster" panose="03050602040202020205" pitchFamily="66" charset="77"/>
              </a:rPr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62EA4-66FD-4A45-9523-74D54A13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97702-9AAA-5E4D-A4CB-2AFC78E1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innolab smart mobility - Marius Schmidt | Andi Kronawitter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255FE-E4B1-8A44-944E-99A9F0E3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22B48-A01B-014E-891E-B9F4D62A9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84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345-1F0B-5846-A7BE-6EA96F8B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Runde</a:t>
            </a:r>
            <a:r>
              <a:rPr lang="en-US" sz="3600" dirty="0"/>
              <a:t> 2: </a:t>
            </a:r>
            <a:br>
              <a:rPr lang="en-US" sz="3600" dirty="0"/>
            </a:br>
            <a:r>
              <a:rPr lang="en-US" sz="3600" dirty="0" err="1"/>
              <a:t>Traumwelt</a:t>
            </a:r>
            <a:r>
              <a:rPr lang="en-US" sz="3600" dirty="0"/>
              <a:t>: </a:t>
            </a:r>
            <a:r>
              <a:rPr lang="en-US" sz="3600" dirty="0" err="1"/>
              <a:t>unser</a:t>
            </a:r>
            <a:r>
              <a:rPr lang="en-US" sz="3600" dirty="0"/>
              <a:t> </a:t>
            </a:r>
            <a:r>
              <a:rPr lang="en-US" sz="3600" dirty="0" err="1"/>
              <a:t>Alltag</a:t>
            </a:r>
            <a:r>
              <a:rPr lang="en-US" sz="3600" dirty="0"/>
              <a:t> in der </a:t>
            </a:r>
            <a:r>
              <a:rPr lang="en-US" sz="3600" dirty="0" err="1"/>
              <a:t>Zukunft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13769-8D30-9141-BB0B-E624CF181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 Gruppen</a:t>
            </a:r>
          </a:p>
          <a:p>
            <a:endParaRPr lang="en-US" dirty="0"/>
          </a:p>
          <a:p>
            <a:r>
              <a:rPr lang="en-US" dirty="0"/>
              <a:t>Collage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allem</a:t>
            </a:r>
            <a:r>
              <a:rPr lang="en-US" dirty="0"/>
              <a:t> auf grosses Papier</a:t>
            </a:r>
          </a:p>
          <a:p>
            <a:r>
              <a:rPr lang="en-US" dirty="0" err="1"/>
              <a:t>Aufschreiben</a:t>
            </a:r>
            <a:r>
              <a:rPr lang="en-US" dirty="0"/>
              <a:t>: was </a:t>
            </a:r>
            <a:r>
              <a:rPr lang="en-US" dirty="0" err="1"/>
              <a:t>ist</a:t>
            </a:r>
            <a:r>
              <a:rPr lang="en-US" dirty="0"/>
              <a:t> am </a:t>
            </a:r>
            <a:r>
              <a:rPr lang="en-US" dirty="0" err="1"/>
              <a:t>wichtigsten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30 min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3BCB-1C23-5443-96AF-95AE4E74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E350B-E63E-834D-AC64-2EB57868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1B34A-55F4-6A44-A376-F1C90F4A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15</a:t>
            </a:fld>
            <a:endParaRPr lang="en-US"/>
          </a:p>
        </p:txBody>
      </p:sp>
      <p:pic>
        <p:nvPicPr>
          <p:cNvPr id="23558" name="Picture 6" descr="Bildergebnis für brainstorming">
            <a:extLst>
              <a:ext uri="{FF2B5EF4-FFF2-40B4-BE49-F238E27FC236}">
                <a16:creationId xmlns:a16="http://schemas.microsoft.com/office/drawing/2014/main" id="{F2D57EA4-B3D8-EE4A-91E4-6E40B095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761" y="2256598"/>
            <a:ext cx="4292520" cy="286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127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8FAB8-BFDB-2B46-889E-6B06B025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1CAB3-E608-F64E-8288-F2C138BD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187D2-B442-CF41-9D9A-405CF5DC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52614-B1A0-7743-8C5A-F0D8B233F6B4}"/>
              </a:ext>
            </a:extLst>
          </p:cNvPr>
          <p:cNvSpPr txBox="1"/>
          <p:nvPr/>
        </p:nvSpPr>
        <p:spPr>
          <a:xfrm>
            <a:off x="718457" y="71845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2F2F13-8459-2642-A503-100C01297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06"/>
          <a:stretch/>
        </p:blipFill>
        <p:spPr>
          <a:xfrm>
            <a:off x="2743200" y="0"/>
            <a:ext cx="6032938" cy="63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04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4EC4E6B4-4C31-6843-AA05-07ADD8978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0" b="4472"/>
          <a:stretch/>
        </p:blipFill>
        <p:spPr>
          <a:xfrm>
            <a:off x="3252487" y="0"/>
            <a:ext cx="5840242" cy="66657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07897-2F96-1C4C-B20C-7C685C24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AAA0C-A5BD-8D4C-8F66-6D3EDDF2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4DA9-4E4B-7542-BB26-1F9412BB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3E8D7-1923-144B-8258-A6430B7D9286}"/>
              </a:ext>
            </a:extLst>
          </p:cNvPr>
          <p:cNvSpPr txBox="1"/>
          <p:nvPr/>
        </p:nvSpPr>
        <p:spPr>
          <a:xfrm>
            <a:off x="718457" y="7184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B</a:t>
            </a:r>
          </a:p>
        </p:txBody>
      </p:sp>
    </p:spTree>
    <p:extLst>
      <p:ext uri="{BB962C8B-B14F-4D97-AF65-F5344CB8AC3E}">
        <p14:creationId xmlns:p14="http://schemas.microsoft.com/office/powerpoint/2010/main" val="650965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C7842-849C-9246-8142-8E539B95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BECCC-C51E-4C42-9566-95E58A98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5CE5-5E83-BF49-9066-F443E03E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3C6BA-0B9C-CD4D-974D-D5C98ABDF944}"/>
              </a:ext>
            </a:extLst>
          </p:cNvPr>
          <p:cNvSpPr txBox="1"/>
          <p:nvPr/>
        </p:nvSpPr>
        <p:spPr>
          <a:xfrm>
            <a:off x="718457" y="71845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C</a:t>
            </a:r>
          </a:p>
        </p:txBody>
      </p:sp>
      <p:pic>
        <p:nvPicPr>
          <p:cNvPr id="9" name="Picture 8" descr="A stack of flyers on a table&#10;&#10;Description automatically generated">
            <a:extLst>
              <a:ext uri="{FF2B5EF4-FFF2-40B4-BE49-F238E27FC236}">
                <a16:creationId xmlns:a16="http://schemas.microsoft.com/office/drawing/2014/main" id="{BBE08DBC-52E1-F245-A395-DFEED8E92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13"/>
          <a:stretch/>
        </p:blipFill>
        <p:spPr>
          <a:xfrm>
            <a:off x="2345169" y="0"/>
            <a:ext cx="6826349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8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47EF9-522E-F740-BC66-9F60B95A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132A5-6E3A-3B47-86C7-0E17BD84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A8B49-83B7-4E47-B400-09102E72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B6A9E-786D-334D-9AF5-807E29ACABDA}"/>
              </a:ext>
            </a:extLst>
          </p:cNvPr>
          <p:cNvSpPr txBox="1"/>
          <p:nvPr/>
        </p:nvSpPr>
        <p:spPr>
          <a:xfrm>
            <a:off x="718457" y="718457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E1CA1-7A37-CA40-ADED-D076B520D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88"/>
          <a:stretch/>
        </p:blipFill>
        <p:spPr>
          <a:xfrm>
            <a:off x="2401740" y="0"/>
            <a:ext cx="6899014" cy="64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5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0A683-74B9-3245-B876-F00F80C87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7443"/>
            <a:ext cx="10273747" cy="57050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min </a:t>
            </a:r>
            <a:r>
              <a:rPr lang="en-US" b="1" dirty="0">
                <a:solidFill>
                  <a:schemeClr val="bg1"/>
                </a:solidFill>
              </a:rPr>
              <a:t>Intro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20 min </a:t>
            </a:r>
            <a:r>
              <a:rPr lang="en-US" b="1" dirty="0">
                <a:solidFill>
                  <a:schemeClr val="bg1"/>
                </a:solidFill>
              </a:rPr>
              <a:t>Mobility as a Service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30 min </a:t>
            </a:r>
            <a:r>
              <a:rPr lang="en-US" b="1" dirty="0">
                <a:solidFill>
                  <a:schemeClr val="bg1"/>
                </a:solidFill>
              </a:rPr>
              <a:t>Problem-Storming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10 min </a:t>
            </a:r>
            <a:r>
              <a:rPr lang="en-US" b="1" dirty="0" err="1">
                <a:solidFill>
                  <a:schemeClr val="bg1"/>
                </a:solidFill>
              </a:rPr>
              <a:t>Problemstorm</a:t>
            </a:r>
            <a:r>
              <a:rPr lang="en-US" b="1" dirty="0">
                <a:solidFill>
                  <a:schemeClr val="bg1"/>
                </a:solidFill>
              </a:rPr>
              <a:t>-Pitches</a:t>
            </a:r>
          </a:p>
          <a:p>
            <a:r>
              <a:rPr lang="en-US" dirty="0">
                <a:solidFill>
                  <a:schemeClr val="bg1"/>
                </a:solidFill>
              </a:rPr>
              <a:t>20 min </a:t>
            </a:r>
            <a:r>
              <a:rPr lang="en-US" b="1" dirty="0" err="1">
                <a:solidFill>
                  <a:schemeClr val="bg1"/>
                </a:solidFill>
              </a:rPr>
              <a:t>Painstorming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10 min </a:t>
            </a:r>
            <a:r>
              <a:rPr lang="en-US" b="1" dirty="0" err="1">
                <a:solidFill>
                  <a:schemeClr val="bg1"/>
                </a:solidFill>
              </a:rPr>
              <a:t>Painstorm</a:t>
            </a:r>
            <a:r>
              <a:rPr lang="en-US" b="1" dirty="0">
                <a:solidFill>
                  <a:schemeClr val="bg1"/>
                </a:solidFill>
              </a:rPr>
              <a:t>-Pitches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10 min </a:t>
            </a:r>
            <a:r>
              <a:rPr lang="en-US" b="1" dirty="0">
                <a:solidFill>
                  <a:schemeClr val="bg1"/>
                </a:solidFill>
              </a:rPr>
              <a:t>Pause</a:t>
            </a:r>
          </a:p>
          <a:p>
            <a:r>
              <a:rPr lang="en-US" dirty="0">
                <a:solidFill>
                  <a:schemeClr val="bg1"/>
                </a:solidFill>
              </a:rPr>
              <a:t>25 min </a:t>
            </a:r>
            <a:r>
              <a:rPr lang="en-US" b="1" dirty="0" err="1">
                <a:solidFill>
                  <a:schemeClr val="bg1"/>
                </a:solidFill>
              </a:rPr>
              <a:t>Ideen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entwickeln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10 min </a:t>
            </a:r>
            <a:r>
              <a:rPr lang="en-US" b="1" dirty="0" err="1">
                <a:solidFill>
                  <a:schemeClr val="bg1"/>
                </a:solidFill>
              </a:rPr>
              <a:t>Ideen</a:t>
            </a:r>
            <a:r>
              <a:rPr lang="en-US" b="1" dirty="0">
                <a:solidFill>
                  <a:schemeClr val="bg1"/>
                </a:solidFill>
              </a:rPr>
              <a:t> Pitches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5 min </a:t>
            </a:r>
            <a:r>
              <a:rPr lang="en-US" b="1" dirty="0">
                <a:solidFill>
                  <a:schemeClr val="bg1"/>
                </a:solidFill>
              </a:rPr>
              <a:t>Closing Remarks</a:t>
            </a:r>
          </a:p>
          <a:p>
            <a:r>
              <a:rPr lang="en-US" b="1" dirty="0">
                <a:solidFill>
                  <a:schemeClr val="bg1"/>
                </a:solidFill>
              </a:rPr>
              <a:t>APERO (endless)</a:t>
            </a:r>
            <a:endParaRPr lang="de-CH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1AC6A0-0462-6E4E-AD68-CFBEDAD37B77}"/>
              </a:ext>
            </a:extLst>
          </p:cNvPr>
          <p:cNvSpPr txBox="1"/>
          <p:nvPr/>
        </p:nvSpPr>
        <p:spPr>
          <a:xfrm>
            <a:off x="7454685" y="2014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A5AA260-522D-9544-832E-06E97BA06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23. Mai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3BA7B46-D3ED-4F4C-94FB-397AD202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innolab smart mobility - Marius Schmidt | Andi Kronawitter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E510B6-5302-A240-A5A5-2A736EED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2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4998-B8A6-2342-9859-A4583FF12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D6185-3026-7D4F-9DFC-59B5B152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A17F6-FFF3-6F4B-B290-4CE5A594703E}"/>
              </a:ext>
            </a:extLst>
          </p:cNvPr>
          <p:cNvSpPr txBox="1"/>
          <p:nvPr/>
        </p:nvSpPr>
        <p:spPr>
          <a:xfrm>
            <a:off x="718457" y="718457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E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B25F55B-EBB0-A943-A855-2D4220A99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6" b="1991"/>
          <a:stretch/>
        </p:blipFill>
        <p:spPr>
          <a:xfrm>
            <a:off x="3218605" y="0"/>
            <a:ext cx="5394717" cy="64933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1B96-0150-ED41-878C-DF73EC045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39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345-1F0B-5846-A7BE-6EA96F8B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Runde</a:t>
            </a:r>
            <a:r>
              <a:rPr lang="en-US" sz="3600" dirty="0"/>
              <a:t> 3: </a:t>
            </a:r>
            <a:br>
              <a:rPr lang="en-US" sz="3600" dirty="0"/>
            </a:br>
            <a:r>
              <a:rPr lang="en-US" sz="3600" dirty="0"/>
              <a:t>Back to reality: </a:t>
            </a:r>
            <a:r>
              <a:rPr lang="en-US" sz="3600" dirty="0" err="1"/>
              <a:t>Ideen</a:t>
            </a:r>
            <a:r>
              <a:rPr lang="en-US" sz="3600" dirty="0"/>
              <a:t> </a:t>
            </a:r>
            <a:r>
              <a:rPr lang="en-US" sz="3600" dirty="0" err="1"/>
              <a:t>für</a:t>
            </a:r>
            <a:r>
              <a:rPr lang="en-US" sz="3600" dirty="0"/>
              <a:t> “</a:t>
            </a:r>
            <a:r>
              <a:rPr lang="en-US" sz="3600" dirty="0" err="1"/>
              <a:t>demnächst</a:t>
            </a:r>
            <a:r>
              <a:rPr lang="en-US" sz="3600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13769-8D30-9141-BB0B-E624CF181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 Gruppen</a:t>
            </a:r>
          </a:p>
          <a:p>
            <a:endParaRPr lang="en-US" dirty="0"/>
          </a:p>
          <a:p>
            <a:r>
              <a:rPr lang="en-US" dirty="0"/>
              <a:t>Pro Gruppe 1 </a:t>
            </a:r>
            <a:r>
              <a:rPr lang="en-US" dirty="0" err="1"/>
              <a:t>oder</a:t>
            </a:r>
            <a:r>
              <a:rPr lang="en-US" dirty="0"/>
              <a:t> 2 </a:t>
            </a:r>
            <a:r>
              <a:rPr lang="en-US" dirty="0" err="1"/>
              <a:t>Ideen</a:t>
            </a:r>
            <a:endParaRPr lang="en-US" dirty="0"/>
          </a:p>
          <a:p>
            <a:r>
              <a:rPr lang="en-US" dirty="0"/>
              <a:t>NABC</a:t>
            </a:r>
          </a:p>
          <a:p>
            <a:endParaRPr lang="en-US" dirty="0"/>
          </a:p>
          <a:p>
            <a:r>
              <a:rPr lang="en-US" dirty="0"/>
              <a:t>20 min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3BCB-1C23-5443-96AF-95AE4E74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E350B-E63E-834D-AC64-2EB57868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1B34A-55F4-6A44-A376-F1C90F4A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21</a:t>
            </a:fld>
            <a:endParaRPr lang="en-US"/>
          </a:p>
        </p:txBody>
      </p:sp>
      <p:pic>
        <p:nvPicPr>
          <p:cNvPr id="23558" name="Picture 6" descr="Bildergebnis für brainstorming">
            <a:extLst>
              <a:ext uri="{FF2B5EF4-FFF2-40B4-BE49-F238E27FC236}">
                <a16:creationId xmlns:a16="http://schemas.microsoft.com/office/drawing/2014/main" id="{F2D57EA4-B3D8-EE4A-91E4-6E40B095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761" y="2256598"/>
            <a:ext cx="4292520" cy="286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3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39345-1F0B-5846-A7BE-6EA96F8B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13769-8D30-9141-BB0B-E624CF18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x 3 min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3BCB-1C23-5443-96AF-95AE4E74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237" y="5789576"/>
            <a:ext cx="3657600" cy="333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solidFill>
                  <a:srgbClr val="FFFFFF"/>
                </a:solidFill>
              </a:rPr>
              <a:t>23. Mai 2019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Picture 2" descr="Bildergebnis für Zeit läuft">
            <a:extLst>
              <a:ext uri="{FF2B5EF4-FFF2-40B4-BE49-F238E27FC236}">
                <a16:creationId xmlns:a16="http://schemas.microsoft.com/office/drawing/2014/main" id="{FE201272-4A9D-E049-8FC9-1116A7F6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822" y="1204766"/>
            <a:ext cx="6553545" cy="44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E350B-E63E-834D-AC64-2EB57868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22" y="6356350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innolab smart mobility - Marius Schmidt | Andi Kronawitter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1B34A-55F4-6A44-A376-F1C90F4A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C422B48-A01B-014E-891E-B9F4D62A9E6A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21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5959-60FE-F04B-893C-6E3D9213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36E2-A566-C94B-8E80-D3F5D3C7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4F693-C77B-2848-B347-3BC77A0E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1D12A74-628B-994A-8AE8-45AB4954B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0" b="15949"/>
          <a:stretch/>
        </p:blipFill>
        <p:spPr>
          <a:xfrm>
            <a:off x="5093343" y="0"/>
            <a:ext cx="5057654" cy="6375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27D8A-BEF4-C24D-9A6F-AB8F97345865}"/>
              </a:ext>
            </a:extLst>
          </p:cNvPr>
          <p:cNvSpPr txBox="1"/>
          <p:nvPr/>
        </p:nvSpPr>
        <p:spPr>
          <a:xfrm>
            <a:off x="718457" y="71845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A</a:t>
            </a:r>
          </a:p>
        </p:txBody>
      </p:sp>
    </p:spTree>
    <p:extLst>
      <p:ext uri="{BB962C8B-B14F-4D97-AF65-F5344CB8AC3E}">
        <p14:creationId xmlns:p14="http://schemas.microsoft.com/office/powerpoint/2010/main" val="1666948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148E6-874F-FC46-BE69-3E04C254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D9A1-352E-BF4F-A1FA-2D5ECA0F5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AF19B-9232-D94E-81D2-18A62995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03AD3-944E-6F4D-8261-87AB1B148BA3}"/>
              </a:ext>
            </a:extLst>
          </p:cNvPr>
          <p:cNvSpPr txBox="1"/>
          <p:nvPr/>
        </p:nvSpPr>
        <p:spPr>
          <a:xfrm>
            <a:off x="718457" y="71845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B</a:t>
            </a: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AB920C8-AA62-3145-A430-7DB5F5820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8" b="7315"/>
          <a:stretch/>
        </p:blipFill>
        <p:spPr>
          <a:xfrm>
            <a:off x="3752126" y="0"/>
            <a:ext cx="4920719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28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407B1-588A-F04A-A38B-BE4BEBE8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9B9D6-0CFD-1747-AA80-AD1B716B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7F58D-3812-124C-9E6A-EA529E3D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F5ABC-CBDB-DB4C-BBD5-295BFF699F98}"/>
              </a:ext>
            </a:extLst>
          </p:cNvPr>
          <p:cNvSpPr txBox="1"/>
          <p:nvPr/>
        </p:nvSpPr>
        <p:spPr>
          <a:xfrm>
            <a:off x="718457" y="71845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C</a:t>
            </a:r>
          </a:p>
        </p:txBody>
      </p:sp>
      <p:pic>
        <p:nvPicPr>
          <p:cNvPr id="9" name="Picture 8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1E8EE6AD-2704-C246-A6DA-EA684BFC9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1" b="40422"/>
          <a:stretch/>
        </p:blipFill>
        <p:spPr>
          <a:xfrm>
            <a:off x="3874942" y="0"/>
            <a:ext cx="7149459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16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4F370-8682-CB42-9AB1-B7CA6E39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A4E33-F8A8-0840-A329-C2250FC7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750DB-3A75-D342-BA89-9EC6D44B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54DE30-7E43-DC40-B918-2FCAF3910B65}"/>
              </a:ext>
            </a:extLst>
          </p:cNvPr>
          <p:cNvSpPr txBox="1"/>
          <p:nvPr/>
        </p:nvSpPr>
        <p:spPr>
          <a:xfrm>
            <a:off x="718457" y="718457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D</a:t>
            </a: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DF6251F-8CC8-5D46-BD68-754A07E8B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5" b="17299"/>
          <a:stretch/>
        </p:blipFill>
        <p:spPr>
          <a:xfrm>
            <a:off x="3861371" y="0"/>
            <a:ext cx="5236330" cy="63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58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A1B67-D0FF-6E41-A4EE-48EF85C63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1DAEC-B8C3-2345-8320-35D2BBB08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D0BC8-93A6-764C-AB15-CF6E46F9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CE26C2-0BFA-B64F-81AF-F80A28C5B19C}"/>
              </a:ext>
            </a:extLst>
          </p:cNvPr>
          <p:cNvSpPr txBox="1"/>
          <p:nvPr/>
        </p:nvSpPr>
        <p:spPr>
          <a:xfrm>
            <a:off x="718457" y="71845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E</a:t>
            </a:r>
          </a:p>
        </p:txBody>
      </p:sp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CAF7A735-F063-C442-AC8E-C8DF0189A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95" b="15612"/>
          <a:stretch/>
        </p:blipFill>
        <p:spPr>
          <a:xfrm>
            <a:off x="3991840" y="-1"/>
            <a:ext cx="5487825" cy="638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24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C31B3-A493-9D4E-A6EF-88AFAF29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CH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BCE14-1EA3-E549-88BE-BA259AA1D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106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CH" sz="1800" dirty="0"/>
          </a:p>
          <a:p>
            <a:pPr marL="0" indent="0" algn="ctr">
              <a:buNone/>
            </a:pPr>
            <a:r>
              <a:rPr lang="de-CH" sz="3200" dirty="0"/>
              <a:t>Ergebnisse aller </a:t>
            </a:r>
            <a:r>
              <a:rPr lang="de-CH" sz="3200" dirty="0" err="1"/>
              <a:t>Meetups</a:t>
            </a:r>
            <a:r>
              <a:rPr lang="de-CH" sz="3200" dirty="0"/>
              <a:t>: </a:t>
            </a:r>
          </a:p>
          <a:p>
            <a:pPr marL="0" indent="0" algn="ctr">
              <a:buNone/>
            </a:pPr>
            <a:r>
              <a:rPr lang="de-CH" sz="3200" dirty="0">
                <a:hlinkClick r:id="rId3"/>
              </a:rPr>
              <a:t>http://innolab-smart-mobility.ch/mobilitaets-meetups/</a:t>
            </a:r>
            <a:endParaRPr lang="de-CH" sz="32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14F6898-BC3F-DE4C-BB0C-2A1BBFF9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197819-B67A-F944-908E-6773606E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24D6FE7-3EC3-E54F-9ACB-579EA869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1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245CB-3490-B347-856F-F4574EE63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2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Termine</a:t>
            </a:r>
            <a:r>
              <a:rPr lang="en-US" dirty="0"/>
              <a:t> auf </a:t>
            </a:r>
            <a:r>
              <a:rPr lang="en-US" dirty="0" err="1"/>
              <a:t>meetup.com</a:t>
            </a:r>
            <a:r>
              <a:rPr lang="en-US" dirty="0"/>
              <a:t> – </a:t>
            </a:r>
            <a:r>
              <a:rPr lang="en-US" dirty="0" err="1"/>
              <a:t>innolab</a:t>
            </a:r>
            <a:r>
              <a:rPr lang="en-US" dirty="0"/>
              <a:t> smart mobility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 err="1"/>
              <a:t>Donnerstag</a:t>
            </a:r>
            <a:r>
              <a:rPr lang="en-US" sz="2000" dirty="0"/>
              <a:t> 13.06.2019 “Primer in Robotics” (</a:t>
            </a:r>
            <a:r>
              <a:rPr lang="en-US" sz="2000" dirty="0" err="1"/>
              <a:t>mit</a:t>
            </a:r>
            <a:r>
              <a:rPr lang="en-US" sz="2000" dirty="0"/>
              <a:t> FHNW)</a:t>
            </a:r>
          </a:p>
          <a:p>
            <a:r>
              <a:rPr lang="en-US" sz="2000" dirty="0" err="1"/>
              <a:t>Donnerstag</a:t>
            </a:r>
            <a:r>
              <a:rPr lang="en-US" sz="2000" dirty="0"/>
              <a:t> 04.07.2019 Special </a:t>
            </a:r>
            <a:r>
              <a:rPr lang="en-US" sz="2000" dirty="0" err="1"/>
              <a:t>MeetUp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Grillparty</a:t>
            </a:r>
            <a:endParaRPr lang="en-US" sz="2000" dirty="0"/>
          </a:p>
          <a:p>
            <a:r>
              <a:rPr lang="en-US" sz="2000" dirty="0" err="1"/>
              <a:t>Donnerstag</a:t>
            </a:r>
            <a:r>
              <a:rPr lang="en-US" sz="2000" dirty="0"/>
              <a:t> 22.08.2019</a:t>
            </a:r>
          </a:p>
          <a:p>
            <a:r>
              <a:rPr lang="en-US" sz="2000" dirty="0" err="1"/>
              <a:t>Donnerstag</a:t>
            </a:r>
            <a:r>
              <a:rPr lang="en-US" sz="2000" dirty="0"/>
              <a:t> 26.09.2019</a:t>
            </a:r>
          </a:p>
          <a:p>
            <a:r>
              <a:rPr lang="en-US" sz="2000" dirty="0" err="1"/>
              <a:t>Donnerstag</a:t>
            </a:r>
            <a:r>
              <a:rPr lang="en-US" sz="2000" dirty="0"/>
              <a:t> 17.10.2019</a:t>
            </a:r>
          </a:p>
          <a:p>
            <a:r>
              <a:rPr lang="en-US" sz="2000" dirty="0" err="1"/>
              <a:t>Donnerstag</a:t>
            </a:r>
            <a:r>
              <a:rPr lang="en-US" sz="2000" dirty="0"/>
              <a:t> 21.11.2019</a:t>
            </a:r>
          </a:p>
          <a:p>
            <a:r>
              <a:rPr lang="en-US" sz="2000" dirty="0" err="1"/>
              <a:t>Donnerstag</a:t>
            </a:r>
            <a:r>
              <a:rPr lang="en-US" sz="2000" dirty="0"/>
              <a:t> 05.12.2019 Special Meetup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8416EC4-F352-D645-9E9A-AF93994C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842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BBFA87-9D06-E040-A24B-5E53324C73FE}"/>
              </a:ext>
            </a:extLst>
          </p:cNvPr>
          <p:cNvSpPr txBox="1"/>
          <p:nvPr/>
        </p:nvSpPr>
        <p:spPr>
          <a:xfrm rot="21120954">
            <a:off x="9764307" y="505539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Bradley Hand" pitchFamily="2" charset="77"/>
              </a:rPr>
              <a:t>2019</a:t>
            </a:r>
            <a:endParaRPr lang="en-US" sz="4000" b="1" dirty="0">
              <a:solidFill>
                <a:srgbClr val="FF0000"/>
              </a:solidFill>
              <a:latin typeface="Bradley Hand" pitchFamily="2" charset="77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20EE419-53DA-1147-825E-00213B44E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120D3CE-74BF-1847-BC8F-B94DF951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554E92-1CC6-7D4F-AA6B-F56598DA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F430B85-4D15-4BA4-B8FD-6C7FD7EE790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think-cell Folie" r:id="rId5" imgW="500" imgH="523" progId="TCLayout.ActiveDocument.1">
                  <p:embed/>
                </p:oleObj>
              </mc:Choice>
              <mc:Fallback>
                <p:oleObj name="think-cell Folie" r:id="rId5" imgW="500" imgH="5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F430B85-4D15-4BA4-B8FD-6C7FD7EE79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B051E88-7C52-4E97-8661-DCE5DB2A114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CH" sz="4400" dirty="0">
              <a:latin typeface="Malgun Gothic" panose="020B0503020000020004" pitchFamily="34" charset="-127"/>
              <a:ea typeface="Malgun Gothic" panose="020B0503020000020004" pitchFamily="34" charset="-127"/>
              <a:sym typeface="Malgun Gothic" panose="020B0503020000020004" pitchFamily="34" charset="-12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919590-5EF9-4877-A35E-FC628CB63BA4}"/>
              </a:ext>
            </a:extLst>
          </p:cNvPr>
          <p:cNvSpPr/>
          <p:nvPr/>
        </p:nvSpPr>
        <p:spPr>
          <a:xfrm>
            <a:off x="838199" y="1716047"/>
            <a:ext cx="10515601" cy="18919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F2C79-4D28-416E-AFF9-988FD52C8674}"/>
              </a:ext>
            </a:extLst>
          </p:cNvPr>
          <p:cNvSpPr/>
          <p:nvPr/>
        </p:nvSpPr>
        <p:spPr>
          <a:xfrm>
            <a:off x="838199" y="4813785"/>
            <a:ext cx="10515601" cy="12926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2DA18-67A1-4A5F-8BDE-E6D06628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Warum ein innolab smart mobility?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01FE0-5517-4AAC-B87C-4CD3218B5E7F}"/>
              </a:ext>
            </a:extLst>
          </p:cNvPr>
          <p:cNvSpPr txBox="1"/>
          <p:nvPr/>
        </p:nvSpPr>
        <p:spPr>
          <a:xfrm>
            <a:off x="838200" y="4921507"/>
            <a:ext cx="10515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«Die Schweiz war mal unser Vorbild»</a:t>
            </a:r>
          </a:p>
          <a:p>
            <a:pPr algn="ctr">
              <a:spcBef>
                <a:spcPts val="1200"/>
              </a:spcBef>
            </a:pPr>
            <a:r>
              <a:rPr lang="de-CH" dirty="0"/>
              <a:t>Caroline Seah, Urban Redevelopment Agency, Singapore</a:t>
            </a:r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174B2E6-E885-4D83-9898-8BE371D361F8}"/>
              </a:ext>
            </a:extLst>
          </p:cNvPr>
          <p:cNvSpPr/>
          <p:nvPr/>
        </p:nvSpPr>
        <p:spPr>
          <a:xfrm rot="10800000">
            <a:off x="838200" y="3710354"/>
            <a:ext cx="1044848" cy="1001113"/>
          </a:xfrm>
          <a:prstGeom prst="downArrow">
            <a:avLst>
              <a:gd name="adj1" fmla="val 66820"/>
              <a:gd name="adj2" fmla="val 485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FBBA12-EF65-42A3-9673-B06B48209EC9}"/>
              </a:ext>
            </a:extLst>
          </p:cNvPr>
          <p:cNvSpPr txBox="1"/>
          <p:nvPr/>
        </p:nvSpPr>
        <p:spPr>
          <a:xfrm>
            <a:off x="838200" y="1756978"/>
            <a:ext cx="1051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600" dirty="0"/>
              <a:t>«Bei Innovationen im Bereich Mobilität nimmt die Schweiz eine internationale Spitzenposition ein» </a:t>
            </a:r>
          </a:p>
          <a:p>
            <a:pPr algn="ctr">
              <a:spcBef>
                <a:spcPts val="1200"/>
              </a:spcBef>
            </a:pPr>
            <a:r>
              <a:rPr lang="de-CH" dirty="0"/>
              <a:t>Zukunft Mobilität Schweiz, UVEK 2017</a:t>
            </a:r>
            <a:endParaRPr lang="en-US" dirty="0"/>
          </a:p>
        </p:txBody>
      </p:sp>
      <p:sp>
        <p:nvSpPr>
          <p:cNvPr id="15" name="Arrow: Down 10">
            <a:extLst>
              <a:ext uri="{FF2B5EF4-FFF2-40B4-BE49-F238E27FC236}">
                <a16:creationId xmlns:a16="http://schemas.microsoft.com/office/drawing/2014/main" id="{83AF8C99-9BD3-49B3-B151-00F135C8FAD6}"/>
              </a:ext>
            </a:extLst>
          </p:cNvPr>
          <p:cNvSpPr/>
          <p:nvPr/>
        </p:nvSpPr>
        <p:spPr>
          <a:xfrm rot="10800000">
            <a:off x="3205888" y="3710354"/>
            <a:ext cx="1044848" cy="1001113"/>
          </a:xfrm>
          <a:prstGeom prst="downArrow">
            <a:avLst>
              <a:gd name="adj1" fmla="val 66820"/>
              <a:gd name="adj2" fmla="val 485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0">
            <a:extLst>
              <a:ext uri="{FF2B5EF4-FFF2-40B4-BE49-F238E27FC236}">
                <a16:creationId xmlns:a16="http://schemas.microsoft.com/office/drawing/2014/main" id="{E7A21FDA-E462-4BBD-B14A-97FA0FAAF8C6}"/>
              </a:ext>
            </a:extLst>
          </p:cNvPr>
          <p:cNvSpPr/>
          <p:nvPr/>
        </p:nvSpPr>
        <p:spPr>
          <a:xfrm rot="10800000">
            <a:off x="5573576" y="3710354"/>
            <a:ext cx="1044848" cy="1001113"/>
          </a:xfrm>
          <a:prstGeom prst="downArrow">
            <a:avLst>
              <a:gd name="adj1" fmla="val 66820"/>
              <a:gd name="adj2" fmla="val 485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0">
            <a:extLst>
              <a:ext uri="{FF2B5EF4-FFF2-40B4-BE49-F238E27FC236}">
                <a16:creationId xmlns:a16="http://schemas.microsoft.com/office/drawing/2014/main" id="{1E627BEE-B08B-48F7-AF51-14DB02FC562E}"/>
              </a:ext>
            </a:extLst>
          </p:cNvPr>
          <p:cNvSpPr/>
          <p:nvPr/>
        </p:nvSpPr>
        <p:spPr>
          <a:xfrm rot="10800000">
            <a:off x="7941264" y="3710354"/>
            <a:ext cx="1044848" cy="1001113"/>
          </a:xfrm>
          <a:prstGeom prst="downArrow">
            <a:avLst>
              <a:gd name="adj1" fmla="val 66820"/>
              <a:gd name="adj2" fmla="val 485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0">
            <a:extLst>
              <a:ext uri="{FF2B5EF4-FFF2-40B4-BE49-F238E27FC236}">
                <a16:creationId xmlns:a16="http://schemas.microsoft.com/office/drawing/2014/main" id="{81C6FC07-D276-4029-B6D4-D410235A090D}"/>
              </a:ext>
            </a:extLst>
          </p:cNvPr>
          <p:cNvSpPr/>
          <p:nvPr/>
        </p:nvSpPr>
        <p:spPr>
          <a:xfrm rot="10800000">
            <a:off x="10308952" y="3710354"/>
            <a:ext cx="1044848" cy="1001113"/>
          </a:xfrm>
          <a:prstGeom prst="downArrow">
            <a:avLst>
              <a:gd name="adj1" fmla="val 66820"/>
              <a:gd name="adj2" fmla="val 485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D71E1234-C560-3A44-8ECC-DABD7CF9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0539364-100D-2843-A639-84F8D291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D7B0000-44BB-E74E-AD2C-2E3E4E91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2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A4DCB-ABB3-FA49-B093-085C9717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0213C-30F3-9A49-8838-8C7BB14B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7245F-1C63-F049-8BFF-8C8C237EA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84CC3-AC74-CC48-882A-3A03BC92F493}"/>
              </a:ext>
            </a:extLst>
          </p:cNvPr>
          <p:cNvSpPr txBox="1"/>
          <p:nvPr/>
        </p:nvSpPr>
        <p:spPr>
          <a:xfrm>
            <a:off x="1025958" y="2921168"/>
            <a:ext cx="10140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2800"/>
                </a:solidFill>
                <a:latin typeface="Chalkduster" panose="03050602040202020205" pitchFamily="66" charset="77"/>
              </a:rPr>
              <a:t>ITS </a:t>
            </a:r>
            <a:r>
              <a:rPr lang="en-US" sz="6000" dirty="0" err="1">
                <a:solidFill>
                  <a:srgbClr val="FF2800"/>
                </a:solidFill>
                <a:latin typeface="Chalkduster" panose="03050602040202020205" pitchFamily="66" charset="77"/>
              </a:rPr>
              <a:t>Weltkongress</a:t>
            </a:r>
            <a:r>
              <a:rPr lang="en-US" sz="6000" dirty="0">
                <a:solidFill>
                  <a:srgbClr val="FF2800"/>
                </a:solidFill>
                <a:latin typeface="Chalkduster" panose="03050602040202020205" pitchFamily="66" charset="77"/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88819-B836-8E4F-B807-151C0959B061}"/>
              </a:ext>
            </a:extLst>
          </p:cNvPr>
          <p:cNvSpPr txBox="1"/>
          <p:nvPr/>
        </p:nvSpPr>
        <p:spPr>
          <a:xfrm>
            <a:off x="3766355" y="4464005"/>
            <a:ext cx="465928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 panose="03050602040202020205" pitchFamily="66" charset="77"/>
              </a:rPr>
              <a:t>Join us now!</a:t>
            </a:r>
          </a:p>
          <a:p>
            <a:pPr algn="ctr"/>
            <a:r>
              <a:rPr lang="en-US" sz="2000" dirty="0" err="1">
                <a:latin typeface="Chalkduster" panose="03050602040202020205" pitchFamily="66" charset="77"/>
              </a:rPr>
              <a:t>kronawitter@its-ch.ch</a:t>
            </a:r>
            <a:endParaRPr lang="en-US" sz="2000" dirty="0">
              <a:latin typeface="Chalkduster" panose="03050602040202020205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AD831-1EF7-AB4D-92F6-6305D635B36A}"/>
              </a:ext>
            </a:extLst>
          </p:cNvPr>
          <p:cNvSpPr txBox="1"/>
          <p:nvPr/>
        </p:nvSpPr>
        <p:spPr>
          <a:xfrm>
            <a:off x="3952944" y="501649"/>
            <a:ext cx="42861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duster" panose="03050602040202020205" pitchFamily="66" charset="77"/>
              </a:rPr>
              <a:t>10’000 – 15’000 Menschen</a:t>
            </a:r>
          </a:p>
          <a:p>
            <a:r>
              <a:rPr lang="en-US" dirty="0">
                <a:latin typeface="Chalkduster" panose="03050602040202020205" pitchFamily="66" charset="77"/>
              </a:rPr>
              <a:t>1 </a:t>
            </a:r>
            <a:r>
              <a:rPr lang="en-US" dirty="0" err="1">
                <a:latin typeface="Chalkduster" panose="03050602040202020205" pitchFamily="66" charset="77"/>
              </a:rPr>
              <a:t>Woche</a:t>
            </a:r>
            <a:endParaRPr lang="en-US" dirty="0">
              <a:latin typeface="Chalkduster" panose="03050602040202020205" pitchFamily="66" charset="77"/>
            </a:endParaRPr>
          </a:p>
          <a:p>
            <a:r>
              <a:rPr lang="en-US" dirty="0" err="1">
                <a:latin typeface="Chalkduster" panose="03050602040202020205" pitchFamily="66" charset="77"/>
              </a:rPr>
              <a:t>Leistungsschau</a:t>
            </a:r>
            <a:r>
              <a:rPr lang="en-US" dirty="0">
                <a:latin typeface="Chalkduster" panose="03050602040202020205" pitchFamily="66" charset="77"/>
              </a:rPr>
              <a:t> </a:t>
            </a:r>
            <a:r>
              <a:rPr lang="en-US" dirty="0" err="1">
                <a:latin typeface="Chalkduster" panose="03050602040202020205" pitchFamily="66" charset="77"/>
              </a:rPr>
              <a:t>für</a:t>
            </a:r>
            <a:r>
              <a:rPr lang="en-US" dirty="0">
                <a:latin typeface="Chalkduster" panose="03050602040202020205" pitchFamily="66" charset="77"/>
              </a:rPr>
              <a:t> die Schweiz</a:t>
            </a:r>
          </a:p>
          <a:p>
            <a:r>
              <a:rPr lang="en-US" dirty="0" err="1">
                <a:latin typeface="Chalkduster" panose="03050602040202020205" pitchFamily="66" charset="77"/>
              </a:rPr>
              <a:t>Ausstellung</a:t>
            </a:r>
            <a:endParaRPr lang="en-US" dirty="0">
              <a:latin typeface="Chalkduster" panose="03050602040202020205" pitchFamily="66" charset="77"/>
            </a:endParaRPr>
          </a:p>
          <a:p>
            <a:r>
              <a:rPr lang="en-US" dirty="0">
                <a:latin typeface="Chalkduster" panose="03050602040202020205" pitchFamily="66" charset="77"/>
              </a:rPr>
              <a:t>Startups</a:t>
            </a:r>
          </a:p>
          <a:p>
            <a:r>
              <a:rPr lang="en-US" dirty="0" err="1">
                <a:latin typeface="Chalkduster" panose="03050602040202020205" pitchFamily="66" charset="77"/>
              </a:rPr>
              <a:t>Exkursionen</a:t>
            </a:r>
            <a:r>
              <a:rPr lang="en-US" dirty="0">
                <a:latin typeface="Chalkduster" panose="03050602040202020205" pitchFamily="66" charset="77"/>
              </a:rPr>
              <a:t> in der Schweiz</a:t>
            </a:r>
          </a:p>
        </p:txBody>
      </p:sp>
    </p:spTree>
    <p:extLst>
      <p:ext uri="{BB962C8B-B14F-4D97-AF65-F5344CB8AC3E}">
        <p14:creationId xmlns:p14="http://schemas.microsoft.com/office/powerpoint/2010/main" val="1179276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3F0D8-E306-5348-8ABF-4585FB9F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Veranstaltungen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2122-5F60-D844-A473-B9DE16D75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1825625"/>
            <a:ext cx="1150882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2000" b="1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 err="1"/>
              <a:t>Mobilität</a:t>
            </a:r>
            <a:r>
              <a:rPr lang="en-US" sz="2000" dirty="0"/>
              <a:t> neu </a:t>
            </a:r>
            <a:r>
              <a:rPr lang="en-US" sz="2000" dirty="0" err="1"/>
              <a:t>denken</a:t>
            </a:r>
            <a:r>
              <a:rPr lang="en-US" sz="2000" dirty="0"/>
              <a:t>: 26. August 2019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its Switzerland </a:t>
            </a:r>
            <a:r>
              <a:rPr lang="en-US" sz="2000" dirty="0" err="1"/>
              <a:t>Netzwerkanlass</a:t>
            </a:r>
            <a:r>
              <a:rPr lang="en-US" sz="2000" dirty="0"/>
              <a:t>: 11. September 2019</a:t>
            </a:r>
          </a:p>
          <a:p>
            <a:pPr>
              <a:lnSpc>
                <a:spcPct val="100000"/>
              </a:lnSpc>
            </a:pPr>
            <a:r>
              <a:rPr lang="en-US" sz="2000" dirty="0" err="1"/>
              <a:t>Mobilitätsarena</a:t>
            </a:r>
            <a:r>
              <a:rPr lang="en-US" sz="2000" dirty="0"/>
              <a:t>, Bern: 16.-20. September 2019</a:t>
            </a:r>
          </a:p>
          <a:p>
            <a:pPr>
              <a:lnSpc>
                <a:spcPct val="100000"/>
              </a:lnSpc>
            </a:pPr>
            <a:r>
              <a:rPr lang="en-US" sz="2000" dirty="0" err="1"/>
              <a:t>Asut</a:t>
            </a:r>
            <a:r>
              <a:rPr lang="en-US" sz="2000" dirty="0"/>
              <a:t>/its-</a:t>
            </a:r>
            <a:r>
              <a:rPr lang="en-US" sz="2000" dirty="0" err="1"/>
              <a:t>ch</a:t>
            </a:r>
            <a:r>
              <a:rPr lang="en-US" sz="2000" dirty="0"/>
              <a:t>/ASTRA/TCS </a:t>
            </a:r>
            <a:r>
              <a:rPr lang="en-US" sz="2000" dirty="0" err="1"/>
              <a:t>Kolloquium</a:t>
            </a:r>
            <a:r>
              <a:rPr lang="en-US" sz="2000" dirty="0"/>
              <a:t>, Bern: 13. November 2019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1D1132E-D576-F247-85DE-5AC34B49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99BF57E-EB25-EC42-AB51-4E185483F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7236EB-3804-624F-A7CA-D567958AC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14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4F08E75-918A-0142-A028-896159CC0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250" y="3659972"/>
            <a:ext cx="1694986" cy="747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61E748-6694-144B-BE8A-C48C596BE3E3}"/>
              </a:ext>
            </a:extLst>
          </p:cNvPr>
          <p:cNvSpPr txBox="1"/>
          <p:nvPr/>
        </p:nvSpPr>
        <p:spPr>
          <a:xfrm>
            <a:off x="3211236" y="476330"/>
            <a:ext cx="57695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600" dirty="0">
                <a:latin typeface="Bradley Hand" pitchFamily="2" charset="77"/>
              </a:rPr>
              <a:t>Merci </a:t>
            </a:r>
            <a:r>
              <a:rPr lang="de-CH" sz="6600" dirty="0" err="1">
                <a:latin typeface="Bradley Hand" pitchFamily="2" charset="77"/>
              </a:rPr>
              <a:t>beaucoup</a:t>
            </a:r>
            <a:endParaRPr lang="en-US" sz="6600" dirty="0">
              <a:latin typeface="Bradley Hand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26067-23E5-7842-86F8-4D7A6AC845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170" y="1584326"/>
            <a:ext cx="4780022" cy="3186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9C5DA-D564-AC4F-AEFB-0A31C7BD63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624" y="1823257"/>
            <a:ext cx="1241370" cy="943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016401-761F-4B4E-B16F-5D43995C83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1" y="1767001"/>
            <a:ext cx="1830464" cy="735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D35CDD-72A1-2847-BC73-F5216CB8F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970" y="5160669"/>
            <a:ext cx="1185436" cy="11854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E74705-DFE8-A444-8C71-D59BA0BFFF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1" y="4825155"/>
            <a:ext cx="2365603" cy="4695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09030-0A1F-5A47-9ACF-6AFB766D61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48" y="2735881"/>
            <a:ext cx="2113088" cy="469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4F67D8-A514-C24A-8023-C7621290155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798" y="4771362"/>
            <a:ext cx="2108196" cy="363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A6BE2-EB5D-1346-8050-8C8434E594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763" y="5837983"/>
            <a:ext cx="1809014" cy="302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51A9D9-5D4D-1543-BE24-DF250DD920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231" y="4771006"/>
            <a:ext cx="2528931" cy="10567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2B4809-41F3-1B40-BEC5-DE8B6B1CFAC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764" y="3374645"/>
            <a:ext cx="1777322" cy="7437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8212F6-3DDE-4746-8E50-6D8065992DF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309" y="5576144"/>
            <a:ext cx="1470784" cy="93762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5D1FCA-FE16-514E-B7FB-F144AF51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4AB4E568-0C42-594E-B8CD-D4C16127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DAA582F-C6D6-244E-9CAD-79BC6354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32</a:t>
            </a:fld>
            <a:endParaRPr lang="en-US"/>
          </a:p>
        </p:txBody>
      </p:sp>
      <p:pic>
        <p:nvPicPr>
          <p:cNvPr id="25" name="Picture 2" descr="Bildergebnis für logo netcetera">
            <a:extLst>
              <a:ext uri="{FF2B5EF4-FFF2-40B4-BE49-F238E27FC236}">
                <a16:creationId xmlns:a16="http://schemas.microsoft.com/office/drawing/2014/main" id="{2A22AD46-3472-7F4B-9A87-0479D394A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0154" y="5778366"/>
            <a:ext cx="2151624" cy="30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9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239598B-58C4-4B6A-9781-7C7311AB32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" name="think-cell Folie" r:id="rId5" imgW="500" imgH="523" progId="TCLayout.ActiveDocument.1">
                  <p:embed/>
                </p:oleObj>
              </mc:Choice>
              <mc:Fallback>
                <p:oleObj name="think-cell Folie" r:id="rId5" imgW="500" imgH="52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239598B-58C4-4B6A-9781-7C7311AB32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D35AC188-7D32-4272-940D-04ABDF99DC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CH" sz="4400" dirty="0">
              <a:latin typeface="Malgun Gothic" panose="020B0503020000020004" pitchFamily="34" charset="-127"/>
              <a:ea typeface="Malgun Gothic" panose="020B0503020000020004" pitchFamily="34" charset="-127"/>
              <a:sym typeface="Malgun Gothic" panose="020B0503020000020004" pitchFamily="34" charset="-12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71421B-AB2C-4E15-9D7A-13C41369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Mission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9E27-E011-4F2A-B8B6-2CDF67055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/>
              <a:t>Das innolab smart mobility ist der </a:t>
            </a:r>
            <a:r>
              <a:rPr lang="de-CH">
                <a:solidFill>
                  <a:schemeClr val="accent1"/>
                </a:solidFill>
              </a:rPr>
              <a:t>Kern des Schweizer Innovationsökosystems Mobilität</a:t>
            </a:r>
            <a:r>
              <a:rPr lang="de-CH"/>
              <a:t>.</a:t>
            </a:r>
          </a:p>
          <a:p>
            <a:endParaRPr lang="de-CH"/>
          </a:p>
          <a:p>
            <a:r>
              <a:rPr lang="de-CH"/>
              <a:t>Es leistet einen signifikanten Beitrag, damit die Schweiz ihre </a:t>
            </a:r>
            <a:r>
              <a:rPr lang="de-CH">
                <a:solidFill>
                  <a:schemeClr val="accent1"/>
                </a:solidFill>
              </a:rPr>
              <a:t>weltweit führende Position </a:t>
            </a:r>
            <a:r>
              <a:rPr lang="de-CH"/>
              <a:t>in der Mobilität behaupten und die zugehörige </a:t>
            </a:r>
            <a:r>
              <a:rPr lang="de-CH">
                <a:solidFill>
                  <a:schemeClr val="accent1"/>
                </a:solidFill>
              </a:rPr>
              <a:t>Wertschöpfung</a:t>
            </a:r>
            <a:r>
              <a:rPr lang="de-CH"/>
              <a:t> in der Schweiz ausbauen kann.</a:t>
            </a:r>
          </a:p>
          <a:p>
            <a:endParaRPr lang="de-CH"/>
          </a:p>
          <a:p>
            <a:r>
              <a:rPr lang="de-CH"/>
              <a:t>Smart Mobility ist ein wesentlicher Bestandteil der </a:t>
            </a:r>
            <a:r>
              <a:rPr lang="de-CH">
                <a:solidFill>
                  <a:schemeClr val="accent1"/>
                </a:solidFill>
              </a:rPr>
              <a:t>Smart</a:t>
            </a:r>
            <a:r>
              <a:rPr lang="de-CH" b="1">
                <a:solidFill>
                  <a:schemeClr val="accent1"/>
                </a:solidFill>
              </a:rPr>
              <a:t> </a:t>
            </a:r>
            <a:r>
              <a:rPr lang="de-CH">
                <a:solidFill>
                  <a:schemeClr val="accent1"/>
                </a:solidFill>
              </a:rPr>
              <a:t>Society</a:t>
            </a:r>
            <a:r>
              <a:rPr lang="de-CH"/>
              <a:t>.</a:t>
            </a:r>
            <a:endParaRPr lang="de-CH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5A9BCBE-C9CE-BF48-ACEA-637A8640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249224E-CDFD-F04B-81BD-B276599A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2DED83-9442-B941-AAFA-B2A631D2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5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" name="think-cell Folie" r:id="rId6" imgW="216" imgH="216" progId="TCLayout.ActiveDocument.1">
                  <p:embed/>
                </p:oleObj>
              </mc:Choice>
              <mc:Fallback>
                <p:oleObj name="think-cell Folie" r:id="rId6" imgW="216" imgH="2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7E0F9B27-3451-455B-9DAB-63FBF5DCDA50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215"/>
              </a:lnSpc>
              <a:spcBef>
                <a:spcPct val="0"/>
              </a:spcBef>
              <a:spcAft>
                <a:spcPct val="0"/>
              </a:spcAft>
            </a:pPr>
            <a:endParaRPr lang="de-CH" sz="4400" dirty="0" err="1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+mj-cs"/>
              <a:sym typeface="Malgun Gothic" panose="020B0503020000020004" pitchFamily="34" charset="-127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2EB0444-F030-48FC-8AEE-652E594A88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685" y="1369931"/>
            <a:ext cx="3340744" cy="1527823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41D64F84-56C5-4714-90EC-9118197E00CC}"/>
              </a:ext>
            </a:extLst>
          </p:cNvPr>
          <p:cNvSpPr txBox="1"/>
          <p:nvPr/>
        </p:nvSpPr>
        <p:spPr>
          <a:xfrm>
            <a:off x="834297" y="3759015"/>
            <a:ext cx="3348000" cy="248212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t">
            <a:noAutofit/>
          </a:bodyPr>
          <a:lstStyle/>
          <a:p>
            <a:pPr algn="l">
              <a:spcBef>
                <a:spcPts val="738"/>
              </a:spcBef>
              <a:buClr>
                <a:srgbClr val="BCD232"/>
              </a:buClr>
              <a:buSzPct val="100000"/>
              <a:defRPr/>
            </a:pPr>
            <a:r>
              <a:rPr lang="de-CH" sz="2000" b="1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Vernetzen</a:t>
            </a:r>
            <a:endParaRPr lang="en-US" sz="1600" b="1" dirty="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Mobilität verbindet – </a:t>
            </a:r>
            <a:b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einer ist keiner</a:t>
            </a: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Kennen und vertrauen</a:t>
            </a: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Wissen vermehrt sich durch Teilen</a:t>
            </a:r>
            <a:endParaRPr lang="de-CH" sz="1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B66FC4C-1763-4E7B-B857-FBEE1969DB12}"/>
              </a:ext>
            </a:extLst>
          </p:cNvPr>
          <p:cNvCxnSpPr>
            <a:cxnSpLocks/>
          </p:cNvCxnSpPr>
          <p:nvPr/>
        </p:nvCxnSpPr>
        <p:spPr bwMode="auto">
          <a:xfrm>
            <a:off x="4289810" y="1370693"/>
            <a:ext cx="0" cy="4869996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CF5EDC28-0540-4F3F-AD0F-AFF1867D04F7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0175618-D8E0-4B1C-AE76-C1C2031BB8DE}" type="datetime1">
              <a:rPr lang="de-DE" smtClean="0"/>
              <a:pPr algn="l"/>
              <a:t>07.06.19</a:t>
            </a:fld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53881874-A00F-4F20-985B-3C585D9BB0A1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innolab smart mobility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83DD5A1-4D8A-4E26-AE4F-C7D3BF8D6BD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Autofit/>
          </a:bodyPr>
          <a:lstStyle>
            <a:lvl1pPr marL="0" indent="0" algn="l" defTabSz="9378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tabLst>
                <a:tab pos="8499443" algn="r"/>
                <a:tab pos="11146972" algn="r"/>
              </a:tabLst>
              <a:defRPr lang="de-DE" sz="1400" b="1" kern="1200" noProof="0" dirty="0" smtClean="0">
                <a:solidFill>
                  <a:srgbClr val="B3CA2C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algun Gothic" charset="-127"/>
                <a:ea typeface="Malgun Gothic" charset="-127"/>
                <a:cs typeface="Malgun Gothic" charset="-12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algun Gothic" charset="-127"/>
                <a:ea typeface="Malgun Gothic" charset="-127"/>
                <a:cs typeface="Malgun Gothic" charset="-12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algun Gothic" charset="-127"/>
                <a:ea typeface="Malgun Gothic" charset="-127"/>
                <a:cs typeface="Malgun Gothic" charset="-12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algun Gothic" charset="-127"/>
                <a:ea typeface="Malgun Gothic" charset="-127"/>
                <a:cs typeface="Malgun Gothic" charset="-12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22B48-A01B-014E-891E-B9F4D62A9E6A}" type="slidenum">
              <a:rPr lang="en-US" sz="1200" b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/>
              <a:t>5</a:t>
            </a:fld>
            <a:endParaRPr lang="en-US" sz="1200" b="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7D8F6FE-5987-4529-86F6-040EBBAC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Vision</a:t>
            </a:r>
            <a:endParaRPr lang="en-US" dirty="0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9A24C71F-7426-42F5-9B34-817E91C3BDE6}"/>
              </a:ext>
            </a:extLst>
          </p:cNvPr>
          <p:cNvSpPr/>
          <p:nvPr/>
        </p:nvSpPr>
        <p:spPr bwMode="auto">
          <a:xfrm rot="10800000">
            <a:off x="834298" y="3235178"/>
            <a:ext cx="3348000" cy="265722"/>
          </a:xfrm>
          <a:prstGeom prst="triangle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723" dirty="0" err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FCE0E69-25BD-401D-BCF4-6E7F795FFBB4}"/>
              </a:ext>
            </a:extLst>
          </p:cNvPr>
          <p:cNvSpPr txBox="1"/>
          <p:nvPr/>
        </p:nvSpPr>
        <p:spPr>
          <a:xfrm>
            <a:off x="7941057" y="3758561"/>
            <a:ext cx="3348000" cy="248212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t">
            <a:noAutofit/>
          </a:bodyPr>
          <a:lstStyle/>
          <a:p>
            <a:pPr algn="l">
              <a:spcBef>
                <a:spcPts val="738"/>
              </a:spcBef>
              <a:buClr>
                <a:srgbClr val="BCD232"/>
              </a:buClr>
              <a:buSzPct val="100000"/>
              <a:defRPr/>
            </a:pPr>
            <a:r>
              <a:rPr lang="de-CH" sz="2000" b="1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Umsetzen</a:t>
            </a:r>
            <a:endParaRPr lang="en-US" sz="1600" b="1" dirty="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Ideen dingfest machen</a:t>
            </a: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Schnell kritische Hypothesen testen</a:t>
            </a: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Kompetente Partner, geteilte Lasten</a:t>
            </a:r>
          </a:p>
          <a:p>
            <a:pPr marL="180975" indent="-180975" algn="l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endParaRPr lang="de-CH" sz="1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7" name="Gleichschenkliges Dreieck 36">
            <a:extLst>
              <a:ext uri="{FF2B5EF4-FFF2-40B4-BE49-F238E27FC236}">
                <a16:creationId xmlns:a16="http://schemas.microsoft.com/office/drawing/2014/main" id="{338EC089-451E-49C0-BB25-0D4FDDFD8FBE}"/>
              </a:ext>
            </a:extLst>
          </p:cNvPr>
          <p:cNvSpPr/>
          <p:nvPr/>
        </p:nvSpPr>
        <p:spPr bwMode="auto">
          <a:xfrm rot="10800000">
            <a:off x="7941057" y="3234724"/>
            <a:ext cx="3348000" cy="265722"/>
          </a:xfrm>
          <a:prstGeom prst="triangle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723" dirty="0" err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4BB45E5-941E-4815-9DF7-E797361B1FEE}"/>
              </a:ext>
            </a:extLst>
          </p:cNvPr>
          <p:cNvSpPr txBox="1"/>
          <p:nvPr/>
        </p:nvSpPr>
        <p:spPr>
          <a:xfrm>
            <a:off x="4381757" y="3758561"/>
            <a:ext cx="3348000" cy="2482128"/>
          </a:xfrm>
          <a:prstGeom prst="rect">
            <a:avLst/>
          </a:prstGeom>
          <a:noFill/>
          <a:effec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 anchor="t">
            <a:noAutofit/>
          </a:bodyPr>
          <a:lstStyle/>
          <a:p>
            <a:pPr algn="l">
              <a:spcBef>
                <a:spcPts val="738"/>
              </a:spcBef>
              <a:buClr>
                <a:srgbClr val="BCD232"/>
              </a:buClr>
              <a:buSzPct val="100000"/>
              <a:defRPr/>
            </a:pPr>
            <a:r>
              <a:rPr lang="de-CH" sz="2000" b="1" dirty="0">
                <a:solidFill>
                  <a:schemeClr val="accent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Inspirieren</a:t>
            </a:r>
            <a:endParaRPr lang="en-US" sz="1600" b="1" dirty="0">
              <a:solidFill>
                <a:schemeClr val="accent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Von den Besten lernen</a:t>
            </a: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Über den Tellerrand schauen dürfen</a:t>
            </a:r>
          </a:p>
          <a:p>
            <a:pPr marL="180975" indent="-180975">
              <a:spcBef>
                <a:spcPts val="73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de-CH" sz="16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Ko-Kreation</a:t>
            </a:r>
            <a:endParaRPr lang="de-CH" sz="1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8B9BE60B-DA0B-42CA-9AA9-0C61CA72210E}"/>
              </a:ext>
            </a:extLst>
          </p:cNvPr>
          <p:cNvSpPr/>
          <p:nvPr/>
        </p:nvSpPr>
        <p:spPr bwMode="auto">
          <a:xfrm rot="10800000">
            <a:off x="4381757" y="3234724"/>
            <a:ext cx="3348000" cy="265722"/>
          </a:xfrm>
          <a:prstGeom prst="triangle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723" dirty="0" err="1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774505C8-4E9E-455D-9B31-F719A84472B7}"/>
              </a:ext>
            </a:extLst>
          </p:cNvPr>
          <p:cNvCxnSpPr>
            <a:cxnSpLocks/>
          </p:cNvCxnSpPr>
          <p:nvPr/>
        </p:nvCxnSpPr>
        <p:spPr bwMode="auto">
          <a:xfrm>
            <a:off x="7838553" y="1370693"/>
            <a:ext cx="0" cy="4869996"/>
          </a:xfrm>
          <a:prstGeom prst="line">
            <a:avLst/>
          </a:prstGeom>
          <a:solidFill>
            <a:schemeClr val="hlink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2" name="Grafik 51">
            <a:extLst>
              <a:ext uri="{FF2B5EF4-FFF2-40B4-BE49-F238E27FC236}">
                <a16:creationId xmlns:a16="http://schemas.microsoft.com/office/drawing/2014/main" id="{9143091F-C04B-429F-9BD5-73FC63BE41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68" y="1369931"/>
            <a:ext cx="3348000" cy="153283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9696CA00-26C4-4698-96DA-436F095906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323" y="1369931"/>
            <a:ext cx="3348000" cy="153283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251AAA-7164-F54B-BC84-635DB283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7E504EF-E9E2-A44C-AE70-08782C9C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070CF3-640D-9443-A8FC-1A88EF90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5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16ECDE0-D159-534D-90A7-69FAF9C769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9031" y="853681"/>
            <a:ext cx="3415034" cy="2212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A76373-F3ED-9E4B-A426-3C51502E65B3}"/>
              </a:ext>
            </a:extLst>
          </p:cNvPr>
          <p:cNvSpPr txBox="1"/>
          <p:nvPr/>
        </p:nvSpPr>
        <p:spPr>
          <a:xfrm>
            <a:off x="8392639" y="286238"/>
            <a:ext cx="2444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Chalkduster" panose="03050602040202020205" pitchFamily="66" charset="77"/>
              </a:rPr>
              <a:t>Seit</a:t>
            </a:r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</a:rPr>
              <a:t> 27. April in </a:t>
            </a:r>
          </a:p>
          <a:p>
            <a:r>
              <a:rPr lang="en-US" dirty="0" err="1">
                <a:solidFill>
                  <a:srgbClr val="FF0000"/>
                </a:solidFill>
                <a:latin typeface="Chalkduster" panose="03050602040202020205" pitchFamily="66" charset="77"/>
              </a:rPr>
              <a:t>Herzogenbuchsee</a:t>
            </a:r>
            <a:r>
              <a:rPr lang="en-US" dirty="0">
                <a:solidFill>
                  <a:srgbClr val="FF0000"/>
                </a:solidFill>
                <a:latin typeface="Chalkduster" panose="03050602040202020205" pitchFamily="66" charset="77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117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F81478-3A1E-F646-8B48-B0496EC7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23. Mai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6C56C-E5E4-3949-9BFC-28F66F13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innolab smart mobility - Marius Schmidt | Andi Kronawitter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A9497-F754-CE4D-969D-FC86AE0E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22B48-A01B-014E-891E-B9F4D62A9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F700FD4-EC01-3F42-8DF4-3CE26AAE7150}"/>
              </a:ext>
            </a:extLst>
          </p:cNvPr>
          <p:cNvSpPr/>
          <p:nvPr/>
        </p:nvSpPr>
        <p:spPr>
          <a:xfrm rot="21051530">
            <a:off x="1345095" y="738092"/>
            <a:ext cx="9501809" cy="1595371"/>
          </a:xfrm>
          <a:prstGeom prst="rightArrow">
            <a:avLst>
              <a:gd name="adj1" fmla="val 74762"/>
              <a:gd name="adj2" fmla="val 5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8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Platforms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28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EB2178F1-A400-C843-9FD9-A0AC262D8D52}"/>
              </a:ext>
            </a:extLst>
          </p:cNvPr>
          <p:cNvSpPr/>
          <p:nvPr/>
        </p:nvSpPr>
        <p:spPr>
          <a:xfrm rot="21051530">
            <a:off x="1344992" y="2475041"/>
            <a:ext cx="9501809" cy="1595371"/>
          </a:xfrm>
          <a:prstGeom prst="rightArrow">
            <a:avLst>
              <a:gd name="adj1" fmla="val 74762"/>
              <a:gd name="adj2" fmla="val 5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generation automatic driving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DB1236A-CA79-A847-88B0-1A087B930D82}"/>
              </a:ext>
            </a:extLst>
          </p:cNvPr>
          <p:cNvSpPr/>
          <p:nvPr/>
        </p:nvSpPr>
        <p:spPr>
          <a:xfrm rot="21056457">
            <a:off x="1345044" y="4205449"/>
            <a:ext cx="9501809" cy="1595371"/>
          </a:xfrm>
          <a:prstGeom prst="rightArrow">
            <a:avLst>
              <a:gd name="adj1" fmla="val 74762"/>
              <a:gd name="adj2" fmla="val 5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Robotic for mobility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70516-26D1-094E-B6F0-67E49ADAEBCF}"/>
              </a:ext>
            </a:extLst>
          </p:cNvPr>
          <p:cNvSpPr txBox="1"/>
          <p:nvPr/>
        </p:nvSpPr>
        <p:spPr>
          <a:xfrm>
            <a:off x="417443" y="278296"/>
            <a:ext cx="2053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" pitchFamily="2" charset="77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2091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16AF-D2AE-3F4A-918B-98B43A48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Bradley Hand" pitchFamily="2" charset="77"/>
                <a:hlinkClick r:id="rId2"/>
              </a:rPr>
              <a:t>Mobility as a Service</a:t>
            </a:r>
            <a:endParaRPr lang="en-US" dirty="0">
              <a:solidFill>
                <a:schemeClr val="bg1"/>
              </a:solidFill>
              <a:latin typeface="Bradley Hand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33F24-780A-0F46-9C8A-DF73AAB40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Chalkduster" panose="03050602040202020205" pitchFamily="66" charset="77"/>
              </a:rPr>
              <a:t>Wer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 panose="03050602040202020205" pitchFamily="66" charset="77"/>
              </a:rPr>
              <a:t>braucht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 das und </a:t>
            </a:r>
            <a:r>
              <a:rPr lang="en-US" dirty="0" err="1">
                <a:solidFill>
                  <a:schemeClr val="bg1"/>
                </a:solidFill>
                <a:latin typeface="Chalkduster" panose="03050602040202020205" pitchFamily="66" charset="77"/>
              </a:rPr>
              <a:t>warum</a:t>
            </a: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62EA4-66FD-4A45-9523-74D54A13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97702-9AAA-5E4D-A4CB-2AFC78E1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innolab smart mobility - Marius Schmidt | Andi Kronawitter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255FE-E4B1-8A44-944E-99A9F0E35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22B48-A01B-014E-891E-B9F4D62A9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345-1F0B-5846-A7BE-6EA96F8BB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Runde</a:t>
            </a:r>
            <a:r>
              <a:rPr lang="en-US" sz="3600" dirty="0"/>
              <a:t> 1: </a:t>
            </a:r>
            <a:br>
              <a:rPr lang="en-US" sz="3600" dirty="0"/>
            </a:br>
            <a:r>
              <a:rPr lang="en-US" sz="3600" dirty="0" err="1"/>
              <a:t>Mobilitätsprobleme</a:t>
            </a:r>
            <a:r>
              <a:rPr lang="en-US" sz="3600" dirty="0"/>
              <a:t>: </a:t>
            </a:r>
            <a:r>
              <a:rPr lang="en-US" sz="3600" dirty="0" err="1"/>
              <a:t>welche</a:t>
            </a:r>
            <a:r>
              <a:rPr lang="en-US" sz="3600" dirty="0"/>
              <a:t> / </a:t>
            </a:r>
            <a:r>
              <a:rPr lang="en-US" sz="3600" dirty="0" err="1"/>
              <a:t>warum</a:t>
            </a:r>
            <a:r>
              <a:rPr lang="en-US" sz="3600" dirty="0"/>
              <a:t> / </a:t>
            </a:r>
            <a:r>
              <a:rPr lang="en-US" sz="3600" dirty="0" err="1"/>
              <a:t>wie</a:t>
            </a:r>
            <a:r>
              <a:rPr lang="en-US" sz="36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13769-8D30-9141-BB0B-E624CF18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161"/>
            <a:ext cx="6421507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 Gruppen</a:t>
            </a:r>
          </a:p>
          <a:p>
            <a:pPr lvl="1"/>
            <a:r>
              <a:rPr lang="en-US" dirty="0" err="1"/>
              <a:t>Sicht</a:t>
            </a:r>
            <a:r>
              <a:rPr lang="en-US" dirty="0"/>
              <a:t> </a:t>
            </a:r>
            <a:r>
              <a:rPr lang="en-US" dirty="0" err="1"/>
              <a:t>Nutzer</a:t>
            </a:r>
            <a:endParaRPr lang="en-US" dirty="0"/>
          </a:p>
          <a:p>
            <a:pPr lvl="1"/>
            <a:r>
              <a:rPr lang="en-US" dirty="0" err="1"/>
              <a:t>Sicht</a:t>
            </a:r>
            <a:r>
              <a:rPr lang="en-US" dirty="0"/>
              <a:t> Gesellschaft</a:t>
            </a:r>
          </a:p>
          <a:p>
            <a:pPr lvl="1"/>
            <a:r>
              <a:rPr lang="en-US" dirty="0" err="1"/>
              <a:t>Sicht</a:t>
            </a:r>
            <a:r>
              <a:rPr lang="en-US" dirty="0"/>
              <a:t> Umwelt</a:t>
            </a:r>
          </a:p>
          <a:p>
            <a:pPr lvl="1"/>
            <a:r>
              <a:rPr lang="en-US" dirty="0" err="1"/>
              <a:t>Sicht</a:t>
            </a:r>
            <a:r>
              <a:rPr lang="en-US" dirty="0"/>
              <a:t> </a:t>
            </a:r>
            <a:r>
              <a:rPr lang="en-US" dirty="0" err="1"/>
              <a:t>Wirtschaft</a:t>
            </a:r>
            <a:endParaRPr lang="en-US" dirty="0"/>
          </a:p>
          <a:p>
            <a:pPr lvl="1"/>
            <a:r>
              <a:rPr lang="en-US" dirty="0"/>
              <a:t>…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de-CH" dirty="0">
                <a:solidFill>
                  <a:srgbClr val="FF2800"/>
                </a:solidFill>
              </a:rPr>
              <a:t>Was sind die Bedürfnisse? </a:t>
            </a:r>
          </a:p>
          <a:p>
            <a:pPr lvl="1"/>
            <a:r>
              <a:rPr lang="de-CH" dirty="0">
                <a:solidFill>
                  <a:srgbClr val="FF2800"/>
                </a:solidFill>
              </a:rPr>
              <a:t>Wie bewege ich mich heute und warum?</a:t>
            </a:r>
          </a:p>
          <a:p>
            <a:pPr lvl="1"/>
            <a:r>
              <a:rPr lang="de-CH" dirty="0">
                <a:solidFill>
                  <a:srgbClr val="FF2800"/>
                </a:solidFill>
              </a:rPr>
              <a:t>Wie und warum wähle ich ein Verkehrsmittel?</a:t>
            </a:r>
          </a:p>
          <a:p>
            <a:r>
              <a:rPr lang="de-CH" dirty="0">
                <a:solidFill>
                  <a:srgbClr val="FF2800"/>
                </a:solidFill>
              </a:rPr>
              <a:t>Warum ist das Auto so attraktiv?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Brainstorming auf </a:t>
            </a:r>
            <a:r>
              <a:rPr lang="en-US" dirty="0" err="1"/>
              <a:t>Mindmap</a:t>
            </a:r>
            <a:endParaRPr lang="en-US" dirty="0"/>
          </a:p>
          <a:p>
            <a:endParaRPr lang="en-US" dirty="0"/>
          </a:p>
          <a:p>
            <a:r>
              <a:rPr lang="en-US" dirty="0"/>
              <a:t>20 min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3BCB-1C23-5443-96AF-95AE4E74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E350B-E63E-834D-AC64-2EB578685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1B34A-55F4-6A44-A376-F1C90F4A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8</a:t>
            </a:fld>
            <a:endParaRPr lang="en-US"/>
          </a:p>
        </p:txBody>
      </p:sp>
      <p:pic>
        <p:nvPicPr>
          <p:cNvPr id="23558" name="Picture 6" descr="Bildergebnis für brainstorming">
            <a:extLst>
              <a:ext uri="{FF2B5EF4-FFF2-40B4-BE49-F238E27FC236}">
                <a16:creationId xmlns:a16="http://schemas.microsoft.com/office/drawing/2014/main" id="{F2D57EA4-B3D8-EE4A-91E4-6E40B095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707" y="2216561"/>
            <a:ext cx="4808926" cy="321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75CB74-5905-D749-8345-42A54D40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Mai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B4425-2BDA-0641-BFCA-28A8F14F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innolab smart mobility - Marius Schmidt | Andi Kronawitter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24044-3B62-F54C-B4E5-1A497B7C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22B48-A01B-014E-891E-B9F4D62A9E6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4BF7F-540B-B745-BCCF-DDBF5614E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9" b="25238"/>
          <a:stretch/>
        </p:blipFill>
        <p:spPr>
          <a:xfrm>
            <a:off x="2628383" y="9341"/>
            <a:ext cx="6935234" cy="6347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5D62A-6314-7647-9772-046D69C8A489}"/>
              </a:ext>
            </a:extLst>
          </p:cNvPr>
          <p:cNvSpPr txBox="1"/>
          <p:nvPr/>
        </p:nvSpPr>
        <p:spPr>
          <a:xfrm>
            <a:off x="718457" y="71845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Gruppe A</a:t>
            </a:r>
          </a:p>
        </p:txBody>
      </p:sp>
    </p:spTree>
    <p:extLst>
      <p:ext uri="{BB962C8B-B14F-4D97-AF65-F5344CB8AC3E}">
        <p14:creationId xmlns:p14="http://schemas.microsoft.com/office/powerpoint/2010/main" val="1164678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roGm8FrSgmJKzaGCSssI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x_TlLVT2mYD1b_QnQk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y0Kp1YTRROnuHGO5.Fn8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5664</TotalTime>
  <Words>906</Words>
  <Application>Microsoft Macintosh PowerPoint</Application>
  <PresentationFormat>Widescreen</PresentationFormat>
  <Paragraphs>234</Paragraphs>
  <Slides>32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Malgun Gothic</vt:lpstr>
      <vt:lpstr>Arial</vt:lpstr>
      <vt:lpstr>Bradley Hand</vt:lpstr>
      <vt:lpstr>Calibri</vt:lpstr>
      <vt:lpstr>Calibri Light</vt:lpstr>
      <vt:lpstr>Chalkduster</vt:lpstr>
      <vt:lpstr>Office Theme</vt:lpstr>
      <vt:lpstr>think-cell Folie</vt:lpstr>
      <vt:lpstr>innolab smart mobility Gemeinsam entwickeln wir die Mobilität der Schweiz</vt:lpstr>
      <vt:lpstr>PowerPoint Presentation</vt:lpstr>
      <vt:lpstr>Warum ein innolab smart mobility?</vt:lpstr>
      <vt:lpstr>Mission</vt:lpstr>
      <vt:lpstr>Vision</vt:lpstr>
      <vt:lpstr>PowerPoint Presentation</vt:lpstr>
      <vt:lpstr>Mobility as a Service</vt:lpstr>
      <vt:lpstr>Runde 1:  Mobilitätsprobleme: welche / warum / wie?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 Idee hinter MobiCo</vt:lpstr>
      <vt:lpstr>Runde 2:  Traumwelt: unser Alltag in der Zukunft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Runde 3:  Back to reality: Ideen für “demnächst”</vt:lpstr>
      <vt:lpstr>Pitches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Weitere Veranstaltungen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innolab smart mobility Gemeinsam entwickeln wir die Mobilität der Schweiz</dc:title>
  <dc:creator>Andreas Kronawitter</dc:creator>
  <cp:lastModifiedBy>Andreas Kronawitter</cp:lastModifiedBy>
  <cp:revision>29</cp:revision>
  <dcterms:created xsi:type="dcterms:W3CDTF">2019-05-01T13:20:27Z</dcterms:created>
  <dcterms:modified xsi:type="dcterms:W3CDTF">2019-06-10T20:33:05Z</dcterms:modified>
</cp:coreProperties>
</file>