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455" r:id="rId5"/>
    <p:sldId id="442" r:id="rId6"/>
    <p:sldId id="436" r:id="rId7"/>
    <p:sldId id="438" r:id="rId8"/>
    <p:sldId id="314" r:id="rId9"/>
    <p:sldId id="441" r:id="rId10"/>
    <p:sldId id="440" r:id="rId11"/>
    <p:sldId id="432" r:id="rId12"/>
    <p:sldId id="433" r:id="rId13"/>
    <p:sldId id="299" r:id="rId14"/>
    <p:sldId id="457" r:id="rId15"/>
    <p:sldId id="443" r:id="rId16"/>
    <p:sldId id="444" r:id="rId17"/>
    <p:sldId id="445" r:id="rId18"/>
    <p:sldId id="456" r:id="rId19"/>
    <p:sldId id="453" r:id="rId20"/>
    <p:sldId id="454" r:id="rId21"/>
    <p:sldId id="439" r:id="rId22"/>
  </p:sldIdLst>
  <p:sldSz cx="9144000" cy="6858000" type="screen4x3"/>
  <p:notesSz cx="6797675" cy="9926638"/>
  <p:defaultTextStyle>
    <a:defPPr>
      <a:defRPr lang="de-CH"/>
    </a:defPPr>
    <a:lvl1pPr marL="0" algn="l" defTabSz="270000" rtl="0" eaLnBrk="1" latinLnBrk="0" hangingPunct="1">
      <a:spcBef>
        <a:spcPts val="1200"/>
      </a:spcBef>
      <a:spcAft>
        <a:spcPts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270000" indent="-270000" algn="l" defTabSz="27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4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 baseline="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720000" indent="-180000" algn="l" defTabSz="180000" rtl="0" eaLnBrk="1" latinLnBrk="0" hangingPunct="1">
      <a:lnSpc>
        <a:spcPct val="100000"/>
      </a:lnSpc>
      <a:spcBef>
        <a:spcPts val="600"/>
      </a:spcBef>
      <a:spcAft>
        <a:spcPts val="0"/>
      </a:spcAft>
      <a:buClr>
        <a:srgbClr val="E34141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2500">
          <p15:clr>
            <a:srgbClr val="A4A3A4"/>
          </p15:clr>
        </p15:guide>
        <p15:guide id="8" orient="horz" pos="2614">
          <p15:clr>
            <a:srgbClr val="A4A3A4"/>
          </p15:clr>
        </p15:guide>
        <p15:guide id="9" pos="1973">
          <p15:clr>
            <a:srgbClr val="A4A3A4"/>
          </p15:clr>
        </p15:guide>
        <p15:guide id="10" pos="3787">
          <p15:clr>
            <a:srgbClr val="A4A3A4"/>
          </p15:clr>
        </p15:guide>
        <p15:guide id="11" pos="3696">
          <p15:clr>
            <a:srgbClr val="A4A3A4"/>
          </p15:clr>
        </p15:guide>
        <p15:guide id="12" pos="2064">
          <p15:clr>
            <a:srgbClr val="A4A3A4"/>
          </p15:clr>
        </p15:guide>
        <p15:guide id="13" pos="2835">
          <p15:clr>
            <a:srgbClr val="A4A3A4"/>
          </p15:clr>
        </p15:guide>
        <p15:guide id="14" pos="2925">
          <p15:clr>
            <a:srgbClr val="A4A3A4"/>
          </p15:clr>
        </p15:guide>
        <p15:guide id="15" pos="340">
          <p15:clr>
            <a:srgbClr val="A4A3A4"/>
          </p15:clr>
        </p15:guide>
        <p15:guide id="16" pos="5420">
          <p15:clr>
            <a:srgbClr val="A4A3A4"/>
          </p15:clr>
        </p15:guide>
        <p15:guide id="17" pos="22">
          <p15:clr>
            <a:srgbClr val="A4A3A4"/>
          </p15:clr>
        </p15:guide>
        <p15:guide id="18" orient="horz" pos="24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AC"/>
    <a:srgbClr val="FC592D"/>
    <a:srgbClr val="A1B7A4"/>
    <a:srgbClr val="D2D2D2"/>
    <a:srgbClr val="444648"/>
    <a:srgbClr val="EBEBEB"/>
    <a:srgbClr val="ECECE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 autoAdjust="0"/>
    <p:restoredTop sz="94558" autoAdjust="0"/>
  </p:normalViewPr>
  <p:slideViewPr>
    <p:cSldViewPr showGuides="1">
      <p:cViewPr varScale="1">
        <p:scale>
          <a:sx n="121" d="100"/>
          <a:sy n="121" d="100"/>
        </p:scale>
        <p:origin x="2232" y="168"/>
      </p:cViewPr>
      <p:guideLst>
        <p:guide orient="horz" pos="890"/>
        <p:guide orient="horz" pos="1026"/>
        <p:guide orient="horz" pos="3884"/>
        <p:guide orient="horz" pos="4020"/>
        <p:guide orient="horz" pos="845"/>
        <p:guide orient="horz" pos="2387"/>
        <p:guide orient="horz" pos="2500"/>
        <p:guide orient="horz" pos="2614"/>
        <p:guide pos="1973"/>
        <p:guide pos="3787"/>
        <p:guide pos="3696"/>
        <p:guide pos="2064"/>
        <p:guide pos="2835"/>
        <p:guide pos="2925"/>
        <p:guide pos="340"/>
        <p:guide pos="5420"/>
        <p:guide pos="22"/>
        <p:guide orient="horz" pos="24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344"/>
    </p:cViewPr>
  </p:sorterViewPr>
  <p:notesViewPr>
    <p:cSldViewPr showGuides="1">
      <p:cViewPr varScale="1">
        <p:scale>
          <a:sx n="90" d="100"/>
          <a:sy n="90" d="100"/>
        </p:scale>
        <p:origin x="-37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/>
          <a:lstStyle>
            <a:lvl1pPr algn="l">
              <a:defRPr sz="1200"/>
            </a:lvl1pPr>
          </a:lstStyle>
          <a:p>
            <a:endParaRPr lang="de-CH" sz="1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/>
          <a:lstStyle>
            <a:lvl1pPr algn="r">
              <a:defRPr sz="1200"/>
            </a:lvl1pPr>
          </a:lstStyle>
          <a:p>
            <a:fld id="{71863584-CBB1-431E-B7E5-C9ADA2B12145}" type="datetimeFigureOut">
              <a:rPr lang="de-CH" sz="1000"/>
              <a:t>23.05.19</a:t>
            </a:fld>
            <a:endParaRPr lang="de-CH" sz="10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 anchor="b"/>
          <a:lstStyle>
            <a:lvl1pPr algn="l">
              <a:defRPr sz="1200"/>
            </a:lvl1pPr>
          </a:lstStyle>
          <a:p>
            <a:endParaRPr lang="de-CH" sz="10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 anchor="b"/>
          <a:lstStyle>
            <a:lvl1pPr algn="r">
              <a:defRPr sz="1200"/>
            </a:lvl1pPr>
          </a:lstStyle>
          <a:p>
            <a:r>
              <a:rPr lang="de-CH" sz="1000" dirty="0"/>
              <a:t>Seite </a:t>
            </a:r>
            <a:fld id="{67F51B85-90B6-4239-B642-076F5C1F28AC}" type="slidenum">
              <a:rPr lang="de-CH" sz="1000"/>
              <a:t>‹#›</a:t>
            </a:fld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273780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/>
          <a:lstStyle>
            <a:lvl1pPr algn="r">
              <a:defRPr sz="1000"/>
            </a:lvl1pPr>
          </a:lstStyle>
          <a:p>
            <a:fld id="{638A179C-034B-4FD1-BF6B-124C9398D4B3}" type="datetimeFigureOut">
              <a:rPr lang="de-CH" smtClean="0"/>
              <a:pPr/>
              <a:t>23.05.19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 anchor="b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179946" tIns="179946" rIns="179946" bIns="179946" rtlCol="0" anchor="b"/>
          <a:lstStyle>
            <a:lvl1pPr algn="r">
              <a:defRPr sz="1000"/>
            </a:lvl1pPr>
          </a:lstStyle>
          <a:p>
            <a:fld id="{D9FFF387-4A97-44D1-9350-A83749472A04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86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öV</a:t>
            </a:r>
            <a:r>
              <a:rPr lang="de-CH" dirty="0"/>
              <a:t> nicht per se umweltfreundlicher, wenn schlecht ausgelastet oder zu starke Nachfrage generiert wird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FF387-4A97-44D1-9350-A83749472A04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821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unkelgrau"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646464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76600" y="3996001"/>
            <a:ext cx="5327560" cy="2169850"/>
          </a:xfr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Untertitel verfassen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3276600" y="3420000"/>
            <a:ext cx="5327650" cy="576000"/>
          </a:xfr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verfassen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251" y="331200"/>
            <a:ext cx="2591998" cy="4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/Bild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4643438" y="1628775"/>
            <a:ext cx="3960812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539750" y="1628775"/>
            <a:ext cx="3960813" cy="453707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1013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/Text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539751" y="1628775"/>
            <a:ext cx="3960812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643437" y="1627639"/>
            <a:ext cx="3960813" cy="453707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441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539750" y="1628775"/>
            <a:ext cx="8064499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8315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539751" y="1628775"/>
            <a:ext cx="3960812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8"/>
          </p:nvPr>
        </p:nvSpPr>
        <p:spPr bwMode="gray">
          <a:xfrm>
            <a:off x="4643438" y="1628775"/>
            <a:ext cx="3960812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8632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539751" y="1628775"/>
            <a:ext cx="3960812" cy="21955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8"/>
          </p:nvPr>
        </p:nvSpPr>
        <p:spPr bwMode="gray">
          <a:xfrm>
            <a:off x="4643438" y="1628775"/>
            <a:ext cx="3960812" cy="21955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9"/>
          </p:nvPr>
        </p:nvSpPr>
        <p:spPr bwMode="gray">
          <a:xfrm>
            <a:off x="539750" y="3970337"/>
            <a:ext cx="3960812" cy="21955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20"/>
          </p:nvPr>
        </p:nvSpPr>
        <p:spPr bwMode="gray">
          <a:xfrm>
            <a:off x="4643437" y="3970337"/>
            <a:ext cx="3960812" cy="21955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692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3 Bilder/Texte 3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 bwMode="gray">
          <a:xfrm>
            <a:off x="540000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 bwMode="black">
          <a:xfrm>
            <a:off x="540000" y="3492000"/>
            <a:ext cx="2592000" cy="475200"/>
          </a:xfrm>
          <a:solidFill>
            <a:srgbClr val="464646"/>
          </a:solidFill>
        </p:spPr>
        <p:txBody>
          <a:bodyPr wrap="square" lIns="54000" tIns="18000" rIns="54000" bIns="18000">
            <a:no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540000" y="4104000"/>
            <a:ext cx="2592000" cy="2061850"/>
          </a:xfrm>
        </p:spPr>
        <p:txBody>
          <a:bodyPr/>
          <a:lstStyle>
            <a:lvl1pPr marL="180000" indent="-180000">
              <a:spcBef>
                <a:spcPts val="600"/>
              </a:spcBef>
              <a:defRPr sz="1400"/>
            </a:lvl1pPr>
            <a:lvl2pPr marL="360000" indent="-180000">
              <a:spcBef>
                <a:spcPts val="600"/>
              </a:spcBef>
              <a:defRPr sz="1400"/>
            </a:lvl2pPr>
            <a:lvl3pPr marL="540000" indent="-180000">
              <a:spcBef>
                <a:spcPts val="600"/>
              </a:spcBef>
              <a:defRPr sz="1400"/>
            </a:lvl3pPr>
            <a:lvl4pPr marL="720000">
              <a:spcBef>
                <a:spcPts val="600"/>
              </a:spcBef>
              <a:defRPr sz="1400"/>
            </a:lvl4pPr>
            <a:lvl5pPr marL="720000">
              <a:spcBef>
                <a:spcPts val="600"/>
              </a:spcBef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20" name="Bildplatzhalter 6"/>
          <p:cNvSpPr>
            <a:spLocks noGrp="1"/>
          </p:cNvSpPr>
          <p:nvPr>
            <p:ph type="pic" sz="quarter" idx="26"/>
          </p:nvPr>
        </p:nvSpPr>
        <p:spPr bwMode="gray">
          <a:xfrm>
            <a:off x="6011863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27"/>
          </p:nvPr>
        </p:nvSpPr>
        <p:spPr bwMode="black">
          <a:xfrm>
            <a:off x="6011863" y="3492000"/>
            <a:ext cx="2592000" cy="475200"/>
          </a:xfrm>
          <a:solidFill>
            <a:srgbClr val="464646"/>
          </a:solidFill>
        </p:spPr>
        <p:txBody>
          <a:bodyPr wrap="square" lIns="54000" tIns="18000" rIns="54000" bIns="18000">
            <a:no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28"/>
          </p:nvPr>
        </p:nvSpPr>
        <p:spPr>
          <a:xfrm>
            <a:off x="6011863" y="4104000"/>
            <a:ext cx="2592000" cy="2061850"/>
          </a:xfrm>
        </p:spPr>
        <p:txBody>
          <a:bodyPr/>
          <a:lstStyle>
            <a:lvl1pPr marL="180000" indent="-180000">
              <a:spcBef>
                <a:spcPts val="600"/>
              </a:spcBef>
              <a:defRPr sz="1400"/>
            </a:lvl1pPr>
            <a:lvl2pPr marL="360000" indent="-180000">
              <a:spcBef>
                <a:spcPts val="600"/>
              </a:spcBef>
              <a:defRPr sz="1400"/>
            </a:lvl2pPr>
            <a:lvl3pPr marL="540000" indent="-180000">
              <a:spcBef>
                <a:spcPts val="600"/>
              </a:spcBef>
              <a:defRPr sz="1400"/>
            </a:lvl3pPr>
            <a:lvl4pPr marL="720000">
              <a:spcBef>
                <a:spcPts val="600"/>
              </a:spcBef>
              <a:defRPr sz="1400"/>
            </a:lvl4pPr>
            <a:lvl5pPr marL="720000">
              <a:spcBef>
                <a:spcPts val="600"/>
              </a:spcBef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3" name="Bildplatzhalter 6"/>
          <p:cNvSpPr>
            <a:spLocks noGrp="1"/>
          </p:cNvSpPr>
          <p:nvPr>
            <p:ph type="pic" sz="quarter" idx="29"/>
          </p:nvPr>
        </p:nvSpPr>
        <p:spPr bwMode="gray">
          <a:xfrm>
            <a:off x="3275400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4" name="Textplatzhalter 5"/>
          <p:cNvSpPr>
            <a:spLocks noGrp="1"/>
          </p:cNvSpPr>
          <p:nvPr>
            <p:ph type="body" sz="quarter" idx="30"/>
          </p:nvPr>
        </p:nvSpPr>
        <p:spPr bwMode="black">
          <a:xfrm>
            <a:off x="3275400" y="3492000"/>
            <a:ext cx="2592000" cy="475200"/>
          </a:xfrm>
          <a:solidFill>
            <a:srgbClr val="464646"/>
          </a:solidFill>
        </p:spPr>
        <p:txBody>
          <a:bodyPr wrap="square" lIns="54000" tIns="18000" rIns="54000" bIns="18000">
            <a:no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31"/>
          </p:nvPr>
        </p:nvSpPr>
        <p:spPr>
          <a:xfrm>
            <a:off x="3275400" y="4104000"/>
            <a:ext cx="2592000" cy="2061850"/>
          </a:xfrm>
        </p:spPr>
        <p:txBody>
          <a:bodyPr/>
          <a:lstStyle>
            <a:lvl1pPr marL="180000" indent="-180000">
              <a:spcBef>
                <a:spcPts val="600"/>
              </a:spcBef>
              <a:defRPr sz="1400"/>
            </a:lvl1pPr>
            <a:lvl2pPr marL="360000" indent="-180000">
              <a:spcBef>
                <a:spcPts val="600"/>
              </a:spcBef>
              <a:defRPr sz="1400"/>
            </a:lvl2pPr>
            <a:lvl3pPr marL="540000" indent="-180000">
              <a:spcBef>
                <a:spcPts val="600"/>
              </a:spcBef>
              <a:defRPr sz="1400"/>
            </a:lvl3pPr>
            <a:lvl4pPr marL="720000">
              <a:spcBef>
                <a:spcPts val="600"/>
              </a:spcBef>
              <a:defRPr sz="1400"/>
            </a:lvl4pPr>
            <a:lvl5pPr marL="720000">
              <a:spcBef>
                <a:spcPts val="600"/>
              </a:spcBef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510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6 Bilder/Texte 3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 bwMode="gray">
          <a:xfrm>
            <a:off x="540000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 bwMode="black">
          <a:xfrm>
            <a:off x="540000" y="34920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31"/>
          </p:nvPr>
        </p:nvSpPr>
        <p:spPr bwMode="black">
          <a:xfrm>
            <a:off x="3276600" y="34920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32"/>
          </p:nvPr>
        </p:nvSpPr>
        <p:spPr bwMode="black">
          <a:xfrm>
            <a:off x="6011863" y="34920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33"/>
          </p:nvPr>
        </p:nvSpPr>
        <p:spPr bwMode="black">
          <a:xfrm>
            <a:off x="540000" y="58428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34"/>
          </p:nvPr>
        </p:nvSpPr>
        <p:spPr bwMode="black">
          <a:xfrm>
            <a:off x="3276600" y="58428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8" name="Textplatzhalter 5"/>
          <p:cNvSpPr>
            <a:spLocks noGrp="1"/>
          </p:cNvSpPr>
          <p:nvPr>
            <p:ph type="body" sz="quarter" idx="35"/>
          </p:nvPr>
        </p:nvSpPr>
        <p:spPr bwMode="black">
          <a:xfrm>
            <a:off x="6011863" y="5842800"/>
            <a:ext cx="2592000" cy="324000"/>
          </a:xfrm>
          <a:solidFill>
            <a:srgbClr val="464646"/>
          </a:solidFill>
        </p:spPr>
        <p:txBody>
          <a:bodyPr wrap="square" lIns="54000" tIns="43200" rIns="54000" bIns="1800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9" name="Bildplatzhalter 6"/>
          <p:cNvSpPr>
            <a:spLocks noGrp="1"/>
          </p:cNvSpPr>
          <p:nvPr>
            <p:ph type="pic" sz="quarter" idx="36"/>
          </p:nvPr>
        </p:nvSpPr>
        <p:spPr bwMode="gray">
          <a:xfrm>
            <a:off x="3276600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0" name="Bildplatzhalter 6"/>
          <p:cNvSpPr>
            <a:spLocks noGrp="1"/>
          </p:cNvSpPr>
          <p:nvPr>
            <p:ph type="pic" sz="quarter" idx="37"/>
          </p:nvPr>
        </p:nvSpPr>
        <p:spPr bwMode="gray">
          <a:xfrm>
            <a:off x="6011863" y="1628775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1" name="Bildplatzhalter 6"/>
          <p:cNvSpPr>
            <a:spLocks noGrp="1"/>
          </p:cNvSpPr>
          <p:nvPr>
            <p:ph type="pic" sz="quarter" idx="38"/>
          </p:nvPr>
        </p:nvSpPr>
        <p:spPr bwMode="gray">
          <a:xfrm>
            <a:off x="540000" y="3969044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2" name="Bildplatzhalter 6"/>
          <p:cNvSpPr>
            <a:spLocks noGrp="1"/>
          </p:cNvSpPr>
          <p:nvPr>
            <p:ph type="pic" sz="quarter" idx="39"/>
          </p:nvPr>
        </p:nvSpPr>
        <p:spPr bwMode="gray">
          <a:xfrm>
            <a:off x="3276600" y="3969044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3" name="Bildplatzhalter 6"/>
          <p:cNvSpPr>
            <a:spLocks noGrp="1"/>
          </p:cNvSpPr>
          <p:nvPr>
            <p:ph type="pic" sz="quarter" idx="40"/>
          </p:nvPr>
        </p:nvSpPr>
        <p:spPr bwMode="gray">
          <a:xfrm>
            <a:off x="6011863" y="3969044"/>
            <a:ext cx="2592000" cy="18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092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9 Bilder/Texte 3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17"/>
          </p:nvPr>
        </p:nvSpPr>
        <p:spPr bwMode="gray">
          <a:xfrm>
            <a:off x="3276000" y="1628775"/>
            <a:ext cx="2590800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19"/>
          </p:nvPr>
        </p:nvSpPr>
        <p:spPr bwMode="gray">
          <a:xfrm>
            <a:off x="6011863" y="1628775"/>
            <a:ext cx="2592387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32" name="Bildplatzhalter 6"/>
          <p:cNvSpPr>
            <a:spLocks noGrp="1"/>
          </p:cNvSpPr>
          <p:nvPr>
            <p:ph type="pic" sz="quarter" idx="30"/>
          </p:nvPr>
        </p:nvSpPr>
        <p:spPr bwMode="gray">
          <a:xfrm>
            <a:off x="3276000" y="3176972"/>
            <a:ext cx="2590800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3" name="Bildplatzhalter 6"/>
          <p:cNvSpPr>
            <a:spLocks noGrp="1"/>
          </p:cNvSpPr>
          <p:nvPr>
            <p:ph type="pic" sz="quarter" idx="31"/>
          </p:nvPr>
        </p:nvSpPr>
        <p:spPr bwMode="gray">
          <a:xfrm>
            <a:off x="6011863" y="3176972"/>
            <a:ext cx="2592387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4" name="Bildplatzhalter 6"/>
          <p:cNvSpPr>
            <a:spLocks noGrp="1"/>
          </p:cNvSpPr>
          <p:nvPr>
            <p:ph type="pic" sz="quarter" idx="32"/>
          </p:nvPr>
        </p:nvSpPr>
        <p:spPr bwMode="gray">
          <a:xfrm>
            <a:off x="3276000" y="4725850"/>
            <a:ext cx="2590800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5" name="Bildplatzhalter 6"/>
          <p:cNvSpPr>
            <a:spLocks noGrp="1"/>
          </p:cNvSpPr>
          <p:nvPr>
            <p:ph type="pic" sz="quarter" idx="33"/>
          </p:nvPr>
        </p:nvSpPr>
        <p:spPr bwMode="gray">
          <a:xfrm>
            <a:off x="6011863" y="4725850"/>
            <a:ext cx="2592387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6" name="Bildplatzhalter 6"/>
          <p:cNvSpPr>
            <a:spLocks noGrp="1"/>
          </p:cNvSpPr>
          <p:nvPr>
            <p:ph type="pic" sz="quarter" idx="34"/>
          </p:nvPr>
        </p:nvSpPr>
        <p:spPr bwMode="gray">
          <a:xfrm>
            <a:off x="540000" y="1628775"/>
            <a:ext cx="2594935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7" name="Bildplatzhalter 6"/>
          <p:cNvSpPr>
            <a:spLocks noGrp="1"/>
          </p:cNvSpPr>
          <p:nvPr>
            <p:ph type="pic" sz="quarter" idx="35"/>
          </p:nvPr>
        </p:nvSpPr>
        <p:spPr bwMode="gray">
          <a:xfrm>
            <a:off x="540000" y="3176972"/>
            <a:ext cx="2594935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8" name="Bildplatzhalter 6"/>
          <p:cNvSpPr>
            <a:spLocks noGrp="1"/>
          </p:cNvSpPr>
          <p:nvPr>
            <p:ph type="pic" sz="quarter" idx="36"/>
          </p:nvPr>
        </p:nvSpPr>
        <p:spPr bwMode="gray">
          <a:xfrm>
            <a:off x="540000" y="4725850"/>
            <a:ext cx="2594935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5327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7342"/>
            <a:ext cx="5327650" cy="864096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Tabelle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5528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7342"/>
            <a:ext cx="5327650" cy="864096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Diagramm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81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wei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FFFFFF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76600" y="3996000"/>
            <a:ext cx="5327560" cy="215905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Untertitel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3276600" y="3420000"/>
            <a:ext cx="5327650" cy="576000"/>
          </a:xfrm>
        </p:spPr>
        <p:txBody>
          <a:bodyPr anchor="t" anchorCtr="0"/>
          <a:lstStyle>
            <a:lvl1pPr>
              <a:defRPr sz="3600">
                <a:solidFill>
                  <a:srgbClr val="E34141"/>
                </a:solidFill>
              </a:defRPr>
            </a:lvl1pPr>
          </a:lstStyle>
          <a:p>
            <a:r>
              <a:rPr lang="de-CH" dirty="0"/>
              <a:t>Titel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160" y="332656"/>
            <a:ext cx="2592090" cy="4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8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martArt-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7342"/>
            <a:ext cx="5327650" cy="864096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SmartArt-Platzhalter 4"/>
          <p:cNvSpPr>
            <a:spLocks noGrp="1"/>
          </p:cNvSpPr>
          <p:nvPr>
            <p:ph type="dgm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de-DE"/>
              <a:t>Klicken Sie auf das Symbol, um die SmartArt-Grafik hinzuzufügen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4050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dunkelgrau"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646464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251" y="331200"/>
            <a:ext cx="2591998" cy="4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4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FFFFFF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160" y="332656"/>
            <a:ext cx="2592090" cy="4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67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itat ohne Qu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015" y="1628775"/>
            <a:ext cx="7153175" cy="4537075"/>
          </a:xfrm>
        </p:spPr>
        <p:txBody>
          <a:bodyPr>
            <a:normAutofit/>
          </a:bodyPr>
          <a:lstStyle>
            <a:lvl1pPr marL="0" marR="0" indent="0" algn="l" defTabSz="2700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None/>
              <a:tabLst/>
              <a:defRPr sz="4800"/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 baseline="0"/>
            </a:lvl5pPr>
          </a:lstStyle>
          <a:p>
            <a:pPr lvl="0"/>
            <a:r>
              <a:rPr lang="de-DE" sz="4800" dirty="0"/>
              <a:t>Text durch Klicken  bearbeiten.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6" y="1628800"/>
            <a:ext cx="88087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38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 dunkelgrau"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76600" y="3805200"/>
            <a:ext cx="5327560" cy="108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Untertitel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">
          <a:xfrm>
            <a:off x="3276600" y="3420000"/>
            <a:ext cx="5327650" cy="404288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251" y="331200"/>
            <a:ext cx="2591998" cy="464701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646464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79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 wei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76600" y="3805200"/>
            <a:ext cx="5327560" cy="108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Untertitelbearbeiten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">
          <a:xfrm>
            <a:off x="3276600" y="3420000"/>
            <a:ext cx="5327650" cy="404288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de-CH" dirty="0"/>
              <a:t>Titel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160" y="332656"/>
            <a:ext cx="2592090" cy="465413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 bwMode="black">
          <a:xfrm flipH="1">
            <a:off x="539750" y="3356992"/>
            <a:ext cx="8064500" cy="0"/>
          </a:xfrm>
          <a:prstGeom prst="line">
            <a:avLst/>
          </a:prstGeom>
          <a:ln w="19050">
            <a:gradFill>
              <a:gsLst>
                <a:gs pos="0">
                  <a:srgbClr val="FFFFFF"/>
                </a:gs>
                <a:gs pos="23000">
                  <a:srgbClr val="E34141"/>
                </a:gs>
                <a:gs pos="100000">
                  <a:srgbClr val="E34141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5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black"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 bwMode="black">
          <a:xfrm>
            <a:off x="539750" y="1628775"/>
            <a:ext cx="8064500" cy="4537075"/>
          </a:xfrm>
        </p:spPr>
        <p:txBody>
          <a:bodyPr/>
          <a:lstStyle>
            <a:lvl1pPr marL="270000" indent="-270000">
              <a:buFont typeface="Wingdings" panose="05000000000000000000" pitchFamily="2" charset="2"/>
              <a:buChar char="§"/>
              <a:defRPr/>
            </a:lvl1pPr>
            <a:lvl2pPr marL="540000" indent="-268288">
              <a:spcBef>
                <a:spcPts val="1200"/>
              </a:spcBef>
              <a:buFont typeface="Wingdings" panose="05000000000000000000" pitchFamily="2" charset="2"/>
              <a:buChar char="§"/>
              <a:defRPr sz="1800"/>
            </a:lvl2pPr>
            <a:lvl3pPr marL="540000" indent="-270000">
              <a:buSzPct val="100000"/>
              <a:buFont typeface="+mj-lt"/>
              <a:buAutoNum type="arabicPeriod"/>
              <a:defRPr/>
            </a:lvl3pPr>
            <a:lvl4pPr marL="719138" indent="-180000">
              <a:buFont typeface="Wingdings" panose="05000000000000000000" pitchFamily="2" charset="2"/>
              <a:buChar char="§"/>
              <a:defRPr sz="1600"/>
            </a:lvl4pPr>
            <a:lvl5pPr marL="756000" indent="-216000">
              <a:buSzPct val="100000"/>
              <a:buFont typeface="+mj-lt"/>
              <a:buAutoNum type="arabicPeriod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727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ohne Aufzählungs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>
            <a:lvl1pPr marL="0" indent="0">
              <a:buNone/>
              <a:defRPr/>
            </a:lvl1pPr>
            <a:lvl2pPr marL="270000" indent="0">
              <a:buNone/>
              <a:defRPr/>
            </a:lvl2pPr>
            <a:lvl3pPr marL="540000" indent="0">
              <a:buNone/>
              <a:defRPr/>
            </a:lvl3pPr>
            <a:lvl4pPr marL="72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701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mit Aufzählungs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6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nummerierte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39750" y="1628775"/>
            <a:ext cx="8064500" cy="4537075"/>
          </a:xfrm>
        </p:spPr>
        <p:txBody>
          <a:bodyPr/>
          <a:lstStyle>
            <a:lvl1pPr marL="270000" indent="-270000">
              <a:spcBef>
                <a:spcPts val="1200"/>
              </a:spcBef>
              <a:buSzPct val="100000"/>
              <a:buFont typeface="+mj-lt"/>
              <a:buAutoNum type="arabicPeriod"/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55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7342"/>
            <a:ext cx="5327650" cy="864096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39750" y="1628775"/>
            <a:ext cx="3960813" cy="453707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4643437" y="1626131"/>
            <a:ext cx="3960813" cy="453707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862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black">
          <a:xfrm>
            <a:off x="539750" y="576000"/>
            <a:ext cx="5327650" cy="763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black">
          <a:xfrm>
            <a:off x="539750" y="1628775"/>
            <a:ext cx="8064500" cy="46085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  <a:p>
            <a:pPr lvl="5"/>
            <a:r>
              <a:rPr lang="de-CH" dirty="0"/>
              <a:t>6</a:t>
            </a:r>
          </a:p>
          <a:p>
            <a:pPr lvl="6"/>
            <a:r>
              <a:rPr lang="de-CH" dirty="0"/>
              <a:t>7</a:t>
            </a:r>
          </a:p>
          <a:p>
            <a:pPr lvl="7"/>
            <a:r>
              <a:rPr lang="de-CH" dirty="0"/>
              <a:t>8</a:t>
            </a:r>
          </a:p>
          <a:p>
            <a:pPr lvl="8"/>
            <a:r>
              <a:rPr lang="de-CH" dirty="0"/>
              <a:t>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black">
          <a:xfrm>
            <a:off x="1440000" y="6381750"/>
            <a:ext cx="6300000" cy="2166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black">
          <a:xfrm>
            <a:off x="7884368" y="6381750"/>
            <a:ext cx="719882" cy="216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34539C-1458-4A86-8419-FDA330DA5718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15" name="Gerade Verbindung 14"/>
          <p:cNvCxnSpPr/>
          <p:nvPr/>
        </p:nvCxnSpPr>
        <p:spPr bwMode="black">
          <a:xfrm flipH="1">
            <a:off x="539750" y="1412875"/>
            <a:ext cx="8064500" cy="0"/>
          </a:xfrm>
          <a:prstGeom prst="line">
            <a:avLst/>
          </a:prstGeom>
          <a:ln w="19050">
            <a:solidFill>
              <a:srgbClr val="E34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black">
          <a:xfrm>
            <a:off x="539750" y="6381750"/>
            <a:ext cx="72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23.05.2019</a:t>
            </a:r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250" y="331200"/>
            <a:ext cx="2592000" cy="4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6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4" r:id="rId3"/>
    <p:sldLayoutId id="2147483667" r:id="rId4"/>
    <p:sldLayoutId id="2147483674" r:id="rId5"/>
    <p:sldLayoutId id="2147483669" r:id="rId6"/>
    <p:sldLayoutId id="2147483668" r:id="rId7"/>
    <p:sldLayoutId id="2147483671" r:id="rId8"/>
    <p:sldLayoutId id="2147483653" r:id="rId9"/>
    <p:sldLayoutId id="2147483651" r:id="rId10"/>
    <p:sldLayoutId id="2147483657" r:id="rId11"/>
    <p:sldLayoutId id="2147483658" r:id="rId12"/>
    <p:sldLayoutId id="2147483672" r:id="rId13"/>
    <p:sldLayoutId id="2147483673" r:id="rId14"/>
    <p:sldLayoutId id="2147483652" r:id="rId15"/>
    <p:sldLayoutId id="2147483659" r:id="rId16"/>
    <p:sldLayoutId id="2147483660" r:id="rId17"/>
    <p:sldLayoutId id="2147483661" r:id="rId18"/>
    <p:sldLayoutId id="2147483662" r:id="rId19"/>
    <p:sldLayoutId id="2147483663" r:id="rId20"/>
    <p:sldLayoutId id="2147483656" r:id="rId21"/>
    <p:sldLayoutId id="2147483675" r:id="rId22"/>
    <p:sldLayoutId id="2147483676" r:id="rId2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rgbClr val="E3414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2700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0000" indent="-270000" algn="l" defTabSz="27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2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900000" indent="-180000" algn="l" defTabSz="1800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3414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9D048345-E42B-477A-B84D-78DEF00A49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6CA6595-AD2D-4E0E-8F8A-74528191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Die Idee hinter </a:t>
            </a:r>
            <a:r>
              <a:rPr lang="de-CH" dirty="0" err="1"/>
              <a:t>MobiCo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151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CH" dirty="0"/>
            </a:br>
            <a:r>
              <a:rPr lang="de-CH" dirty="0"/>
              <a:t>Mandanten (</a:t>
            </a:r>
            <a:r>
              <a:rPr lang="de-CH" dirty="0">
                <a:sym typeface="Wingdings" panose="05000000000000000000" pitchFamily="2" charset="2"/>
              </a:rPr>
              <a:t></a:t>
            </a:r>
            <a:r>
              <a:rPr lang="de-CH" dirty="0"/>
              <a:t> Kunden)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8" name="Textplatzhalter 5"/>
          <p:cNvSpPr txBox="1">
            <a:spLocks/>
          </p:cNvSpPr>
          <p:nvPr/>
        </p:nvSpPr>
        <p:spPr bwMode="black">
          <a:xfrm>
            <a:off x="548319" y="1628775"/>
            <a:ext cx="8064500" cy="45370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2700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0000" indent="-270000" algn="l" defTabSz="27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2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900000" indent="-180000" algn="l" defTabSz="1800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de-CH" dirty="0"/>
              <a:t>Etablierte Anbieter von Produkten oder Services, denen die integrierte Komponente «Reise» bzw. «Mobilität» bislang fehlt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/>
              <a:t>Tourismusplattformen </a:t>
            </a:r>
            <a:r>
              <a:rPr lang="de-CH" dirty="0">
                <a:sym typeface="Wingdings" panose="05000000000000000000" pitchFamily="2" charset="2"/>
              </a:rPr>
              <a:t></a:t>
            </a:r>
            <a:r>
              <a:rPr lang="de-CH" dirty="0"/>
              <a:t> Integration von Mobilität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CH" sz="1600" dirty="0"/>
              <a:t>An-/Abreise und Mobilität vor Ort als integrierte Leistung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CH" sz="1600" dirty="0"/>
              <a:t>Interesse von: Schwyz Tourismus, </a:t>
            </a:r>
            <a:r>
              <a:rPr lang="de-CH" sz="1600" dirty="0" err="1"/>
              <a:t>discover.swiss</a:t>
            </a:r>
            <a:r>
              <a:rPr lang="de-CH" sz="1600" dirty="0"/>
              <a:t> (Microsoft), Alphabet (BMW)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/>
              <a:t>z.B. localsearch.ch </a:t>
            </a:r>
            <a:r>
              <a:rPr lang="de-CH" dirty="0">
                <a:sym typeface="Wingdings" panose="05000000000000000000" pitchFamily="2" charset="2"/>
              </a:rPr>
              <a:t></a:t>
            </a:r>
            <a:r>
              <a:rPr lang="de-CH" dirty="0"/>
              <a:t> Restaurant, Kino, Shopping etc.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CH" sz="1600" dirty="0"/>
              <a:t>Endkunde kann </a:t>
            </a:r>
            <a:r>
              <a:rPr lang="de-CH" sz="1600" dirty="0" err="1"/>
              <a:t>öV</a:t>
            </a:r>
            <a:r>
              <a:rPr lang="de-CH" sz="1600" dirty="0"/>
              <a:t>-Tickets, Taxi, Sharing oder Kette zusammen mit eigentlichem Produkt (Zweck der Reise) buchen</a:t>
            </a:r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de-CH" dirty="0"/>
              <a:t>Mobilitätsanbietern, denen der Zugang zum </a:t>
            </a:r>
            <a:r>
              <a:rPr lang="de-CH" dirty="0" err="1"/>
              <a:t>öV</a:t>
            </a:r>
            <a:r>
              <a:rPr lang="de-CH" dirty="0"/>
              <a:t>-Markt fehlt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/>
              <a:t>z.B. TCS </a:t>
            </a:r>
            <a:r>
              <a:rPr lang="de-CH" dirty="0">
                <a:sym typeface="Wingdings" panose="05000000000000000000" pitchFamily="2" charset="2"/>
              </a:rPr>
              <a:t> umfassende Mobilitätsservices für Mitglieder</a:t>
            </a:r>
            <a:endParaRPr lang="de-CH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CH" dirty="0"/>
              <a:t>z.B. MaaS Global </a:t>
            </a:r>
            <a:r>
              <a:rPr lang="de-CH" dirty="0">
                <a:sym typeface="Wingdings" panose="05000000000000000000" pitchFamily="2" charset="2"/>
              </a:rPr>
              <a:t></a:t>
            </a:r>
            <a:r>
              <a:rPr lang="de-CH" dirty="0"/>
              <a:t> Mobilität erweitert um </a:t>
            </a:r>
            <a:r>
              <a:rPr lang="de-CH" dirty="0" err="1"/>
              <a:t>öV</a:t>
            </a:r>
            <a:r>
              <a:rPr lang="de-CH" dirty="0"/>
              <a:t>-Schweiz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sz="1600" dirty="0">
                <a:sym typeface="Wingdings" panose="05000000000000000000" pitchFamily="2" charset="2"/>
              </a:rPr>
              <a:t>MaaS Global ist bestrebt mit </a:t>
            </a:r>
            <a:r>
              <a:rPr lang="de-CH" sz="1600" dirty="0" err="1">
                <a:sym typeface="Wingdings" panose="05000000000000000000" pitchFamily="2" charset="2"/>
              </a:rPr>
              <a:t>Whim</a:t>
            </a:r>
            <a:r>
              <a:rPr lang="de-CH" sz="1600" dirty="0">
                <a:sym typeface="Wingdings" panose="05000000000000000000" pitchFamily="2" charset="2"/>
              </a:rPr>
              <a:t> </a:t>
            </a:r>
            <a:r>
              <a:rPr lang="de-CH" sz="1600" u="sng" dirty="0">
                <a:sym typeface="Wingdings" panose="05000000000000000000" pitchFamily="2" charset="2"/>
              </a:rPr>
              <a:t>die</a:t>
            </a:r>
            <a:r>
              <a:rPr lang="de-CH" sz="1600" dirty="0">
                <a:sym typeface="Wingdings" panose="05000000000000000000" pitchFamily="2" charset="2"/>
              </a:rPr>
              <a:t> Mobilitätslösung am Markt zu etablieren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CH" sz="1600" dirty="0"/>
              <a:t>Bereitschaft eigene Dienstleister an Plattform anzuschliessen</a:t>
            </a:r>
          </a:p>
        </p:txBody>
      </p:sp>
    </p:spTree>
    <p:extLst>
      <p:ext uri="{BB962C8B-B14F-4D97-AF65-F5344CB8AC3E}">
        <p14:creationId xmlns:p14="http://schemas.microsoft.com/office/powerpoint/2010/main" val="82159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BAV Antrag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de-CH" dirty="0"/>
              <a:t>Antrag bei BAV eingereicht am 30.04.2019</a:t>
            </a:r>
          </a:p>
          <a:p>
            <a:pPr lvl="1"/>
            <a:r>
              <a:rPr lang="de-CH" dirty="0"/>
              <a:t>Gespräche geführt mit </a:t>
            </a:r>
            <a:r>
              <a:rPr lang="de-CH" dirty="0" err="1"/>
              <a:t>RhB</a:t>
            </a:r>
            <a:r>
              <a:rPr lang="de-CH" dirty="0"/>
              <a:t>, BLT, TPF, PAG, BLS, TPG</a:t>
            </a:r>
          </a:p>
          <a:p>
            <a:pPr lvl="1"/>
            <a:r>
              <a:rPr lang="de-CH" dirty="0" err="1"/>
              <a:t>RhB</a:t>
            </a:r>
            <a:r>
              <a:rPr lang="de-CH" dirty="0"/>
              <a:t> unterstützt Antrag in </a:t>
            </a:r>
            <a:r>
              <a:rPr lang="de-CH" dirty="0" err="1"/>
              <a:t>ch-direct</a:t>
            </a:r>
            <a:r>
              <a:rPr lang="de-CH" dirty="0"/>
              <a:t> Gremien</a:t>
            </a:r>
          </a:p>
          <a:p>
            <a:pPr lvl="1"/>
            <a:r>
              <a:rPr lang="de-CH" dirty="0"/>
              <a:t>Gespräche mit SBB terminiert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09651E9-5C7F-44DB-8F34-03697F378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160456"/>
            <a:ext cx="3632845" cy="300484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106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 (Mobilität generell)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Wie zukünftig nachhaltige Mobilität verwirklichen?</a:t>
            </a:r>
          </a:p>
          <a:p>
            <a:r>
              <a:rPr lang="de-CH" dirty="0"/>
              <a:t>Wie dabei trotzdem hohe Convenience schaffen? (UBER-Effekt)</a:t>
            </a:r>
          </a:p>
          <a:p>
            <a:r>
              <a:rPr lang="de-CH" dirty="0"/>
              <a:t>Wie sich dem Wettbewerb («Google») stellen?</a:t>
            </a:r>
          </a:p>
          <a:p>
            <a:pPr lvl="1"/>
            <a:r>
              <a:rPr lang="de-CH" dirty="0"/>
              <a:t>Private </a:t>
            </a:r>
            <a:r>
              <a:rPr lang="de-CH" dirty="0" err="1"/>
              <a:t>Mobi</a:t>
            </a:r>
            <a:r>
              <a:rPr lang="de-CH" dirty="0"/>
              <a:t>-Plattformen können non-</a:t>
            </a:r>
            <a:r>
              <a:rPr lang="de-CH" dirty="0" err="1"/>
              <a:t>öV</a:t>
            </a:r>
            <a:r>
              <a:rPr lang="de-CH" dirty="0"/>
              <a:t> Reisen anbieten</a:t>
            </a:r>
          </a:p>
          <a:p>
            <a:pPr lvl="1"/>
            <a:r>
              <a:rPr lang="de-CH" dirty="0"/>
              <a:t>Es entstehen neue, </a:t>
            </a:r>
            <a:r>
              <a:rPr lang="de-CH" dirty="0" err="1"/>
              <a:t>öV</a:t>
            </a:r>
            <a:r>
              <a:rPr lang="de-CH" dirty="0"/>
              <a:t>-unabhängige Angebote</a:t>
            </a:r>
          </a:p>
          <a:p>
            <a:pPr lvl="1"/>
            <a:r>
              <a:rPr lang="de-CH" dirty="0"/>
              <a:t>Es kommt zu Verlagerung auf Strasse und Verschlechterung Modal Split</a:t>
            </a:r>
          </a:p>
          <a:p>
            <a:pPr lvl="1"/>
            <a:r>
              <a:rPr lang="de-CH" dirty="0"/>
              <a:t>Carrier kommen unter Druck der Vermittler/Plattformen (</a:t>
            </a:r>
            <a:r>
              <a:rPr lang="de-CH" dirty="0" err="1"/>
              <a:t>Airbnb</a:t>
            </a:r>
            <a:r>
              <a:rPr lang="de-CH" dirty="0"/>
              <a:t>-Effekt)</a:t>
            </a:r>
          </a:p>
          <a:p>
            <a:pPr lvl="1"/>
            <a:r>
              <a:rPr lang="de-CH" dirty="0"/>
              <a:t>Preisdruck auf </a:t>
            </a:r>
            <a:r>
              <a:rPr lang="de-CH" dirty="0" err="1"/>
              <a:t>öV</a:t>
            </a:r>
            <a:endParaRPr lang="de-CH" dirty="0"/>
          </a:p>
          <a:p>
            <a:r>
              <a:rPr lang="de-CH" dirty="0"/>
              <a:t>Wie Kostenwahrheit implementieren?</a:t>
            </a:r>
          </a:p>
          <a:p>
            <a:r>
              <a:rPr lang="de-CH" dirty="0"/>
              <a:t>Wie kommerzielle und öffentliche Interessen wahrnehmen?</a:t>
            </a:r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2234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 (</a:t>
            </a:r>
            <a:r>
              <a:rPr lang="de-CH" dirty="0" err="1"/>
              <a:t>MobiCo</a:t>
            </a:r>
            <a:r>
              <a:rPr lang="de-CH" dirty="0"/>
              <a:t>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Welche Leistungen sollte </a:t>
            </a:r>
            <a:r>
              <a:rPr lang="de-CH" dirty="0" err="1"/>
              <a:t>MobiCo</a:t>
            </a:r>
            <a:r>
              <a:rPr lang="de-CH" dirty="0"/>
              <a:t> zur Verfügung stellen?</a:t>
            </a:r>
          </a:p>
          <a:p>
            <a:pPr lvl="1"/>
            <a:r>
              <a:rPr lang="de-CH" dirty="0"/>
              <a:t>Info (Verfügbarkeit, Ort, Art des Verkehrsmittel)</a:t>
            </a:r>
          </a:p>
          <a:p>
            <a:pPr lvl="1"/>
            <a:r>
              <a:rPr lang="de-CH" dirty="0"/>
              <a:t>Zugang (Ticket, Berechtigung) </a:t>
            </a:r>
          </a:p>
          <a:p>
            <a:pPr lvl="1"/>
            <a:r>
              <a:rPr lang="de-CH" dirty="0"/>
              <a:t>Reiseaufzeichnung (Log für Abrechnung)</a:t>
            </a:r>
          </a:p>
          <a:p>
            <a:pPr lvl="1"/>
            <a:r>
              <a:rPr lang="de-CH" dirty="0"/>
              <a:t>NOVA, Routing, Bundling, Reisebegleitung……..</a:t>
            </a:r>
          </a:p>
          <a:p>
            <a:r>
              <a:rPr lang="de-CH" dirty="0"/>
              <a:t>Welche Preishoheit hat </a:t>
            </a:r>
            <a:r>
              <a:rPr lang="de-CH" dirty="0" err="1"/>
              <a:t>MobiCo</a:t>
            </a:r>
            <a:r>
              <a:rPr lang="de-CH" dirty="0"/>
              <a:t>?</a:t>
            </a:r>
          </a:p>
          <a:p>
            <a:r>
              <a:rPr lang="de-CH" dirty="0"/>
              <a:t>Wie kann </a:t>
            </a:r>
            <a:r>
              <a:rPr lang="de-CH" dirty="0" err="1"/>
              <a:t>MobiCo</a:t>
            </a:r>
            <a:r>
              <a:rPr lang="de-CH" dirty="0"/>
              <a:t> etabliert werden?</a:t>
            </a:r>
          </a:p>
          <a:p>
            <a:r>
              <a:rPr lang="de-CH" dirty="0"/>
              <a:t>Wie und wann können alternative Services effizienter sein als heutige Angebote?</a:t>
            </a:r>
          </a:p>
          <a:p>
            <a:r>
              <a:rPr lang="de-CH" dirty="0"/>
              <a:t>Wie eine einheitliche digitale Basis-Infrastruktur mit diskriminierungsfreiem Zugang schaffen?</a:t>
            </a:r>
          </a:p>
        </p:txBody>
      </p:sp>
    </p:spTree>
    <p:extLst>
      <p:ext uri="{BB962C8B-B14F-4D97-AF65-F5344CB8AC3E}">
        <p14:creationId xmlns:p14="http://schemas.microsoft.com/office/powerpoint/2010/main" val="1483461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Statements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Anzahl der Wege und maximale Mobilitäts-Zeit ist konstant</a:t>
            </a:r>
          </a:p>
          <a:p>
            <a:r>
              <a:rPr lang="de-CH" dirty="0"/>
              <a:t>Profitable Services müssen skalieren</a:t>
            </a:r>
          </a:p>
          <a:p>
            <a:r>
              <a:rPr lang="de-CH" dirty="0"/>
              <a:t>Vernetzung führt zu breiter Sichtbarkeit</a:t>
            </a:r>
          </a:p>
          <a:p>
            <a:r>
              <a:rPr lang="de-CH" dirty="0"/>
              <a:t>Transparenz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4728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587E374B-1F84-4439-80F3-36230EF5B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8AE70CA-79B1-4DA3-A495-47C7A75F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243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Workshop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Mobilitäts-Ziele und Plattformen</a:t>
            </a:r>
          </a:p>
          <a:p>
            <a:r>
              <a:rPr lang="de-CH" dirty="0"/>
              <a:t>Zielbild «bessere Mobilität»: Verkehrsmittel / Verkehrswahl / Modal-Split / Technik / Umwelt etc.</a:t>
            </a:r>
          </a:p>
          <a:p>
            <a:pPr lvl="1"/>
            <a:r>
              <a:rPr lang="de-CH" dirty="0"/>
              <a:t>Was können Plattformen dazu beitragen?</a:t>
            </a:r>
          </a:p>
          <a:p>
            <a:pPr lvl="1"/>
            <a:r>
              <a:rPr lang="de-CH" dirty="0"/>
              <a:t>Wie können Plattformen organisiert und gesteuert werden?</a:t>
            </a:r>
          </a:p>
          <a:p>
            <a:pPr lvl="1"/>
            <a:r>
              <a:rPr lang="de-CH" dirty="0"/>
              <a:t>Welche Plattformen werden sich entwickeln?</a:t>
            </a:r>
          </a:p>
          <a:p>
            <a:pPr lvl="1"/>
            <a:r>
              <a:rPr lang="de-CH" dirty="0"/>
              <a:t>Welche Services können wir uns </a:t>
            </a:r>
            <a:r>
              <a:rPr lang="de-CH" b="1" dirty="0"/>
              <a:t>in Kombination mit Mobilität</a:t>
            </a:r>
            <a:r>
              <a:rPr lang="de-CH" dirty="0"/>
              <a:t>  vorstellen, die durch die Plattformen erst möglich werden?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b="1" dirty="0"/>
          </a:p>
          <a:p>
            <a:pPr marL="0" indent="0">
              <a:buNone/>
              <a:tabLst>
                <a:tab pos="715963" algn="l"/>
              </a:tabLst>
            </a:pPr>
            <a:r>
              <a:rPr lang="de-CH" b="1" dirty="0">
                <a:sym typeface="Wingdings" panose="05000000000000000000" pitchFamily="2" charset="2"/>
              </a:rPr>
              <a:t>	 </a:t>
            </a:r>
            <a:r>
              <a:rPr lang="de-CH" b="1" dirty="0"/>
              <a:t>Was sind die Ziele und wie können Plattformen helfen?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11205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 Workshop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17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Lösungen zur Zielerreichung</a:t>
            </a:r>
          </a:p>
          <a:p>
            <a:r>
              <a:rPr lang="de-CH" dirty="0"/>
              <a:t>Welche Randbedingungen braucht es zur Entwicklung von Plattform-Ökonomie zu Erreichung der Mobilitätsziele?</a:t>
            </a:r>
          </a:p>
          <a:p>
            <a:r>
              <a:rPr lang="de-CH" dirty="0"/>
              <a:t>Wie können neue Services für die Nutzer optimalerweise aussehen?</a:t>
            </a:r>
          </a:p>
          <a:p>
            <a:r>
              <a:rPr lang="de-CH" dirty="0"/>
              <a:t>Was braucht es dafür?</a:t>
            </a:r>
          </a:p>
          <a:p>
            <a:r>
              <a:rPr lang="de-CH" dirty="0"/>
              <a:t>Was darf nicht sein?</a:t>
            </a:r>
            <a:endParaRPr lang="de-CH" b="1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9221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4DB51-4807-4933-A1CA-97AA54BA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Projekt </a:t>
            </a:r>
            <a:r>
              <a:rPr lang="de-CH" dirty="0" err="1"/>
              <a:t>abilio</a:t>
            </a:r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7A75D5-371B-4880-92F9-E869173C34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3FD203-8E51-41FE-9942-5A708C363C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A4C6C8-DE0E-4271-8B97-14DA5E243CC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2ACD83-6F5D-4723-BE49-B5AEB790A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4475770" cy="288032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E5BF561-D0D1-411F-9D5B-B8DD8FD7E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926" y="3356992"/>
            <a:ext cx="4140522" cy="278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4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Erkenntnis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/>
              <a:t>Mobilität als Mittel zum Zweck für etablierte Event-Anbieter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99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feil nach oben und unten 60"/>
          <p:cNvSpPr/>
          <p:nvPr/>
        </p:nvSpPr>
        <p:spPr>
          <a:xfrm>
            <a:off x="6890612" y="3173893"/>
            <a:ext cx="179610" cy="290616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8" name="Pfeil nach oben 67"/>
          <p:cNvSpPr/>
          <p:nvPr/>
        </p:nvSpPr>
        <p:spPr>
          <a:xfrm>
            <a:off x="5158644" y="3759546"/>
            <a:ext cx="396343" cy="278559"/>
          </a:xfrm>
          <a:prstGeom prst="upArrow">
            <a:avLst/>
          </a:prstGeom>
          <a:solidFill>
            <a:srgbClr val="C7C7C7"/>
          </a:solidFill>
          <a:ln w="12700">
            <a:solidFill>
              <a:srgbClr val="C7C7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Mobilitätsplattform </a:t>
            </a:r>
            <a:r>
              <a:rPr lang="de-CH" dirty="0" err="1"/>
              <a:t>MobiCo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95536" y="1628775"/>
            <a:ext cx="8064500" cy="4537075"/>
          </a:xfrm>
        </p:spPr>
        <p:txBody>
          <a:bodyPr/>
          <a:lstStyle/>
          <a:p>
            <a:pPr marL="0" indent="0" algn="ctr">
              <a:buNone/>
            </a:pPr>
            <a:r>
              <a:rPr lang="de-CH" dirty="0"/>
              <a:t>B2B-Verkauf von Mobilität bzw. Reiseketten an etablierte B2C-Anbieter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146744" y="4038105"/>
            <a:ext cx="6665616" cy="79230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3200" b="1" dirty="0">
                <a:solidFill>
                  <a:schemeClr val="bg1"/>
                </a:solidFill>
                <a:ea typeface="Arial" charset="0"/>
                <a:cs typeface="Arial" charset="0"/>
              </a:rPr>
              <a:t>Mobilitätsplattform</a:t>
            </a:r>
          </a:p>
        </p:txBody>
      </p:sp>
      <p:sp>
        <p:nvSpPr>
          <p:cNvPr id="25" name="Pfeil nach oben und unten 24"/>
          <p:cNvSpPr/>
          <p:nvPr/>
        </p:nvSpPr>
        <p:spPr>
          <a:xfrm>
            <a:off x="7003569" y="4822059"/>
            <a:ext cx="211781" cy="354564"/>
          </a:xfrm>
          <a:prstGeom prst="upDownArrow">
            <a:avLst/>
          </a:prstGeom>
          <a:solidFill>
            <a:srgbClr val="C7C7C7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cxnSp>
        <p:nvCxnSpPr>
          <p:cNvPr id="29" name="Gerade Verbindung mit Pfeil 28"/>
          <p:cNvCxnSpPr>
            <a:cxnSpLocks/>
            <a:stCxn id="64" idx="4"/>
            <a:endCxn id="25" idx="0"/>
          </p:cNvCxnSpPr>
          <p:nvPr/>
        </p:nvCxnSpPr>
        <p:spPr>
          <a:xfrm>
            <a:off x="1947957" y="4029755"/>
            <a:ext cx="5161503" cy="79230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cxnSpLocks/>
            <a:endCxn id="25" idx="0"/>
          </p:cNvCxnSpPr>
          <p:nvPr/>
        </p:nvCxnSpPr>
        <p:spPr>
          <a:xfrm>
            <a:off x="5356816" y="4035879"/>
            <a:ext cx="1752644" cy="786180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cxnSpLocks/>
            <a:stCxn id="64" idx="4"/>
            <a:endCxn id="80" idx="0"/>
          </p:cNvCxnSpPr>
          <p:nvPr/>
        </p:nvCxnSpPr>
        <p:spPr>
          <a:xfrm>
            <a:off x="1947957" y="4029755"/>
            <a:ext cx="1819456" cy="79230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cxnSpLocks/>
            <a:stCxn id="64" idx="4"/>
            <a:endCxn id="79" idx="0"/>
          </p:cNvCxnSpPr>
          <p:nvPr/>
        </p:nvCxnSpPr>
        <p:spPr>
          <a:xfrm>
            <a:off x="1947957" y="4029755"/>
            <a:ext cx="832615" cy="79230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cxnSpLocks/>
            <a:stCxn id="68" idx="2"/>
            <a:endCxn id="82" idx="0"/>
          </p:cNvCxnSpPr>
          <p:nvPr/>
        </p:nvCxnSpPr>
        <p:spPr>
          <a:xfrm flipH="1">
            <a:off x="4768700" y="4038105"/>
            <a:ext cx="588116" cy="78395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cxnSpLocks/>
            <a:stCxn id="64" idx="4"/>
            <a:endCxn id="78" idx="0"/>
          </p:cNvCxnSpPr>
          <p:nvPr/>
        </p:nvCxnSpPr>
        <p:spPr>
          <a:xfrm flipH="1">
            <a:off x="1819058" y="4029755"/>
            <a:ext cx="128899" cy="79230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cxnSpLocks/>
            <a:stCxn id="68" idx="2"/>
            <a:endCxn id="80" idx="0"/>
          </p:cNvCxnSpPr>
          <p:nvPr/>
        </p:nvCxnSpPr>
        <p:spPr>
          <a:xfrm flipH="1">
            <a:off x="3767413" y="4038105"/>
            <a:ext cx="1589403" cy="78395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Diagonal liegende Ecken des Rechtecks abrunden 1024"/>
          <p:cNvSpPr/>
          <p:nvPr/>
        </p:nvSpPr>
        <p:spPr>
          <a:xfrm>
            <a:off x="2924790" y="3468684"/>
            <a:ext cx="4815210" cy="301269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dirty="0">
                <a:solidFill>
                  <a:schemeClr val="tx1"/>
                </a:solidFill>
              </a:rPr>
              <a:t>Mobilitätskette / Reisebegleitung</a:t>
            </a:r>
          </a:p>
        </p:txBody>
      </p:sp>
      <p:sp>
        <p:nvSpPr>
          <p:cNvPr id="1031" name="AutoShape 6" descr="Bildergebnis fÃ¼r airbn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55" name="Pfeil nach oben und unten 54"/>
          <p:cNvSpPr/>
          <p:nvPr/>
        </p:nvSpPr>
        <p:spPr>
          <a:xfrm>
            <a:off x="5262949" y="3173893"/>
            <a:ext cx="179610" cy="290616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56" name="Pfeil nach oben und unten 55"/>
          <p:cNvSpPr/>
          <p:nvPr/>
        </p:nvSpPr>
        <p:spPr>
          <a:xfrm>
            <a:off x="3558324" y="3182330"/>
            <a:ext cx="179610" cy="2813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58" name="Abgerundetes Rechteck 57"/>
          <p:cNvSpPr/>
          <p:nvPr/>
        </p:nvSpPr>
        <p:spPr>
          <a:xfrm>
            <a:off x="6293375" y="2572512"/>
            <a:ext cx="1446625" cy="591554"/>
          </a:xfrm>
          <a:prstGeom prst="roundRect">
            <a:avLst/>
          </a:prstGeom>
          <a:solidFill>
            <a:srgbClr val="F4EF8C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b="1" dirty="0">
                <a:solidFill>
                  <a:schemeClr val="tx1"/>
                </a:solidFill>
                <a:ea typeface="Arial" charset="0"/>
                <a:cs typeface="Arial" charset="0"/>
              </a:rPr>
              <a:t>Tourismus</a:t>
            </a:r>
            <a:endParaRPr lang="de-CH" sz="36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cxnSp>
        <p:nvCxnSpPr>
          <p:cNvPr id="75" name="Gerade Verbindung mit Pfeil 74"/>
          <p:cNvCxnSpPr>
            <a:cxnSpLocks/>
            <a:stCxn id="64" idx="4"/>
            <a:endCxn id="82" idx="0"/>
          </p:cNvCxnSpPr>
          <p:nvPr/>
        </p:nvCxnSpPr>
        <p:spPr>
          <a:xfrm>
            <a:off x="1947957" y="4029755"/>
            <a:ext cx="2820743" cy="79230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feil nach oben und unten 77"/>
          <p:cNvSpPr/>
          <p:nvPr/>
        </p:nvSpPr>
        <p:spPr>
          <a:xfrm>
            <a:off x="1713167" y="4822059"/>
            <a:ext cx="211781" cy="354564"/>
          </a:xfrm>
          <a:prstGeom prst="upDownArrow">
            <a:avLst/>
          </a:prstGeom>
          <a:solidFill>
            <a:srgbClr val="C7C7C7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79" name="Pfeil nach oben und unten 78"/>
          <p:cNvSpPr/>
          <p:nvPr/>
        </p:nvSpPr>
        <p:spPr>
          <a:xfrm>
            <a:off x="2674681" y="4822059"/>
            <a:ext cx="211781" cy="354564"/>
          </a:xfrm>
          <a:prstGeom prst="upDownArrow">
            <a:avLst/>
          </a:prstGeom>
          <a:solidFill>
            <a:srgbClr val="C7C7C7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0" name="Pfeil nach oben und unten 79"/>
          <p:cNvSpPr/>
          <p:nvPr/>
        </p:nvSpPr>
        <p:spPr>
          <a:xfrm>
            <a:off x="3661522" y="4822059"/>
            <a:ext cx="211781" cy="354564"/>
          </a:xfrm>
          <a:prstGeom prst="upDownArrow">
            <a:avLst/>
          </a:prstGeom>
          <a:solidFill>
            <a:srgbClr val="C7C7C7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1" name="Abgerundetes Rechteck 80"/>
          <p:cNvSpPr/>
          <p:nvPr/>
        </p:nvSpPr>
        <p:spPr>
          <a:xfrm>
            <a:off x="4341655" y="5175560"/>
            <a:ext cx="854088" cy="528202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200" b="1" dirty="0">
                <a:solidFill>
                  <a:schemeClr val="tx1"/>
                </a:solidFill>
                <a:ea typeface="Arial" charset="0"/>
                <a:cs typeface="Arial" charset="0"/>
              </a:rPr>
              <a:t>Bike / Scooter</a:t>
            </a:r>
          </a:p>
        </p:txBody>
      </p:sp>
      <p:sp>
        <p:nvSpPr>
          <p:cNvPr id="82" name="Pfeil nach oben und unten 81"/>
          <p:cNvSpPr/>
          <p:nvPr/>
        </p:nvSpPr>
        <p:spPr>
          <a:xfrm>
            <a:off x="4662809" y="4822059"/>
            <a:ext cx="211781" cy="354564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3" name="Abgerundetes Rechteck 82"/>
          <p:cNvSpPr/>
          <p:nvPr/>
        </p:nvSpPr>
        <p:spPr>
          <a:xfrm>
            <a:off x="2353528" y="5175560"/>
            <a:ext cx="854088" cy="528202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>
                <a:solidFill>
                  <a:schemeClr val="tx1"/>
                </a:solidFill>
                <a:ea typeface="Arial" charset="0"/>
                <a:cs typeface="Arial" charset="0"/>
              </a:rPr>
              <a:t>Car</a:t>
            </a:r>
          </a:p>
        </p:txBody>
      </p:sp>
      <p:sp>
        <p:nvSpPr>
          <p:cNvPr id="84" name="Abgerundetes Rechteck 83"/>
          <p:cNvSpPr/>
          <p:nvPr/>
        </p:nvSpPr>
        <p:spPr>
          <a:xfrm>
            <a:off x="3333543" y="5168322"/>
            <a:ext cx="854088" cy="528202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300" b="1" dirty="0">
                <a:solidFill>
                  <a:schemeClr val="tx1"/>
                </a:solidFill>
                <a:ea typeface="Arial" charset="0"/>
                <a:cs typeface="Arial" charset="0"/>
              </a:rPr>
              <a:t>Parking</a:t>
            </a:r>
          </a:p>
        </p:txBody>
      </p:sp>
      <p:sp>
        <p:nvSpPr>
          <p:cNvPr id="85" name="Abgerundetes Rechteck 84"/>
          <p:cNvSpPr/>
          <p:nvPr/>
        </p:nvSpPr>
        <p:spPr>
          <a:xfrm>
            <a:off x="1392013" y="5176623"/>
            <a:ext cx="854088" cy="528202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>
                <a:solidFill>
                  <a:schemeClr val="tx1"/>
                </a:solidFill>
                <a:ea typeface="Arial" charset="0"/>
                <a:cs typeface="Arial" charset="0"/>
              </a:rPr>
              <a:t>Taxi</a:t>
            </a:r>
          </a:p>
        </p:txBody>
      </p:sp>
      <p:cxnSp>
        <p:nvCxnSpPr>
          <p:cNvPr id="93" name="Gerade Verbindung mit Pfeil 92"/>
          <p:cNvCxnSpPr>
            <a:cxnSpLocks/>
            <a:stCxn id="68" idx="2"/>
            <a:endCxn id="79" idx="0"/>
          </p:cNvCxnSpPr>
          <p:nvPr/>
        </p:nvCxnSpPr>
        <p:spPr>
          <a:xfrm flipH="1">
            <a:off x="2780572" y="4038105"/>
            <a:ext cx="2576244" cy="78395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oben und unten 62">
            <a:extLst>
              <a:ext uri="{FF2B5EF4-FFF2-40B4-BE49-F238E27FC236}">
                <a16:creationId xmlns:a16="http://schemas.microsoft.com/office/drawing/2014/main" id="{5C0AB854-FDF7-4D20-9586-27A2E2CF5F6E}"/>
              </a:ext>
            </a:extLst>
          </p:cNvPr>
          <p:cNvSpPr/>
          <p:nvPr/>
        </p:nvSpPr>
        <p:spPr>
          <a:xfrm>
            <a:off x="1841086" y="3189686"/>
            <a:ext cx="213742" cy="840069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5" name="Abgerundetes Rechteck 57">
            <a:extLst>
              <a:ext uri="{FF2B5EF4-FFF2-40B4-BE49-F238E27FC236}">
                <a16:creationId xmlns:a16="http://schemas.microsoft.com/office/drawing/2014/main" id="{37B18C56-D81C-44B2-968E-FD7EFE92D7E7}"/>
              </a:ext>
            </a:extLst>
          </p:cNvPr>
          <p:cNvSpPr/>
          <p:nvPr/>
        </p:nvSpPr>
        <p:spPr>
          <a:xfrm>
            <a:off x="4625621" y="2572512"/>
            <a:ext cx="1446625" cy="5915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b="1" dirty="0">
                <a:solidFill>
                  <a:schemeClr val="tx1"/>
                </a:solidFill>
                <a:ea typeface="Arial" charset="0"/>
                <a:cs typeface="Arial" charset="0"/>
              </a:rPr>
              <a:t>Event</a:t>
            </a:r>
            <a:endParaRPr lang="de-CH" sz="36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66" name="Abgerundetes Rechteck 80">
            <a:extLst>
              <a:ext uri="{FF2B5EF4-FFF2-40B4-BE49-F238E27FC236}">
                <a16:creationId xmlns:a16="http://schemas.microsoft.com/office/drawing/2014/main" id="{AE4BFA89-7F43-491F-9E4B-0B23D2B738B9}"/>
              </a:ext>
            </a:extLst>
          </p:cNvPr>
          <p:cNvSpPr/>
          <p:nvPr/>
        </p:nvSpPr>
        <p:spPr>
          <a:xfrm>
            <a:off x="6434632" y="5175560"/>
            <a:ext cx="1089696" cy="520964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 err="1">
                <a:solidFill>
                  <a:schemeClr val="tx1"/>
                </a:solidFill>
                <a:ea typeface="Arial" charset="0"/>
                <a:cs typeface="Arial" charset="0"/>
              </a:rPr>
              <a:t>öV</a:t>
            </a:r>
            <a:r>
              <a:rPr lang="de-CH" b="1" dirty="0">
                <a:solidFill>
                  <a:schemeClr val="tx1"/>
                </a:solidFill>
                <a:ea typeface="Arial" charset="0"/>
                <a:cs typeface="Arial" charset="0"/>
              </a:rPr>
              <a:t> CH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C2F7BE3-F18C-48A6-83ED-1C2194682422}"/>
              </a:ext>
            </a:extLst>
          </p:cNvPr>
          <p:cNvSpPr/>
          <p:nvPr/>
        </p:nvSpPr>
        <p:spPr>
          <a:xfrm>
            <a:off x="7258606" y="5788489"/>
            <a:ext cx="1325900" cy="3012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NOVA</a:t>
            </a:r>
          </a:p>
        </p:txBody>
      </p:sp>
      <p:sp>
        <p:nvSpPr>
          <p:cNvPr id="8" name="Pfeil: nach links und oben 7">
            <a:extLst>
              <a:ext uri="{FF2B5EF4-FFF2-40B4-BE49-F238E27FC236}">
                <a16:creationId xmlns:a16="http://schemas.microsoft.com/office/drawing/2014/main" id="{3021D172-0367-4E94-BFB8-F24A8DE4BC0E}"/>
              </a:ext>
            </a:extLst>
          </p:cNvPr>
          <p:cNvSpPr/>
          <p:nvPr/>
        </p:nvSpPr>
        <p:spPr>
          <a:xfrm flipH="1">
            <a:off x="6981332" y="5698750"/>
            <a:ext cx="277274" cy="286800"/>
          </a:xfrm>
          <a:prstGeom prst="leftUpArrow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7" name="Abgerundetes Rechteck 80">
            <a:extLst>
              <a:ext uri="{FF2B5EF4-FFF2-40B4-BE49-F238E27FC236}">
                <a16:creationId xmlns:a16="http://schemas.microsoft.com/office/drawing/2014/main" id="{3BA617E7-F2AD-4914-98F7-952F26693C7B}"/>
              </a:ext>
            </a:extLst>
          </p:cNvPr>
          <p:cNvSpPr/>
          <p:nvPr/>
        </p:nvSpPr>
        <p:spPr>
          <a:xfrm>
            <a:off x="5302088" y="5174538"/>
            <a:ext cx="854088" cy="528202"/>
          </a:xfrm>
          <a:prstGeom prst="roundRect">
            <a:avLst/>
          </a:prstGeom>
          <a:solidFill>
            <a:srgbClr val="C7C7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000" b="1" dirty="0">
                <a:solidFill>
                  <a:schemeClr val="tx1"/>
                </a:solidFill>
                <a:ea typeface="Arial" charset="0"/>
                <a:cs typeface="Arial" charset="0"/>
              </a:rPr>
              <a:t>Ver-sicherung</a:t>
            </a:r>
          </a:p>
        </p:txBody>
      </p:sp>
      <p:sp>
        <p:nvSpPr>
          <p:cNvPr id="69" name="Pfeil nach oben und unten 81">
            <a:extLst>
              <a:ext uri="{FF2B5EF4-FFF2-40B4-BE49-F238E27FC236}">
                <a16:creationId xmlns:a16="http://schemas.microsoft.com/office/drawing/2014/main" id="{83BEFF66-1BCF-4462-AE70-4ACC37E65023}"/>
              </a:ext>
            </a:extLst>
          </p:cNvPr>
          <p:cNvSpPr/>
          <p:nvPr/>
        </p:nvSpPr>
        <p:spPr>
          <a:xfrm>
            <a:off x="5623242" y="4821037"/>
            <a:ext cx="211781" cy="354564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70" name="Abgerundetes Rechteck 57">
            <a:extLst>
              <a:ext uri="{FF2B5EF4-FFF2-40B4-BE49-F238E27FC236}">
                <a16:creationId xmlns:a16="http://schemas.microsoft.com/office/drawing/2014/main" id="{0D12996C-4DB0-48DC-AF29-E2B7E5D114CE}"/>
              </a:ext>
            </a:extLst>
          </p:cNvPr>
          <p:cNvSpPr/>
          <p:nvPr/>
        </p:nvSpPr>
        <p:spPr>
          <a:xfrm>
            <a:off x="2924790" y="2571955"/>
            <a:ext cx="1446625" cy="5915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b="1" dirty="0">
                <a:solidFill>
                  <a:schemeClr val="tx1"/>
                </a:solidFill>
                <a:ea typeface="Arial" charset="0"/>
                <a:cs typeface="Arial" charset="0"/>
              </a:rPr>
              <a:t>Freizeit</a:t>
            </a:r>
            <a:endParaRPr lang="de-CH" sz="36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71" name="Abgerundetes Rechteck 57">
            <a:extLst>
              <a:ext uri="{FF2B5EF4-FFF2-40B4-BE49-F238E27FC236}">
                <a16:creationId xmlns:a16="http://schemas.microsoft.com/office/drawing/2014/main" id="{6ACD19BC-CEA3-484B-B48D-479558518F01}"/>
              </a:ext>
            </a:extLst>
          </p:cNvPr>
          <p:cNvSpPr/>
          <p:nvPr/>
        </p:nvSpPr>
        <p:spPr>
          <a:xfrm>
            <a:off x="1223959" y="2586747"/>
            <a:ext cx="1446625" cy="591554"/>
          </a:xfrm>
          <a:prstGeom prst="roundRect">
            <a:avLst/>
          </a:prstGeom>
          <a:solidFill>
            <a:srgbClr val="B3E1E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b="1" dirty="0">
                <a:solidFill>
                  <a:schemeClr val="tx1"/>
                </a:solidFill>
                <a:ea typeface="Arial" charset="0"/>
                <a:cs typeface="Arial" charset="0"/>
              </a:rPr>
              <a:t>Mobilität</a:t>
            </a:r>
            <a:endParaRPr lang="de-CH" sz="36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cxnSp>
        <p:nvCxnSpPr>
          <p:cNvPr id="92" name="Gerade Verbindung mit Pfeil 91">
            <a:extLst>
              <a:ext uri="{FF2B5EF4-FFF2-40B4-BE49-F238E27FC236}">
                <a16:creationId xmlns:a16="http://schemas.microsoft.com/office/drawing/2014/main" id="{29177AAA-6E82-45C6-99D0-03D5D3267CB4}"/>
              </a:ext>
            </a:extLst>
          </p:cNvPr>
          <p:cNvCxnSpPr>
            <a:cxnSpLocks/>
            <a:stCxn id="68" idx="2"/>
            <a:endCxn id="69" idx="0"/>
          </p:cNvCxnSpPr>
          <p:nvPr/>
        </p:nvCxnSpPr>
        <p:spPr>
          <a:xfrm>
            <a:off x="5356816" y="4038105"/>
            <a:ext cx="372317" cy="782932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>
            <a:extLst>
              <a:ext uri="{FF2B5EF4-FFF2-40B4-BE49-F238E27FC236}">
                <a16:creationId xmlns:a16="http://schemas.microsoft.com/office/drawing/2014/main" id="{FA74CD4F-930B-4C72-98B7-37C65D8F7A97}"/>
              </a:ext>
            </a:extLst>
          </p:cNvPr>
          <p:cNvCxnSpPr>
            <a:cxnSpLocks/>
            <a:stCxn id="68" idx="2"/>
            <a:endCxn id="78" idx="0"/>
          </p:cNvCxnSpPr>
          <p:nvPr/>
        </p:nvCxnSpPr>
        <p:spPr>
          <a:xfrm flipH="1">
            <a:off x="1819058" y="4038105"/>
            <a:ext cx="3537758" cy="783954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8F8D546D-2319-4F8F-9A51-1A099DF86C77}"/>
              </a:ext>
            </a:extLst>
          </p:cNvPr>
          <p:cNvCxnSpPr>
            <a:cxnSpLocks/>
            <a:stCxn id="64" idx="4"/>
            <a:endCxn id="69" idx="0"/>
          </p:cNvCxnSpPr>
          <p:nvPr/>
        </p:nvCxnSpPr>
        <p:spPr>
          <a:xfrm>
            <a:off x="1947957" y="4029755"/>
            <a:ext cx="3781176" cy="791282"/>
          </a:xfrm>
          <a:prstGeom prst="straightConnector1">
            <a:avLst/>
          </a:prstGeom>
          <a:ln w="12700">
            <a:solidFill>
              <a:srgbClr val="C7C7C7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8" name="Gruppieren 1027">
            <a:extLst>
              <a:ext uri="{FF2B5EF4-FFF2-40B4-BE49-F238E27FC236}">
                <a16:creationId xmlns:a16="http://schemas.microsoft.com/office/drawing/2014/main" id="{F6BE6F05-AB5F-4177-A79F-B0447ABACF50}"/>
              </a:ext>
            </a:extLst>
          </p:cNvPr>
          <p:cNvGrpSpPr/>
          <p:nvPr/>
        </p:nvGrpSpPr>
        <p:grpSpPr>
          <a:xfrm>
            <a:off x="3291166" y="2082127"/>
            <a:ext cx="711094" cy="547855"/>
            <a:chOff x="7935909" y="3107406"/>
            <a:chExt cx="711094" cy="547855"/>
          </a:xfrm>
          <a:solidFill>
            <a:srgbClr val="80C89B"/>
          </a:solidFill>
        </p:grpSpPr>
        <p:pic>
          <p:nvPicPr>
            <p:cNvPr id="1027" name="Grafik 1026" descr="Benutzer">
              <a:extLst>
                <a:ext uri="{FF2B5EF4-FFF2-40B4-BE49-F238E27FC236}">
                  <a16:creationId xmlns:a16="http://schemas.microsoft.com/office/drawing/2014/main" id="{41E85314-A368-4DBD-821F-90F533B92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35909" y="3163508"/>
              <a:ext cx="491753" cy="491753"/>
            </a:xfrm>
            <a:prstGeom prst="rect">
              <a:avLst/>
            </a:prstGeom>
          </p:spPr>
        </p:pic>
        <p:pic>
          <p:nvPicPr>
            <p:cNvPr id="101" name="Grafik 100" descr="Benutzer">
              <a:extLst>
                <a:ext uri="{FF2B5EF4-FFF2-40B4-BE49-F238E27FC236}">
                  <a16:creationId xmlns:a16="http://schemas.microsoft.com/office/drawing/2014/main" id="{50161338-E1AD-4EBB-A5D2-95E6126E1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55250" y="3107406"/>
              <a:ext cx="491753" cy="491753"/>
            </a:xfrm>
            <a:prstGeom prst="rect">
              <a:avLst/>
            </a:prstGeom>
          </p:spPr>
        </p:pic>
      </p:grp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6BE30688-D7F3-43E4-A9F6-2C8F206654C2}"/>
              </a:ext>
            </a:extLst>
          </p:cNvPr>
          <p:cNvGrpSpPr/>
          <p:nvPr/>
        </p:nvGrpSpPr>
        <p:grpSpPr>
          <a:xfrm>
            <a:off x="5001268" y="2082019"/>
            <a:ext cx="711094" cy="547855"/>
            <a:chOff x="7935909" y="3107406"/>
            <a:chExt cx="711094" cy="547855"/>
          </a:xfrm>
          <a:solidFill>
            <a:schemeClr val="accent6">
              <a:lumMod val="75000"/>
            </a:schemeClr>
          </a:solidFill>
        </p:grpSpPr>
        <p:pic>
          <p:nvPicPr>
            <p:cNvPr id="104" name="Grafik 103" descr="Benutzer">
              <a:extLst>
                <a:ext uri="{FF2B5EF4-FFF2-40B4-BE49-F238E27FC236}">
                  <a16:creationId xmlns:a16="http://schemas.microsoft.com/office/drawing/2014/main" id="{003C0110-E96D-403D-9859-B9C87B585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35909" y="3163508"/>
              <a:ext cx="491753" cy="491753"/>
            </a:xfrm>
            <a:prstGeom prst="rect">
              <a:avLst/>
            </a:prstGeom>
          </p:spPr>
        </p:pic>
        <p:pic>
          <p:nvPicPr>
            <p:cNvPr id="105" name="Grafik 104" descr="Benutzer">
              <a:extLst>
                <a:ext uri="{FF2B5EF4-FFF2-40B4-BE49-F238E27FC236}">
                  <a16:creationId xmlns:a16="http://schemas.microsoft.com/office/drawing/2014/main" id="{C7BA6FB5-51CB-4075-B881-6AF32C3FB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55250" y="3107406"/>
              <a:ext cx="491753" cy="491753"/>
            </a:xfrm>
            <a:prstGeom prst="rect">
              <a:avLst/>
            </a:prstGeom>
          </p:spPr>
        </p:pic>
      </p:grpSp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D702803E-DDF9-418D-92F9-DB136BA68899}"/>
              </a:ext>
            </a:extLst>
          </p:cNvPr>
          <p:cNvGrpSpPr/>
          <p:nvPr/>
        </p:nvGrpSpPr>
        <p:grpSpPr>
          <a:xfrm>
            <a:off x="6711370" y="2082019"/>
            <a:ext cx="711094" cy="547855"/>
            <a:chOff x="7935909" y="3107406"/>
            <a:chExt cx="711094" cy="547855"/>
          </a:xfrm>
          <a:solidFill>
            <a:srgbClr val="F4EF8C"/>
          </a:solidFill>
        </p:grpSpPr>
        <p:pic>
          <p:nvPicPr>
            <p:cNvPr id="107" name="Grafik 106" descr="Benutzer">
              <a:extLst>
                <a:ext uri="{FF2B5EF4-FFF2-40B4-BE49-F238E27FC236}">
                  <a16:creationId xmlns:a16="http://schemas.microsoft.com/office/drawing/2014/main" id="{482D4939-1BFE-4365-B16A-7069F1D92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935909" y="3163508"/>
              <a:ext cx="491753" cy="491753"/>
            </a:xfrm>
            <a:prstGeom prst="rect">
              <a:avLst/>
            </a:prstGeom>
          </p:spPr>
        </p:pic>
        <p:pic>
          <p:nvPicPr>
            <p:cNvPr id="108" name="Grafik 107" descr="Benutzer">
              <a:extLst>
                <a:ext uri="{FF2B5EF4-FFF2-40B4-BE49-F238E27FC236}">
                  <a16:creationId xmlns:a16="http://schemas.microsoft.com/office/drawing/2014/main" id="{83CA4B7B-5097-4CE2-8D11-11329B3F8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155250" y="3107406"/>
              <a:ext cx="491753" cy="491753"/>
            </a:xfrm>
            <a:prstGeom prst="rect">
              <a:avLst/>
            </a:prstGeom>
          </p:spPr>
        </p:pic>
      </p:grp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67199730-64B2-4403-A3E9-065BD3F53543}"/>
              </a:ext>
            </a:extLst>
          </p:cNvPr>
          <p:cNvGrpSpPr/>
          <p:nvPr/>
        </p:nvGrpSpPr>
        <p:grpSpPr>
          <a:xfrm>
            <a:off x="1585330" y="2096919"/>
            <a:ext cx="711094" cy="547855"/>
            <a:chOff x="7935909" y="3107406"/>
            <a:chExt cx="711094" cy="547855"/>
          </a:xfrm>
          <a:solidFill>
            <a:srgbClr val="B3E1EF"/>
          </a:solidFill>
        </p:grpSpPr>
        <p:pic>
          <p:nvPicPr>
            <p:cNvPr id="110" name="Grafik 109" descr="Benutzer">
              <a:extLst>
                <a:ext uri="{FF2B5EF4-FFF2-40B4-BE49-F238E27FC236}">
                  <a16:creationId xmlns:a16="http://schemas.microsoft.com/office/drawing/2014/main" id="{888B3648-13ED-42CE-802B-74A995D71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35909" y="3163508"/>
              <a:ext cx="491753" cy="491753"/>
            </a:xfrm>
            <a:prstGeom prst="rect">
              <a:avLst/>
            </a:prstGeom>
          </p:spPr>
        </p:pic>
        <p:pic>
          <p:nvPicPr>
            <p:cNvPr id="111" name="Grafik 110" descr="Benutzer">
              <a:extLst>
                <a:ext uri="{FF2B5EF4-FFF2-40B4-BE49-F238E27FC236}">
                  <a16:creationId xmlns:a16="http://schemas.microsoft.com/office/drawing/2014/main" id="{C7D4098E-2629-45EE-8F4A-966FA226F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155250" y="3107406"/>
              <a:ext cx="491753" cy="4917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704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39749" y="1628774"/>
            <a:ext cx="8064699" cy="2287141"/>
          </a:xfrm>
          <a:prstGeom prst="rect">
            <a:avLst/>
          </a:prstGeom>
          <a:solidFill>
            <a:srgbClr val="FDE5BD"/>
          </a:solidFill>
          <a:ln w="19050">
            <a:solidFill>
              <a:srgbClr val="F7A8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cxnSp>
        <p:nvCxnSpPr>
          <p:cNvPr id="40" name="Gerade Verbindung 39"/>
          <p:cNvCxnSpPr>
            <a:stCxn id="47" idx="6"/>
            <a:endCxn id="42" idx="2"/>
          </p:cNvCxnSpPr>
          <p:nvPr/>
        </p:nvCxnSpPr>
        <p:spPr>
          <a:xfrm flipV="1">
            <a:off x="1231349" y="2805552"/>
            <a:ext cx="6322532" cy="17186"/>
          </a:xfrm>
          <a:prstGeom prst="line">
            <a:avLst/>
          </a:prstGeom>
          <a:ln w="28575">
            <a:solidFill>
              <a:srgbClr val="F7A8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539750" y="3915245"/>
            <a:ext cx="8064500" cy="2034035"/>
          </a:xfrm>
          <a:prstGeom prst="rect">
            <a:avLst/>
          </a:prstGeom>
          <a:solidFill>
            <a:srgbClr val="F2F4CA"/>
          </a:solidFill>
          <a:ln w="19050">
            <a:solidFill>
              <a:srgbClr val="D2DA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>
          <a:xfrm>
            <a:off x="539750" y="576000"/>
            <a:ext cx="6768554" cy="763200"/>
          </a:xfrm>
        </p:spPr>
        <p:txBody>
          <a:bodyPr/>
          <a:lstStyle/>
          <a:p>
            <a:r>
              <a:rPr lang="de-CH" dirty="0" err="1"/>
              <a:t>MobiCo</a:t>
            </a:r>
            <a:r>
              <a:rPr lang="de-CH" dirty="0"/>
              <a:t> B2B-Angebot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pic>
        <p:nvPicPr>
          <p:cNvPr id="35" name="Picture 2" descr="C:\Users\i002633\AppData\Local\Microsoft\Windows\Temporary Internet Files\Content.IE5\DE59QZHN\424px-Strichmännchen.svg[1]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4" t="24375" r="27379" b="23114"/>
          <a:stretch/>
        </p:blipFill>
        <p:spPr bwMode="auto">
          <a:xfrm>
            <a:off x="5616958" y="4319208"/>
            <a:ext cx="523503" cy="76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 rot="5400000">
            <a:off x="7797268" y="2633846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 indent="0">
              <a:spcBef>
                <a:spcPts val="1200"/>
              </a:spcBef>
              <a:buNone/>
            </a:pPr>
            <a:r>
              <a:rPr lang="de-CH" dirty="0" err="1">
                <a:solidFill>
                  <a:srgbClr val="F7A823"/>
                </a:solidFill>
              </a:rPr>
              <a:t>MobiCo</a:t>
            </a:r>
            <a:endParaRPr lang="de-CH" sz="1800" dirty="0">
              <a:solidFill>
                <a:srgbClr val="F7A823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 rot="5400000">
            <a:off x="7693989" y="4905837"/>
            <a:ext cx="15218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de-CH" dirty="0">
                <a:solidFill>
                  <a:srgbClr val="D2DA4D"/>
                </a:solidFill>
              </a:rPr>
              <a:t>B2C-Anbieter</a:t>
            </a:r>
            <a:endParaRPr lang="de-CH" sz="1800" dirty="0">
              <a:solidFill>
                <a:srgbClr val="D2DA4D"/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grpSp>
        <p:nvGrpSpPr>
          <p:cNvPr id="50" name="Gruppieren 49"/>
          <p:cNvGrpSpPr/>
          <p:nvPr/>
        </p:nvGrpSpPr>
        <p:grpSpPr>
          <a:xfrm>
            <a:off x="684838" y="2553524"/>
            <a:ext cx="7415554" cy="1163905"/>
            <a:chOff x="431540" y="2553524"/>
            <a:chExt cx="6839490" cy="1163905"/>
          </a:xfrm>
        </p:grpSpPr>
        <p:sp>
          <p:nvSpPr>
            <p:cNvPr id="42" name="Ellipse 41"/>
            <p:cNvSpPr/>
            <p:nvPr/>
          </p:nvSpPr>
          <p:spPr>
            <a:xfrm>
              <a:off x="6766974" y="2553524"/>
              <a:ext cx="504056" cy="504056"/>
            </a:xfrm>
            <a:prstGeom prst="ellipse">
              <a:avLst/>
            </a:prstGeom>
            <a:solidFill>
              <a:srgbClr val="F7A823"/>
            </a:solidFill>
            <a:ln w="12700">
              <a:solidFill>
                <a:srgbClr val="F7A8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31540" y="2570710"/>
              <a:ext cx="504056" cy="504056"/>
            </a:xfrm>
            <a:prstGeom prst="ellipse">
              <a:avLst/>
            </a:prstGeom>
            <a:solidFill>
              <a:srgbClr val="F7A823"/>
            </a:solidFill>
            <a:ln w="12700">
              <a:solidFill>
                <a:srgbClr val="F7A8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1974440" y="3356992"/>
              <a:ext cx="3532225" cy="360437"/>
            </a:xfrm>
            <a:prstGeom prst="roundRect">
              <a:avLst/>
            </a:prstGeom>
            <a:solidFill>
              <a:srgbClr val="F7A823"/>
            </a:solidFill>
            <a:ln w="12700">
              <a:solidFill>
                <a:srgbClr val="F7A8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dirty="0" err="1">
                  <a:solidFill>
                    <a:schemeClr val="tx1"/>
                  </a:solidFill>
                </a:rPr>
                <a:t>Preis</a:t>
              </a:r>
              <a:r>
                <a:rPr lang="de-CH" baseline="-25000" dirty="0" err="1">
                  <a:solidFill>
                    <a:schemeClr val="tx1"/>
                  </a:solidFill>
                </a:rPr>
                <a:t>Reise</a:t>
              </a:r>
              <a:r>
                <a:rPr lang="de-CH" dirty="0">
                  <a:solidFill>
                    <a:schemeClr val="tx1"/>
                  </a:solidFill>
                </a:rPr>
                <a:t> </a:t>
              </a:r>
              <a:r>
                <a:rPr lang="de-CH" dirty="0">
                  <a:solidFill>
                    <a:schemeClr val="tx1"/>
                  </a:solidFill>
                  <a:sym typeface="Wingdings" panose="05000000000000000000" pitchFamily="2" charset="2"/>
                </a:rPr>
                <a:t>&gt; R1 +R2 + R3</a:t>
              </a:r>
              <a:endParaRPr lang="de-CH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Gruppieren 20"/>
            <p:cNvGrpSpPr/>
            <p:nvPr/>
          </p:nvGrpSpPr>
          <p:grpSpPr>
            <a:xfrm>
              <a:off x="467544" y="2559450"/>
              <a:ext cx="6696744" cy="509510"/>
              <a:chOff x="473323" y="2559450"/>
              <a:chExt cx="6696744" cy="509510"/>
            </a:xfrm>
          </p:grpSpPr>
          <p:sp>
            <p:nvSpPr>
              <p:cNvPr id="7" name="Textfeld 6"/>
              <p:cNvSpPr txBox="1"/>
              <p:nvPr/>
            </p:nvSpPr>
            <p:spPr>
              <a:xfrm>
                <a:off x="473323" y="2668849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270000">
                  <a:spcBef>
                    <a:spcPts val="1200"/>
                  </a:spcBef>
                  <a:buClr>
                    <a:srgbClr val="E34141"/>
                  </a:buClr>
                  <a:buSzPct val="100000"/>
                </a:pPr>
                <a:r>
                  <a:rPr lang="de-CH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6882035" y="266885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270000">
                  <a:spcBef>
                    <a:spcPts val="1200"/>
                  </a:spcBef>
                  <a:buClr>
                    <a:srgbClr val="E34141"/>
                  </a:buClr>
                  <a:buSzPct val="100000"/>
                </a:pPr>
                <a:r>
                  <a:rPr lang="de-CH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de-CH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5" name="Gruppieren 14"/>
              <p:cNvGrpSpPr/>
              <p:nvPr/>
            </p:nvGrpSpPr>
            <p:grpSpPr>
              <a:xfrm>
                <a:off x="1043607" y="2565140"/>
                <a:ext cx="1281027" cy="503820"/>
                <a:chOff x="1043607" y="2565140"/>
                <a:chExt cx="1281027" cy="503820"/>
              </a:xfrm>
            </p:grpSpPr>
            <p:sp>
              <p:nvSpPr>
                <p:cNvPr id="6" name="Textfeld 5"/>
                <p:cNvSpPr txBox="1"/>
                <p:nvPr/>
              </p:nvSpPr>
              <p:spPr>
                <a:xfrm>
                  <a:off x="2051720" y="2780928"/>
                  <a:ext cx="272914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270000">
                    <a:spcBef>
                      <a:spcPts val="1200"/>
                    </a:spcBef>
                    <a:buClr>
                      <a:srgbClr val="E34141"/>
                    </a:buClr>
                    <a:buSzPct val="100000"/>
                  </a:pPr>
                  <a:r>
                    <a:rPr lang="de-CH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R1</a:t>
                  </a:r>
                </a:p>
              </p:txBody>
            </p:sp>
            <p:sp>
              <p:nvSpPr>
                <p:cNvPr id="5" name="Abgerundetes Rechteck 4"/>
                <p:cNvSpPr/>
                <p:nvPr/>
              </p:nvSpPr>
              <p:spPr>
                <a:xfrm>
                  <a:off x="1043607" y="2565140"/>
                  <a:ext cx="1281025" cy="503820"/>
                </a:xfrm>
                <a:prstGeom prst="roundRect">
                  <a:avLst/>
                </a:prstGeom>
                <a:solidFill>
                  <a:srgbClr val="EFE85B"/>
                </a:solidFill>
                <a:ln w="12700">
                  <a:solidFill>
                    <a:srgbClr val="EFE8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de-CH" dirty="0">
                      <a:solidFill>
                        <a:schemeClr val="tx1"/>
                      </a:solidFill>
                    </a:rPr>
                    <a:t>Taxi</a:t>
                  </a:r>
                </a:p>
              </p:txBody>
            </p:sp>
          </p:grpSp>
          <p:grpSp>
            <p:nvGrpSpPr>
              <p:cNvPr id="19" name="Gruppieren 18"/>
              <p:cNvGrpSpPr/>
              <p:nvPr/>
            </p:nvGrpSpPr>
            <p:grpSpPr>
              <a:xfrm>
                <a:off x="2473052" y="2559450"/>
                <a:ext cx="2535002" cy="498130"/>
                <a:chOff x="2473052" y="2565140"/>
                <a:chExt cx="2535002" cy="498130"/>
              </a:xfrm>
              <a:solidFill>
                <a:srgbClr val="E34141"/>
              </a:solidFill>
            </p:grpSpPr>
            <p:sp>
              <p:nvSpPr>
                <p:cNvPr id="17" name="Textfeld 16"/>
                <p:cNvSpPr txBox="1"/>
                <p:nvPr/>
              </p:nvSpPr>
              <p:spPr>
                <a:xfrm>
                  <a:off x="4716016" y="2786618"/>
                  <a:ext cx="272914" cy="246221"/>
                </a:xfrm>
                <a:prstGeom prst="rect">
                  <a:avLst/>
                </a:prstGeom>
                <a:grp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270000">
                    <a:spcBef>
                      <a:spcPts val="1200"/>
                    </a:spcBef>
                    <a:buClr>
                      <a:srgbClr val="E34141"/>
                    </a:buClr>
                    <a:buSzPct val="100000"/>
                  </a:pPr>
                  <a:r>
                    <a:rPr lang="de-CH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R2</a:t>
                  </a:r>
                </a:p>
              </p:txBody>
            </p:sp>
            <p:sp>
              <p:nvSpPr>
                <p:cNvPr id="8" name="Abgerundetes Rechteck 7"/>
                <p:cNvSpPr/>
                <p:nvPr/>
              </p:nvSpPr>
              <p:spPr>
                <a:xfrm>
                  <a:off x="2473052" y="2565140"/>
                  <a:ext cx="2535002" cy="498130"/>
                </a:xfrm>
                <a:prstGeom prst="roundRect">
                  <a:avLst/>
                </a:prstGeom>
                <a:solidFill>
                  <a:srgbClr val="E34141"/>
                </a:solidFill>
                <a:ln w="12700">
                  <a:solidFill>
                    <a:srgbClr val="E3414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de-CH">
                      <a:solidFill>
                        <a:schemeClr val="tx1"/>
                      </a:solidFill>
                    </a:rPr>
                    <a:t>Reise</a:t>
                  </a:r>
                  <a:endParaRPr lang="de-CH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" name="Gruppieren 19"/>
              <p:cNvGrpSpPr/>
              <p:nvPr/>
            </p:nvGrpSpPr>
            <p:grpSpPr>
              <a:xfrm>
                <a:off x="5163826" y="2565140"/>
                <a:ext cx="1496406" cy="503820"/>
                <a:chOff x="5163826" y="2565140"/>
                <a:chExt cx="1496406" cy="503820"/>
              </a:xfrm>
              <a:solidFill>
                <a:srgbClr val="4DB8DB"/>
              </a:solidFill>
            </p:grpSpPr>
            <p:sp>
              <p:nvSpPr>
                <p:cNvPr id="18" name="Textfeld 17"/>
                <p:cNvSpPr txBox="1"/>
                <p:nvPr/>
              </p:nvSpPr>
              <p:spPr>
                <a:xfrm>
                  <a:off x="6372200" y="2780928"/>
                  <a:ext cx="272914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270000">
                    <a:spcBef>
                      <a:spcPts val="1200"/>
                    </a:spcBef>
                    <a:buClr>
                      <a:srgbClr val="E34141"/>
                    </a:buClr>
                    <a:buSzPct val="100000"/>
                  </a:pPr>
                  <a:r>
                    <a:rPr lang="de-CH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R3</a:t>
                  </a:r>
                </a:p>
              </p:txBody>
            </p:sp>
            <p:sp>
              <p:nvSpPr>
                <p:cNvPr id="9" name="Abgerundetes Rechteck 8"/>
                <p:cNvSpPr/>
                <p:nvPr/>
              </p:nvSpPr>
              <p:spPr>
                <a:xfrm>
                  <a:off x="5163826" y="2565140"/>
                  <a:ext cx="1496406" cy="503820"/>
                </a:xfrm>
                <a:prstGeom prst="roundRect">
                  <a:avLst/>
                </a:prstGeom>
                <a:solidFill>
                  <a:srgbClr val="009ACB"/>
                </a:solidFill>
                <a:ln w="12700">
                  <a:solidFill>
                    <a:srgbClr val="009AC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de-CH" dirty="0">
                      <a:solidFill>
                        <a:schemeClr val="tx1"/>
                      </a:solidFill>
                    </a:rPr>
                    <a:t>Shuttle</a:t>
                  </a:r>
                </a:p>
              </p:txBody>
            </p:sp>
          </p:grpSp>
        </p:grpSp>
        <p:cxnSp>
          <p:nvCxnSpPr>
            <p:cNvPr id="37" name="Gerade Verbindung 36"/>
            <p:cNvCxnSpPr>
              <a:stCxn id="5" idx="2"/>
            </p:cNvCxnSpPr>
            <p:nvPr/>
          </p:nvCxnSpPr>
          <p:spPr>
            <a:xfrm>
              <a:off x="1678341" y="3068960"/>
              <a:ext cx="504057" cy="287635"/>
            </a:xfrm>
            <a:prstGeom prst="line">
              <a:avLst/>
            </a:prstGeom>
            <a:ln w="19050">
              <a:solidFill>
                <a:srgbClr val="F7A8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>
              <a:stCxn id="8" idx="2"/>
            </p:cNvCxnSpPr>
            <p:nvPr/>
          </p:nvCxnSpPr>
          <p:spPr>
            <a:xfrm>
              <a:off x="3734774" y="3057580"/>
              <a:ext cx="0" cy="299015"/>
            </a:xfrm>
            <a:prstGeom prst="line">
              <a:avLst/>
            </a:prstGeom>
            <a:ln w="19050">
              <a:solidFill>
                <a:srgbClr val="F7A8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>
              <a:stCxn id="9" idx="2"/>
            </p:cNvCxnSpPr>
            <p:nvPr/>
          </p:nvCxnSpPr>
          <p:spPr>
            <a:xfrm flipH="1">
              <a:off x="5286301" y="3068960"/>
              <a:ext cx="619949" cy="282674"/>
            </a:xfrm>
            <a:prstGeom prst="line">
              <a:avLst/>
            </a:prstGeom>
            <a:ln w="19050">
              <a:solidFill>
                <a:srgbClr val="F7A8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Grafik 51" descr="U:\Dokumente\Eigene Bilder\Screenpresso\2018-08-31_15h03_52.pn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154" l="0" r="987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08" y="4221460"/>
            <a:ext cx="2127692" cy="151179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Textfeld 52"/>
          <p:cNvSpPr txBox="1"/>
          <p:nvPr/>
        </p:nvSpPr>
        <p:spPr>
          <a:xfrm>
            <a:off x="2771800" y="4353778"/>
            <a:ext cx="2911429" cy="17697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600" dirty="0"/>
              <a:t>Buchungskanal B2C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de-CH" sz="1600" dirty="0"/>
              <a:t>Zweck der Reise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1600" dirty="0"/>
              <a:t>An-/Abreise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1600" dirty="0" err="1"/>
              <a:t>Mobi</a:t>
            </a:r>
            <a:r>
              <a:rPr lang="de-CH" sz="1600" dirty="0"/>
              <a:t>-Package vor Ort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CH" sz="1600" dirty="0"/>
              <a:t>Versicherung u.a.</a:t>
            </a:r>
          </a:p>
          <a:p>
            <a:pPr marL="270000" indent="-270000" defTabSz="270000">
              <a:spcBef>
                <a:spcPts val="1200"/>
              </a:spcBef>
              <a:buClr>
                <a:srgbClr val="E34141"/>
              </a:buClr>
              <a:buSzPct val="100000"/>
              <a:buFont typeface="Wingdings" panose="05000000000000000000" pitchFamily="2" charset="2"/>
              <a:buChar char="§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>
            <a:off x="6160491" y="4702259"/>
            <a:ext cx="460171" cy="0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5184566" y="4702259"/>
            <a:ext cx="414152" cy="0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Abgerundetes Rechteck 1023"/>
          <p:cNvSpPr/>
          <p:nvPr/>
        </p:nvSpPr>
        <p:spPr>
          <a:xfrm>
            <a:off x="720098" y="1772816"/>
            <a:ext cx="7380294" cy="576064"/>
          </a:xfrm>
          <a:prstGeom prst="roundRect">
            <a:avLst/>
          </a:prstGeom>
          <a:solidFill>
            <a:srgbClr val="F7A823"/>
          </a:solidFill>
          <a:ln w="12700">
            <a:solidFill>
              <a:srgbClr val="F7A8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800" dirty="0" err="1">
                <a:solidFill>
                  <a:schemeClr val="tx1"/>
                </a:solidFill>
              </a:rPr>
              <a:t>MobiCo</a:t>
            </a:r>
            <a:r>
              <a:rPr lang="de-CH" sz="1800" dirty="0">
                <a:solidFill>
                  <a:schemeClr val="tx1"/>
                </a:solidFill>
              </a:rPr>
              <a:t>: </a:t>
            </a:r>
            <a:br>
              <a:rPr lang="de-CH" sz="1800" dirty="0">
                <a:solidFill>
                  <a:schemeClr val="tx1"/>
                </a:solidFill>
              </a:rPr>
            </a:br>
            <a:r>
              <a:rPr lang="de-CH" sz="1800" dirty="0">
                <a:solidFill>
                  <a:schemeClr val="tx1"/>
                </a:solidFill>
              </a:rPr>
              <a:t>Organisation, Planung, Begleitung und Kundendienst für die Reise</a:t>
            </a:r>
          </a:p>
        </p:txBody>
      </p:sp>
      <p:sp>
        <p:nvSpPr>
          <p:cNvPr id="70" name="Ellipse 69"/>
          <p:cNvSpPr/>
          <p:nvPr/>
        </p:nvSpPr>
        <p:spPr>
          <a:xfrm>
            <a:off x="6619719" y="4103310"/>
            <a:ext cx="1208794" cy="1197898"/>
          </a:xfrm>
          <a:prstGeom prst="ellipse">
            <a:avLst/>
          </a:prstGeom>
          <a:solidFill>
            <a:srgbClr val="F7A823"/>
          </a:solidFill>
          <a:ln w="12700">
            <a:solidFill>
              <a:srgbClr val="F7A8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30" name="Textfeld 29"/>
          <p:cNvSpPr txBox="1"/>
          <p:nvPr/>
        </p:nvSpPr>
        <p:spPr>
          <a:xfrm>
            <a:off x="6652750" y="4509120"/>
            <a:ext cx="11427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270000">
              <a:spcBef>
                <a:spcPts val="1200"/>
              </a:spcBef>
              <a:buClr>
                <a:srgbClr val="E34141"/>
              </a:buClr>
              <a:buSzPct val="100000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Zweck der Reise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7067970" y="4221088"/>
            <a:ext cx="3122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270000">
              <a:spcBef>
                <a:spcPts val="1200"/>
              </a:spcBef>
              <a:buClr>
                <a:srgbClr val="E34141"/>
              </a:buClr>
              <a:buSzPct val="100000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5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9207" y1="15766" x2="39207" y2="15766"/>
                        <a14:foregroundMark x1="8370" y1="8108" x2="79736" y2="91441"/>
                        <a14:foregroundMark x1="9251" y1="90090" x2="90749" y2="8108"/>
                        <a14:foregroundMark x1="46256" y1="9910" x2="69163" y2="46396"/>
                        <a14:foregroundMark x1="62555" y1="15315" x2="0" y2="44595"/>
                        <a14:foregroundMark x1="6608" y1="50000" x2="29515" y2="87387"/>
                        <a14:foregroundMark x1="8370" y1="90541" x2="78414" y2="83784"/>
                        <a14:foregroundMark x1="93392" y1="90991" x2="92070" y2="9009"/>
                        <a14:backgroundMark x1="2203" y1="1351" x2="2203" y2="1351"/>
                        <a14:backgroundMark x1="2203" y1="1351" x2="2203" y2="1351"/>
                        <a14:backgroundMark x1="1762" y1="1802" x2="1762" y2="1802"/>
                        <a14:backgroundMark x1="97357" y1="98198" x2="97357" y2="98198"/>
                        <a14:backgroundMark x1="97357" y1="98198" x2="97357" y2="98198"/>
                        <a14:backgroundMark x1="97357" y1="98198" x2="97357" y2="981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650" y="5371793"/>
            <a:ext cx="546511" cy="49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Grafik 53" descr="Ãhnliches Fot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74" y="5378710"/>
            <a:ext cx="525089" cy="504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rafik 43" descr="U:\Dokumente\Eigene Bilder\Screenpresso\2018-08-31_15h54_59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931" y="5371793"/>
            <a:ext cx="550369" cy="504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feld 9"/>
          <p:cNvSpPr txBox="1"/>
          <p:nvPr/>
        </p:nvSpPr>
        <p:spPr>
          <a:xfrm>
            <a:off x="2435215" y="2856854"/>
            <a:ext cx="2958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70000">
              <a:spcBef>
                <a:spcPts val="1200"/>
              </a:spcBef>
              <a:buClr>
                <a:srgbClr val="E34141"/>
              </a:buClr>
              <a:buSzPct val="100000"/>
            </a:pP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7135984" y="2856854"/>
            <a:ext cx="2958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70000">
              <a:spcBef>
                <a:spcPts val="1200"/>
              </a:spcBef>
              <a:buClr>
                <a:srgbClr val="E34141"/>
              </a:buClr>
              <a:buSzPct val="100000"/>
            </a:pP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344648" y="2853516"/>
            <a:ext cx="2958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70000">
              <a:spcBef>
                <a:spcPts val="1200"/>
              </a:spcBef>
              <a:buClr>
                <a:srgbClr val="E34141"/>
              </a:buClr>
              <a:buSzPct val="100000"/>
            </a:pP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67222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D09651E9-5C7F-44DB-8F34-03697F378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060848"/>
            <a:ext cx="4824536" cy="39905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BAV Antrag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de-CH" dirty="0"/>
              <a:t>Antrag bei BAV eingereicht am 30.04.2019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751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54A77-D891-4058-A59D-41CAEA45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Governance</a:t>
            </a:r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E40B6-3A3E-45B8-BFAF-63538A72B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41BDD-36D0-4427-B21D-6C3DBEB86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A02DF4-83AD-43E0-85ED-90AB9C7CE1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46AEC8E-7665-4F3D-BEBD-91AD09417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Offenes Geschäftsmodell: Jeder Interessent (Mandant oder Dienstleister) darf sich anschliessen bei Anerkennung </a:t>
            </a:r>
            <a:r>
              <a:rPr lang="de-CH" dirty="0" err="1"/>
              <a:t>Governance</a:t>
            </a:r>
            <a:endParaRPr lang="de-CH" dirty="0"/>
          </a:p>
          <a:p>
            <a:r>
              <a:rPr lang="de-CH" dirty="0"/>
              <a:t>Selbstbestimmung der Mandanten und Dienstleister: Diese behalten das Eigentum an ihren Kunden- und Firmendaten</a:t>
            </a:r>
          </a:p>
          <a:p>
            <a:r>
              <a:rPr lang="de-CH" dirty="0"/>
              <a:t>Es besteht keine Exklusivität für einzelne Mobilitätsdienste; diese stehen grundsätzlich allen Mandanten zur Verfügung. </a:t>
            </a:r>
          </a:p>
          <a:p>
            <a:r>
              <a:rPr lang="de-CH" dirty="0"/>
              <a:t>Die Plattform betreibt keinen eigenen Verkaufskanal und steht somit nicht im Wettbewerb zu den Mandanten.</a:t>
            </a:r>
          </a:p>
          <a:p>
            <a:r>
              <a:rPr lang="de-CH" dirty="0"/>
              <a:t>Datenschutz und Transparenz sind so zu gestalten, dass der Endkunde die Hoheit über seine Daten hat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800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MobiCo</a:t>
            </a:r>
            <a:r>
              <a:rPr lang="de-CH" dirty="0"/>
              <a:t> Geschäftsmodell</a:t>
            </a:r>
            <a:br>
              <a:rPr lang="de-CH" dirty="0"/>
            </a:br>
            <a:r>
              <a:rPr lang="de-CH" dirty="0"/>
              <a:t>Value </a:t>
            </a:r>
            <a:r>
              <a:rPr lang="de-CH" dirty="0" err="1"/>
              <a:t>Propositions</a:t>
            </a:r>
            <a:r>
              <a:rPr lang="de-CH" dirty="0"/>
              <a:t> (1/2)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de-CH" sz="1800" dirty="0"/>
              <a:t>Komponente Mobilität für Dritte, welche den Zweck der Mobilität anbieten, zur Verfügung stellen </a:t>
            </a:r>
            <a:r>
              <a:rPr lang="de-CH" sz="1800" dirty="0">
                <a:sym typeface="Wingdings" panose="05000000000000000000" pitchFamily="2" charset="2"/>
              </a:rPr>
              <a:t></a:t>
            </a:r>
            <a:r>
              <a:rPr lang="de-CH" sz="1800" dirty="0"/>
              <a:t> </a:t>
            </a:r>
            <a:r>
              <a:rPr lang="de-CH" sz="1800" dirty="0" err="1"/>
              <a:t>MobiCo</a:t>
            </a:r>
            <a:r>
              <a:rPr lang="de-CH" sz="1800" dirty="0"/>
              <a:t> als </a:t>
            </a:r>
            <a:r>
              <a:rPr lang="de-CH" sz="1800" dirty="0" err="1"/>
              <a:t>Enabler</a:t>
            </a:r>
            <a:r>
              <a:rPr lang="de-CH" sz="1800" dirty="0"/>
              <a:t> zur Integration der Reise in End-Produkt (Hotel, Event, Freizeit)</a:t>
            </a:r>
          </a:p>
          <a:p>
            <a:pPr lvl="0"/>
            <a:r>
              <a:rPr lang="de-CH" sz="1800" dirty="0"/>
              <a:t>Multi-/Intermodale Reiseketten als Komplettangebot in Abhängigkeit von Parametern wie Preis, Geschwindigkeit, Zeit, Qualität, Umwelt, Zusatzleistungen </a:t>
            </a:r>
            <a:r>
              <a:rPr lang="de-CH" sz="1800" dirty="0">
                <a:sym typeface="Wingdings" panose="05000000000000000000" pitchFamily="2" charset="2"/>
              </a:rPr>
              <a:t></a:t>
            </a:r>
            <a:r>
              <a:rPr lang="de-CH" sz="1800" dirty="0"/>
              <a:t> Veredelung des Produktes Mobilität</a:t>
            </a:r>
          </a:p>
          <a:p>
            <a:pPr lvl="0"/>
            <a:r>
              <a:rPr lang="de-CH" sz="1800" dirty="0"/>
              <a:t>Breite Palette an Wahlmöglichkeiten: komplette Reisekette, Teil-Kette, ad-hoc Buchung von Mobilitätsangeboten </a:t>
            </a:r>
            <a:r>
              <a:rPr lang="de-CH" sz="1800" dirty="0">
                <a:sym typeface="Wingdings" panose="05000000000000000000" pitchFamily="2" charset="2"/>
              </a:rPr>
              <a:t></a:t>
            </a:r>
            <a:r>
              <a:rPr lang="de-CH" sz="1800" dirty="0"/>
              <a:t> Convenience schaffen</a:t>
            </a:r>
          </a:p>
          <a:p>
            <a:pPr lvl="0"/>
            <a:r>
              <a:rPr lang="de-CH" sz="1800" dirty="0"/>
              <a:t>Sicherstellung der umfassenden </a:t>
            </a:r>
            <a:r>
              <a:rPr lang="de-CH" sz="1800" dirty="0" err="1"/>
              <a:t>Reisendenbegleitung</a:t>
            </a:r>
            <a:r>
              <a:rPr lang="de-CH" sz="1800" dirty="0"/>
              <a:t> von Tür-zu-Tür</a:t>
            </a:r>
          </a:p>
          <a:p>
            <a:pPr lvl="1"/>
            <a:r>
              <a:rPr lang="de-CH" sz="1600" dirty="0"/>
              <a:t>vor, während und nach der Reise</a:t>
            </a:r>
          </a:p>
          <a:p>
            <a:pPr lvl="1"/>
            <a:r>
              <a:rPr lang="de-CH" sz="1600" dirty="0"/>
              <a:t>inkl. Alternativen in Echtzeit und in verschiedenen Qualitätsstufen (Info bis Ankommens-Garantie)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928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MobiCo</a:t>
            </a:r>
            <a:r>
              <a:rPr lang="de-CH" dirty="0"/>
              <a:t> Geschäftsmodell</a:t>
            </a:r>
            <a:br>
              <a:rPr lang="de-CH" dirty="0"/>
            </a:br>
            <a:r>
              <a:rPr lang="de-CH" dirty="0"/>
              <a:t>Value </a:t>
            </a:r>
            <a:r>
              <a:rPr lang="de-CH" dirty="0" err="1"/>
              <a:t>Propositions</a:t>
            </a:r>
            <a:r>
              <a:rPr lang="de-CH" dirty="0"/>
              <a:t> (2/2)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4539C-1458-4A86-8419-FDA330DA5718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23.05.2019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de-CH" sz="1800" dirty="0"/>
              <a:t>Gesamtes Schweizer </a:t>
            </a:r>
            <a:r>
              <a:rPr lang="de-CH" sz="1800" dirty="0" err="1"/>
              <a:t>öV</a:t>
            </a:r>
            <a:r>
              <a:rPr lang="de-CH" sz="1800" dirty="0"/>
              <a:t>-Angebot als integrierter Bestandteil; dazu NOVA-Abrechnung und SAV</a:t>
            </a:r>
          </a:p>
          <a:p>
            <a:pPr lvl="0"/>
            <a:r>
              <a:rPr lang="de-CH" sz="1800" dirty="0"/>
              <a:t>Single-</a:t>
            </a:r>
            <a:r>
              <a:rPr lang="de-CH" sz="1800" dirty="0" err="1"/>
              <a:t>Sign</a:t>
            </a:r>
            <a:r>
              <a:rPr lang="de-CH" sz="1800" dirty="0"/>
              <a:t>-On via den Verkaufskanal des B2C-Anbieters zu einer Vielzahl von Mobilitätsdiensten</a:t>
            </a:r>
          </a:p>
          <a:p>
            <a:pPr lvl="0"/>
            <a:r>
              <a:rPr lang="de-CH" sz="1800" dirty="0"/>
              <a:t>Mobilitätsanbieter profitieren von breiter Sichtbarkeit ihrer Services</a:t>
            </a:r>
          </a:p>
          <a:p>
            <a:pPr lvl="0"/>
            <a:r>
              <a:rPr lang="de-CH" sz="1800" dirty="0"/>
              <a:t>Alle Mandanten behalten die Hoheit über ihre Kundendaten und sind frei in der Wahl der zur Verfügung stehenden Leistungen</a:t>
            </a:r>
          </a:p>
          <a:p>
            <a:pPr lvl="1"/>
            <a:r>
              <a:rPr lang="de-CH" sz="1600" dirty="0"/>
              <a:t>Entweder die Mandanten wählen die volle Funktionalität der Plattform oder machen Verträge mit einzelnen Dienstleistern</a:t>
            </a:r>
          </a:p>
          <a:p>
            <a:pPr lvl="0"/>
            <a:r>
              <a:rPr lang="de-CH" sz="1800" dirty="0"/>
              <a:t>Mandanten können die Leistungen der Plattform mit ihren eigenen Leistungen anreichern und ihren Kunden spezifische Angebote ermöglichen </a:t>
            </a:r>
          </a:p>
          <a:p>
            <a:pPr lvl="0"/>
            <a:r>
              <a:rPr lang="de-CH" sz="1800" dirty="0"/>
              <a:t>Integriertes Automatisches Ticketing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Mobilitätsplattform - Meetup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92222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OB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34141"/>
      </a:accent1>
      <a:accent2>
        <a:srgbClr val="9E9E9E"/>
      </a:accent2>
      <a:accent3>
        <a:srgbClr val="49B170"/>
      </a:accent3>
      <a:accent4>
        <a:srgbClr val="D2DA4D"/>
      </a:accent4>
      <a:accent5>
        <a:srgbClr val="009ACB"/>
      </a:accent5>
      <a:accent6>
        <a:srgbClr val="F7A823"/>
      </a:accent6>
      <a:hlink>
        <a:srgbClr val="000000"/>
      </a:hlink>
      <a:folHlink>
        <a:srgbClr val="000000"/>
      </a:folHlink>
    </a:clrScheme>
    <a:fontScheme name="SOB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70000" indent="-270000" defTabSz="270000">
          <a:spcBef>
            <a:spcPts val="1200"/>
          </a:spcBef>
          <a:buClr>
            <a:srgbClr val="E34141"/>
          </a:buClr>
          <a:buSzPct val="100000"/>
          <a:buFont typeface="Wingdings" panose="05000000000000000000" pitchFamily="2" charset="2"/>
          <a:buChar char="§"/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SOB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E34141"/>
        </a:accent1>
        <a:accent2>
          <a:srgbClr val="9E9E9E"/>
        </a:accent2>
        <a:accent3>
          <a:srgbClr val="49B170"/>
        </a:accent3>
        <a:accent4>
          <a:srgbClr val="D2DA4D"/>
        </a:accent4>
        <a:accent5>
          <a:srgbClr val="009ACB"/>
        </a:accent5>
        <a:accent6>
          <a:srgbClr val="F7A82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SOB rot">
      <a:srgbClr val="E34141"/>
    </a:custClr>
    <a:custClr name="SOB grau">
      <a:srgbClr val="9E9E9E"/>
    </a:custClr>
    <a:custClr name="SOB grau">
      <a:srgbClr val="C7C7C7"/>
    </a:custClr>
    <a:custClr name="SOB schwarz">
      <a:srgbClr val="000000"/>
    </a:custClr>
    <a:custClr>
      <a:srgbClr val="FFFFFF"/>
    </a:custClr>
    <a:custClr>
      <a:srgbClr val="FFFFFF"/>
    </a:custClr>
    <a:custClr name="Hellrot">
      <a:srgbClr val="FFC6CD"/>
    </a:custClr>
    <a:custClr name="Hellhellgrau">
      <a:srgbClr val="EFEFEF"/>
    </a:custClr>
    <a:custClr name="Dunkelgrau">
      <a:srgbClr val="464646"/>
    </a:custClr>
    <a:custClr name="Folienhintergrund">
      <a:srgbClr val="646464"/>
    </a:custClr>
    <a:custClr name="SOB Gruen">
      <a:srgbClr val="49B170"/>
    </a:custClr>
    <a:custClr name="SOB Hellgruen">
      <a:srgbClr val="D2DA4D"/>
    </a:custClr>
    <a:custClr name="SOB Blau">
      <a:srgbClr val="009ACB"/>
    </a:custClr>
    <a:custClr name="SOB Orange">
      <a:srgbClr val="F7A823"/>
    </a:custClr>
    <a:custClr name="SOB Gelb">
      <a:srgbClr val="EFE85B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B Gruen 70">
      <a:srgbClr val="80C89B"/>
    </a:custClr>
    <a:custClr name="SOB Hellgruen 70">
      <a:srgbClr val="E0E582"/>
    </a:custClr>
    <a:custClr name="SOB Blau 70">
      <a:srgbClr val="4DB8DB"/>
    </a:custClr>
    <a:custClr name="SOB Orange 70">
      <a:srgbClr val="F9C265"/>
    </a:custClr>
    <a:custClr name="SOB Gelb 70">
      <a:srgbClr val="F4EF8C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B Gruen 30">
      <a:srgbClr val="C8E8D4"/>
    </a:custClr>
    <a:custClr name="SOB Hellgruen 30">
      <a:srgbClr val="F2F4CA"/>
    </a:custClr>
    <a:custClr name="SOB Blau 30">
      <a:srgbClr val="B3E1EF"/>
    </a:custClr>
    <a:custClr name="SOB Orange 30">
      <a:srgbClr val="FDE5BD"/>
    </a:custClr>
    <a:custClr name="SOB Gelb 30">
      <a:srgbClr val="FAF8C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</a:theme>
</file>

<file path=ppt/theme/theme2.xml><?xml version="1.0" encoding="utf-8"?>
<a:theme xmlns:a="http://schemas.openxmlformats.org/drawingml/2006/main" name="Larissa">
  <a:themeElements>
    <a:clrScheme name="SOB_Colou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2001A"/>
      </a:accent1>
      <a:accent2>
        <a:srgbClr val="9C9C9C"/>
      </a:accent2>
      <a:accent3>
        <a:srgbClr val="30699C"/>
      </a:accent3>
      <a:accent4>
        <a:srgbClr val="98B4CE"/>
      </a:accent4>
      <a:accent5>
        <a:srgbClr val="426E49"/>
      </a:accent5>
      <a:accent6>
        <a:srgbClr val="A1B7A4"/>
      </a:accent6>
      <a:hlink>
        <a:srgbClr val="000000"/>
      </a:hlink>
      <a:folHlink>
        <a:srgbClr val="000000"/>
      </a:folHlink>
    </a:clrScheme>
    <a:fontScheme name="SOB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OB_Colou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2001A"/>
      </a:accent1>
      <a:accent2>
        <a:srgbClr val="9C9C9C"/>
      </a:accent2>
      <a:accent3>
        <a:srgbClr val="30699C"/>
      </a:accent3>
      <a:accent4>
        <a:srgbClr val="98B4CE"/>
      </a:accent4>
      <a:accent5>
        <a:srgbClr val="426E49"/>
      </a:accent5>
      <a:accent6>
        <a:srgbClr val="A1B7A4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7F3169ABEEE45B76BDD377E583B74" ma:contentTypeVersion="10" ma:contentTypeDescription="Create a new document." ma:contentTypeScope="" ma:versionID="2ec9023b7de0e99917e47277d78bee41">
  <xsd:schema xmlns:xsd="http://www.w3.org/2001/XMLSchema" xmlns:xs="http://www.w3.org/2001/XMLSchema" xmlns:p="http://schemas.microsoft.com/office/2006/metadata/properties" xmlns:ns1="http://schemas.microsoft.com/sharepoint/v3" xmlns:ns2="618bb520-e1ae-49c8-ae29-d810eafa6796" xmlns:ns3="2a1f0d31-e65b-41e9-8a68-731be95c404c" targetNamespace="http://schemas.microsoft.com/office/2006/metadata/properties" ma:root="true" ma:fieldsID="3376f24e78f0c730f1be5becf05fa620" ns1:_="" ns2:_="" ns3:_="">
    <xsd:import namespace="http://schemas.microsoft.com/sharepoint/v3"/>
    <xsd:import namespace="618bb520-e1ae-49c8-ae29-d810eafa6796"/>
    <xsd:import namespace="2a1f0d31-e65b-41e9-8a68-731be95c40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bb520-e1ae-49c8-ae29-d810eafa6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f0d31-e65b-41e9-8a68-731be95c40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75F2F-A329-4EE1-8232-63559664744A}">
  <ds:schemaRefs>
    <ds:schemaRef ds:uri="http://schemas.openxmlformats.org/package/2006/metadata/core-properties"/>
    <ds:schemaRef ds:uri="http://purl.org/dc/terms/"/>
    <ds:schemaRef ds:uri="618bb520-e1ae-49c8-ae29-d810eafa679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2a1f0d31-e65b-41e9-8a68-731be95c404c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43407F-C02C-4532-BD3E-D7E9DEFA1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18bb520-e1ae-49c8-ae29-d810eafa6796"/>
    <ds:schemaRef ds:uri="2a1f0d31-e65b-41e9-8a68-731be95c40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B200CA-ED7B-42FA-87E3-641F231045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894</Words>
  <Application>Microsoft Macintosh PowerPoint</Application>
  <PresentationFormat>On-screen Show (4:3)</PresentationFormat>
  <Paragraphs>172</Paragraphs>
  <Slides>18</Slides>
  <Notes>1</Notes>
  <HiddenSlides>11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Symbol</vt:lpstr>
      <vt:lpstr>Wingdings</vt:lpstr>
      <vt:lpstr>Blank</vt:lpstr>
      <vt:lpstr>Die Idee hinter MobiCo</vt:lpstr>
      <vt:lpstr>Projekt abilio</vt:lpstr>
      <vt:lpstr>Erkenntnis</vt:lpstr>
      <vt:lpstr>Mobilitätsplattform MobiCo</vt:lpstr>
      <vt:lpstr>MobiCo B2B-Angebot</vt:lpstr>
      <vt:lpstr>BAV Antrag</vt:lpstr>
      <vt:lpstr>Governance</vt:lpstr>
      <vt:lpstr>MobiCo Geschäftsmodell Value Propositions (1/2)</vt:lpstr>
      <vt:lpstr>MobiCo Geschäftsmodell Value Propositions (2/2)</vt:lpstr>
      <vt:lpstr> Mandanten ( Kunden)</vt:lpstr>
      <vt:lpstr>BAV Antrag</vt:lpstr>
      <vt:lpstr>Fragen (Mobilität generell)</vt:lpstr>
      <vt:lpstr>Fragen (MobiCo)</vt:lpstr>
      <vt:lpstr>Statements</vt:lpstr>
      <vt:lpstr>PowerPoint Presentation</vt:lpstr>
      <vt:lpstr>2. Workshop</vt:lpstr>
      <vt:lpstr>3. Workshop </vt:lpstr>
      <vt:lpstr>PowerPoint Presentation</vt:lpstr>
    </vt:vector>
  </TitlesOfParts>
  <Company>Schweizerische Südostbahn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Hinweis zur Erstellung von PowerPoint-Präsentationen</dc:title>
  <dc:creator>Joëlle Oberholzer</dc:creator>
  <cp:lastModifiedBy>Andreas Kronawitter</cp:lastModifiedBy>
  <cp:revision>433</cp:revision>
  <cp:lastPrinted>2019-05-09T13:54:19Z</cp:lastPrinted>
  <dcterms:created xsi:type="dcterms:W3CDTF">2018-08-13T12:35:16Z</dcterms:created>
  <dcterms:modified xsi:type="dcterms:W3CDTF">2019-05-23T10:15:54Z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0x0101004A87F3169ABEEE45B76BDD377E583B74</vt:lpwstr>
  </property>
</Properties>
</file>