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514" r:id="rId3"/>
    <p:sldId id="257" r:id="rId4"/>
    <p:sldId id="403" r:id="rId5"/>
    <p:sldId id="404" r:id="rId6"/>
    <p:sldId id="280" r:id="rId7"/>
    <p:sldId id="468" r:id="rId8"/>
    <p:sldId id="421" r:id="rId9"/>
    <p:sldId id="430" r:id="rId10"/>
    <p:sldId id="454" r:id="rId11"/>
    <p:sldId id="456" r:id="rId12"/>
    <p:sldId id="457" r:id="rId13"/>
    <p:sldId id="483" r:id="rId14"/>
    <p:sldId id="434" r:id="rId15"/>
    <p:sldId id="412" r:id="rId16"/>
    <p:sldId id="413" r:id="rId17"/>
    <p:sldId id="517" r:id="rId18"/>
    <p:sldId id="518" r:id="rId19"/>
    <p:sldId id="519" r:id="rId20"/>
    <p:sldId id="520" r:id="rId21"/>
    <p:sldId id="524" r:id="rId22"/>
    <p:sldId id="521" r:id="rId23"/>
    <p:sldId id="522" r:id="rId24"/>
    <p:sldId id="523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05" r:id="rId34"/>
    <p:sldId id="506" r:id="rId35"/>
    <p:sldId id="533" r:id="rId36"/>
    <p:sldId id="534" r:id="rId37"/>
    <p:sldId id="535" r:id="rId38"/>
    <p:sldId id="536" r:id="rId39"/>
    <p:sldId id="507" r:id="rId40"/>
    <p:sldId id="508" r:id="rId41"/>
    <p:sldId id="538" r:id="rId42"/>
    <p:sldId id="537" r:id="rId43"/>
    <p:sldId id="539" r:id="rId44"/>
    <p:sldId id="540" r:id="rId45"/>
    <p:sldId id="515" r:id="rId46"/>
    <p:sldId id="516" r:id="rId47"/>
    <p:sldId id="380" r:id="rId48"/>
    <p:sldId id="422" r:id="rId49"/>
    <p:sldId id="441" r:id="rId50"/>
    <p:sldId id="512" r:id="rId51"/>
    <p:sldId id="382" r:id="rId52"/>
    <p:sldId id="493" r:id="rId53"/>
    <p:sldId id="27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800"/>
    <a:srgbClr val="5091CF"/>
    <a:srgbClr val="BFBFBF"/>
    <a:srgbClr val="FFD966"/>
    <a:srgbClr val="FFC000"/>
    <a:srgbClr val="0052FF"/>
    <a:srgbClr val="FF4C41"/>
    <a:srgbClr val="92D050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1"/>
    <p:restoredTop sz="86009"/>
  </p:normalViewPr>
  <p:slideViewPr>
    <p:cSldViewPr snapToGrid="0" snapToObjects="1">
      <p:cViewPr>
        <p:scale>
          <a:sx n="140" d="100"/>
          <a:sy n="140" d="100"/>
        </p:scale>
        <p:origin x="-6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7" d="100"/>
          <a:sy n="77" d="100"/>
        </p:scale>
        <p:origin x="259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0594-FB91-6549-B734-125DEC4832D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52EB-6373-8342-9112-3E6FB62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7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03288"/>
            <a:ext cx="5813425" cy="32702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Seite </a:t>
            </a:r>
            <a:fld id="{BD175881-983A-4DD9-A31C-16EEE17A736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AWK Group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29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2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52EB-6373-8342-9112-3E6FB62238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3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05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15. Mai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1246" y="6356350"/>
            <a:ext cx="6409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754" y="6356350"/>
            <a:ext cx="205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2B48-A01B-014E-891E-B9F4D62A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algun Gothic" charset="-127"/>
          <a:ea typeface="Malgun Gothic" charset="-127"/>
          <a:cs typeface="Malgun Gothic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w-on-demand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nnolab-smart-mobility.ch/mobilitaets-meetup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jpeg"/><Relationship Id="rId3" Type="http://schemas.openxmlformats.org/officeDocument/2006/relationships/image" Target="../media/image62.tiff"/><Relationship Id="rId7" Type="http://schemas.openxmlformats.org/officeDocument/2006/relationships/image" Target="../media/image66.tiff"/><Relationship Id="rId12" Type="http://schemas.openxmlformats.org/officeDocument/2006/relationships/image" Target="../media/image7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tiff"/><Relationship Id="rId11" Type="http://schemas.openxmlformats.org/officeDocument/2006/relationships/image" Target="../media/image70.jpeg"/><Relationship Id="rId5" Type="http://schemas.openxmlformats.org/officeDocument/2006/relationships/image" Target="../media/image64.tiff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6.xml"/><Relationship Id="rId7" Type="http://schemas.openxmlformats.org/officeDocument/2006/relationships/image" Target="../media/image16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A3068-BC1D-4445-8286-389DB7803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30730-D41F-9446-BCF9-99612624F42E}"/>
              </a:ext>
            </a:extLst>
          </p:cNvPr>
          <p:cNvSpPr/>
          <p:nvPr/>
        </p:nvSpPr>
        <p:spPr>
          <a:xfrm>
            <a:off x="0" y="6456319"/>
            <a:ext cx="12192000" cy="4016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332" y="31000"/>
            <a:ext cx="6893668" cy="1070087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5091CF"/>
                </a:solidFill>
                <a:latin typeface="Malgun Gothic" charset="-127"/>
                <a:ea typeface="Malgun Gothic" charset="-127"/>
                <a:cs typeface="Malgun Gothic" charset="-127"/>
              </a:rPr>
              <a:t>innolab</a:t>
            </a:r>
            <a:r>
              <a:rPr lang="en-US" sz="4800" dirty="0">
                <a:solidFill>
                  <a:srgbClr val="5091CF"/>
                </a:solidFill>
                <a:latin typeface="Malgun Gothic" charset="-127"/>
                <a:ea typeface="Malgun Gothic" charset="-127"/>
                <a:cs typeface="Malgun Gothic" charset="-127"/>
              </a:rPr>
              <a:t> smart mobility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Gemeinsam entwickeln wir die Mobilität der Schweiz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1796" y="4946465"/>
            <a:ext cx="6479568" cy="956451"/>
          </a:xfrm>
        </p:spPr>
        <p:txBody>
          <a:bodyPr>
            <a:normAutofit fontScale="77500" lnSpcReduction="20000"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16. (Special) </a:t>
            </a:r>
            <a:r>
              <a:rPr lang="de-CH" b="1" dirty="0" err="1">
                <a:solidFill>
                  <a:schemeClr val="bg1"/>
                </a:solidFill>
              </a:rPr>
              <a:t>Mobilitäts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Meetup</a:t>
            </a:r>
            <a:r>
              <a:rPr lang="de-CH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15. Mai 2019</a:t>
            </a:r>
          </a:p>
          <a:p>
            <a:r>
              <a:rPr lang="en-US" dirty="0">
                <a:solidFill>
                  <a:schemeClr val="bg1"/>
                </a:solidFill>
              </a:rPr>
              <a:t>Andi Kronawitter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7F6DDF-CFD9-454C-925C-0E2FFDA347A5}"/>
              </a:ext>
            </a:extLst>
          </p:cNvPr>
          <p:cNvSpPr txBox="1">
            <a:spLocks/>
          </p:cNvSpPr>
          <p:nvPr/>
        </p:nvSpPr>
        <p:spPr>
          <a:xfrm>
            <a:off x="829746" y="3057526"/>
            <a:ext cx="10515600" cy="133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lgun Gothic" charset="-127"/>
                <a:ea typeface="Malgun Gothic" charset="-127"/>
                <a:cs typeface="Malgun Gothic" charset="-127"/>
              </a:defRPr>
            </a:lvl1pPr>
          </a:lstStyle>
          <a:p>
            <a:r>
              <a:rPr lang="de-CH" sz="5400" dirty="0">
                <a:solidFill>
                  <a:schemeClr val="bg1"/>
                </a:solidFill>
              </a:rPr>
              <a:t>Warum ist der </a:t>
            </a:r>
            <a:r>
              <a:rPr lang="de-CH" sz="5400" dirty="0" err="1">
                <a:solidFill>
                  <a:schemeClr val="bg1"/>
                </a:solidFill>
              </a:rPr>
              <a:t>öV</a:t>
            </a:r>
            <a:r>
              <a:rPr lang="de-CH" sz="5400" dirty="0">
                <a:solidFill>
                  <a:schemeClr val="bg1"/>
                </a:solidFill>
              </a:rPr>
              <a:t> nur für </a:t>
            </a:r>
            <a:r>
              <a:rPr lang="de-CH" sz="5400" dirty="0" err="1">
                <a:solidFill>
                  <a:schemeClr val="bg1"/>
                </a:solidFill>
              </a:rPr>
              <a:t>Nerds</a:t>
            </a:r>
            <a:r>
              <a:rPr lang="de-CH" sz="5400" dirty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D2FA2-83C7-B64D-9120-B737DCF743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943" y="6487721"/>
            <a:ext cx="447776" cy="34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4C9CE-3765-F642-8E6A-C6F7A78C7C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4" y="6488003"/>
            <a:ext cx="846565" cy="340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A1A6A-2604-4540-A99A-233421B171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2" y="6487315"/>
            <a:ext cx="783908" cy="345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779DE-2AC7-8647-8C5E-42EC2B97F1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723" y="6487315"/>
            <a:ext cx="340112" cy="340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BB77E-D52A-174A-9CB1-0339310A88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80" y="6563740"/>
            <a:ext cx="1094060" cy="217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9B9B2-B4C4-7849-9A85-23392445BC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4" y="6484884"/>
            <a:ext cx="1539521" cy="342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96A71-E9B7-0F47-ADDD-6FB89ECB6C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29" y="6573256"/>
            <a:ext cx="975012" cy="168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B8D36A-09BA-4E4F-89F2-EE278740C35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3" y="6584427"/>
            <a:ext cx="1159112" cy="157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27DA2-FA8D-7245-8732-9D57D651B6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569" y="6487315"/>
            <a:ext cx="827606" cy="34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C9C332-B1CA-E94D-AF71-4D47EE5CB9F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733" y="6487315"/>
            <a:ext cx="812736" cy="340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DE3084-542A-D047-93DF-4ECA99598C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997" y="6478212"/>
            <a:ext cx="557582" cy="355459"/>
          </a:xfrm>
          <a:prstGeom prst="rect">
            <a:avLst/>
          </a:prstGeom>
        </p:spPr>
      </p:pic>
      <p:pic>
        <p:nvPicPr>
          <p:cNvPr id="18" name="Picture 2" descr="Bildergebnis für logo netcetera">
            <a:extLst>
              <a:ext uri="{FF2B5EF4-FFF2-40B4-BE49-F238E27FC236}">
                <a16:creationId xmlns:a16="http://schemas.microsoft.com/office/drawing/2014/main" id="{4A93B226-C773-1B4B-BABD-C18D4CDF5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74584" y="6584427"/>
            <a:ext cx="1378643" cy="1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0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C8091B-7DBE-6442-AFE4-C6409EF9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Kommt</a:t>
            </a:r>
            <a:r>
              <a:rPr lang="en-US" sz="4000" dirty="0"/>
              <a:t> die </a:t>
            </a:r>
            <a:r>
              <a:rPr lang="en-US" sz="4000" dirty="0" err="1"/>
              <a:t>Mobilität</a:t>
            </a:r>
            <a:r>
              <a:rPr lang="en-US" sz="4000" dirty="0"/>
              <a:t> </a:t>
            </a:r>
            <a:r>
              <a:rPr lang="en-US" sz="4000" dirty="0" err="1"/>
              <a:t>zu</a:t>
            </a:r>
            <a:r>
              <a:rPr lang="en-US" sz="4000" dirty="0"/>
              <a:t> </a:t>
            </a:r>
            <a:r>
              <a:rPr lang="en-US" sz="4000" dirty="0" err="1"/>
              <a:t>mir</a:t>
            </a:r>
            <a:r>
              <a:rPr lang="en-US" sz="4000" dirty="0"/>
              <a:t>, </a:t>
            </a:r>
            <a:r>
              <a:rPr lang="en-US" sz="4000" dirty="0" err="1"/>
              <a:t>wann</a:t>
            </a:r>
            <a:r>
              <a:rPr lang="en-US" sz="4000" dirty="0"/>
              <a:t> </a:t>
            </a:r>
            <a:r>
              <a:rPr lang="en-US" sz="4000" dirty="0" err="1"/>
              <a:t>ich</a:t>
            </a:r>
            <a:r>
              <a:rPr lang="en-US" sz="4000" dirty="0"/>
              <a:t> will?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57D4B-0B45-2B4D-839F-A71E8C1A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5931-210B-47E2-994F-4639D0BB4CE8}" type="datetime1">
              <a:rPr lang="de-DE" smtClean="0"/>
              <a:t>10.06.19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26B24-262C-F744-8336-9F039877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A1373-D107-434F-AB6D-BD4DE96B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3E3D5-2D36-DA41-91E8-2B8F76C6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96" y="1332822"/>
            <a:ext cx="7256207" cy="50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9A75-8308-B145-B4D8-7DCD9130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9" y="78311"/>
            <a:ext cx="10515600" cy="1325563"/>
          </a:xfrm>
        </p:spPr>
        <p:txBody>
          <a:bodyPr/>
          <a:lstStyle/>
          <a:p>
            <a:r>
              <a:rPr lang="en-US" dirty="0" err="1"/>
              <a:t>Widerstandsmodell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66742-8FC4-364A-A797-FB2B1311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6F72-3EF3-4523-A99B-048BB613791E}" type="datetime1">
              <a:rPr lang="de-DE" smtClean="0"/>
              <a:t>10.06.19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8B5B2-3528-7F42-AB7B-2835D2BA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1E2C7-F69A-BE4D-8DEB-F2BF9B1C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11</a:t>
            </a:fld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329479-9B9C-E946-813A-71C1DA59B7BC}"/>
              </a:ext>
            </a:extLst>
          </p:cNvPr>
          <p:cNvSpPr txBox="1"/>
          <p:nvPr/>
        </p:nvSpPr>
        <p:spPr>
          <a:xfrm>
            <a:off x="8768503" y="583792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4527FA-4338-444E-9A13-B0CF5156CABE}"/>
              </a:ext>
            </a:extLst>
          </p:cNvPr>
          <p:cNvSpPr txBox="1"/>
          <p:nvPr/>
        </p:nvSpPr>
        <p:spPr>
          <a:xfrm>
            <a:off x="1408929" y="583792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A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FF2905-F8C6-3C4A-86FC-0E92ED0E21A7}"/>
              </a:ext>
            </a:extLst>
          </p:cNvPr>
          <p:cNvCxnSpPr>
            <a:cxnSpLocks/>
          </p:cNvCxnSpPr>
          <p:nvPr/>
        </p:nvCxnSpPr>
        <p:spPr>
          <a:xfrm>
            <a:off x="1639135" y="4141257"/>
            <a:ext cx="733257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E53D87-2371-7B42-AC17-6237AF8498A2}"/>
              </a:ext>
            </a:extLst>
          </p:cNvPr>
          <p:cNvCxnSpPr>
            <a:cxnSpLocks/>
            <a:stCxn id="86" idx="1"/>
          </p:cNvCxnSpPr>
          <p:nvPr/>
        </p:nvCxnSpPr>
        <p:spPr>
          <a:xfrm>
            <a:off x="1619884" y="5417233"/>
            <a:ext cx="7329055" cy="9290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92AEF20-B474-5644-ADA0-E892DCE1EDDD}"/>
              </a:ext>
            </a:extLst>
          </p:cNvPr>
          <p:cNvSpPr/>
          <p:nvPr/>
        </p:nvSpPr>
        <p:spPr>
          <a:xfrm>
            <a:off x="1639135" y="3955663"/>
            <a:ext cx="734291" cy="185594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D4E9A78-FB9A-B14A-94A8-EBC966EE5DEC}"/>
              </a:ext>
            </a:extLst>
          </p:cNvPr>
          <p:cNvSpPr/>
          <p:nvPr/>
        </p:nvSpPr>
        <p:spPr>
          <a:xfrm>
            <a:off x="2373426" y="3955663"/>
            <a:ext cx="6594764" cy="185489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777BCB-F2C6-984A-8394-248D4E107DDB}"/>
              </a:ext>
            </a:extLst>
          </p:cNvPr>
          <p:cNvSpPr/>
          <p:nvPr/>
        </p:nvSpPr>
        <p:spPr>
          <a:xfrm>
            <a:off x="2373426" y="3370888"/>
            <a:ext cx="471711" cy="584775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CC072-8B70-C44B-B295-B5EF8C0C3CD2}"/>
              </a:ext>
            </a:extLst>
          </p:cNvPr>
          <p:cNvSpPr/>
          <p:nvPr/>
        </p:nvSpPr>
        <p:spPr>
          <a:xfrm>
            <a:off x="2845137" y="3370784"/>
            <a:ext cx="6123053" cy="58477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749624D-EC46-2A4C-9899-A388ABFE1163}"/>
              </a:ext>
            </a:extLst>
          </p:cNvPr>
          <p:cNvSpPr/>
          <p:nvPr/>
        </p:nvSpPr>
        <p:spPr>
          <a:xfrm>
            <a:off x="2839521" y="2936197"/>
            <a:ext cx="187695" cy="434639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97F6229-80BF-E743-BDA6-061A6C2642BC}"/>
              </a:ext>
            </a:extLst>
          </p:cNvPr>
          <p:cNvSpPr/>
          <p:nvPr/>
        </p:nvSpPr>
        <p:spPr>
          <a:xfrm>
            <a:off x="3027217" y="2936092"/>
            <a:ext cx="5940974" cy="434639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F84B2F-C5E2-4F4C-937F-D8218138EAC2}"/>
              </a:ext>
            </a:extLst>
          </p:cNvPr>
          <p:cNvSpPr/>
          <p:nvPr/>
        </p:nvSpPr>
        <p:spPr>
          <a:xfrm>
            <a:off x="3027215" y="2934463"/>
            <a:ext cx="2886047" cy="20731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8BCA2BB-1595-2246-8CB0-07B6CA171E3C}"/>
              </a:ext>
            </a:extLst>
          </p:cNvPr>
          <p:cNvSpPr/>
          <p:nvPr/>
        </p:nvSpPr>
        <p:spPr>
          <a:xfrm>
            <a:off x="6245775" y="2230072"/>
            <a:ext cx="2722415" cy="891719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DE6CB4F-8DEF-CD4F-88D8-6971019929B5}"/>
              </a:ext>
            </a:extLst>
          </p:cNvPr>
          <p:cNvSpPr/>
          <p:nvPr/>
        </p:nvSpPr>
        <p:spPr>
          <a:xfrm>
            <a:off x="5913265" y="2934358"/>
            <a:ext cx="3054926" cy="20707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2BBA75C-6C46-374F-B955-E820A32686BF}"/>
              </a:ext>
            </a:extLst>
          </p:cNvPr>
          <p:cNvSpPr/>
          <p:nvPr/>
        </p:nvSpPr>
        <p:spPr>
          <a:xfrm>
            <a:off x="6259625" y="1730567"/>
            <a:ext cx="1482433" cy="499296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75EE9CF-C789-8241-A630-B35C7B7DC806}"/>
              </a:ext>
            </a:extLst>
          </p:cNvPr>
          <p:cNvSpPr/>
          <p:nvPr/>
        </p:nvSpPr>
        <p:spPr>
          <a:xfrm>
            <a:off x="7742059" y="1730565"/>
            <a:ext cx="1226131" cy="49680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EA8DC0-5BC1-DB40-B1C2-0E23A9B932A3}"/>
              </a:ext>
            </a:extLst>
          </p:cNvPr>
          <p:cNvSpPr/>
          <p:nvPr/>
        </p:nvSpPr>
        <p:spPr>
          <a:xfrm>
            <a:off x="7742059" y="896695"/>
            <a:ext cx="1226131" cy="829764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3B93925-FB7C-5D45-8548-5054CE0816EB}"/>
              </a:ext>
            </a:extLst>
          </p:cNvPr>
          <p:cNvSpPr/>
          <p:nvPr/>
        </p:nvSpPr>
        <p:spPr>
          <a:xfrm>
            <a:off x="1619884" y="5324436"/>
            <a:ext cx="734291" cy="185594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1CC413-5FB1-4642-A5C1-FD2ECAFA1033}"/>
              </a:ext>
            </a:extLst>
          </p:cNvPr>
          <p:cNvSpPr/>
          <p:nvPr/>
        </p:nvSpPr>
        <p:spPr>
          <a:xfrm>
            <a:off x="2354175" y="5324436"/>
            <a:ext cx="6594764" cy="23064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B20499-04CE-AC4B-B5DA-C0554EAC06F6}"/>
              </a:ext>
            </a:extLst>
          </p:cNvPr>
          <p:cNvSpPr/>
          <p:nvPr/>
        </p:nvSpPr>
        <p:spPr>
          <a:xfrm>
            <a:off x="2354175" y="5324540"/>
            <a:ext cx="3048000" cy="58476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2139607-E579-7D4F-A5DA-EDE6383F9DB1}"/>
              </a:ext>
            </a:extLst>
          </p:cNvPr>
          <p:cNvSpPr/>
          <p:nvPr/>
        </p:nvSpPr>
        <p:spPr>
          <a:xfrm>
            <a:off x="5402175" y="4704240"/>
            <a:ext cx="461318" cy="1204972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87C569-6E02-804D-B36C-959E6421F736}"/>
              </a:ext>
            </a:extLst>
          </p:cNvPr>
          <p:cNvSpPr/>
          <p:nvPr/>
        </p:nvSpPr>
        <p:spPr>
          <a:xfrm>
            <a:off x="5863494" y="4726274"/>
            <a:ext cx="3085446" cy="60416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DFEC10-BD6B-FB4F-ABA3-A65CF7818AAF}"/>
              </a:ext>
            </a:extLst>
          </p:cNvPr>
          <p:cNvSpPr/>
          <p:nvPr/>
        </p:nvSpPr>
        <p:spPr>
          <a:xfrm>
            <a:off x="5869139" y="4698575"/>
            <a:ext cx="2637953" cy="3963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DD3E55A-E11B-D04A-9CC5-D46C401CFC57}"/>
              </a:ext>
            </a:extLst>
          </p:cNvPr>
          <p:cNvSpPr/>
          <p:nvPr/>
        </p:nvSpPr>
        <p:spPr>
          <a:xfrm>
            <a:off x="8507093" y="4449208"/>
            <a:ext cx="441846" cy="650589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ight Brace 92">
            <a:extLst>
              <a:ext uri="{FF2B5EF4-FFF2-40B4-BE49-F238E27FC236}">
                <a16:creationId xmlns:a16="http://schemas.microsoft.com/office/drawing/2014/main" id="{ED53D7BA-9874-4646-B7E0-7E10EE2716F0}"/>
              </a:ext>
            </a:extLst>
          </p:cNvPr>
          <p:cNvSpPr/>
          <p:nvPr/>
        </p:nvSpPr>
        <p:spPr>
          <a:xfrm>
            <a:off x="9209664" y="896695"/>
            <a:ext cx="721417" cy="3244457"/>
          </a:xfrm>
          <a:prstGeom prst="rightBrace">
            <a:avLst>
              <a:gd name="adj1" fmla="val 107825"/>
              <a:gd name="adj2" fmla="val 50000"/>
            </a:avLst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F57EA8E-19FF-224D-96AA-F898F7AF0F4B}"/>
              </a:ext>
            </a:extLst>
          </p:cNvPr>
          <p:cNvSpPr/>
          <p:nvPr/>
        </p:nvSpPr>
        <p:spPr>
          <a:xfrm>
            <a:off x="9190413" y="4449209"/>
            <a:ext cx="702274" cy="1105876"/>
          </a:xfrm>
          <a:prstGeom prst="rightBrace">
            <a:avLst>
              <a:gd name="adj1" fmla="val 37073"/>
              <a:gd name="adj2" fmla="val 50000"/>
            </a:avLst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082004-CDEE-524A-8959-01126AE56556}"/>
              </a:ext>
            </a:extLst>
          </p:cNvPr>
          <p:cNvSpPr txBox="1"/>
          <p:nvPr/>
        </p:nvSpPr>
        <p:spPr>
          <a:xfrm>
            <a:off x="10122893" y="2288090"/>
            <a:ext cx="185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Widerstand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 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F51AF00-A0D0-0345-AAC3-EB8C34F7D0B9}"/>
              </a:ext>
            </a:extLst>
          </p:cNvPr>
          <p:cNvSpPr txBox="1"/>
          <p:nvPr/>
        </p:nvSpPr>
        <p:spPr>
          <a:xfrm>
            <a:off x="10103642" y="4797523"/>
            <a:ext cx="185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Widerstand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91CF"/>
                </a:solidFill>
                <a:effectLst/>
                <a:uLnTx/>
                <a:uFillTx/>
              </a:rPr>
              <a:t> 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2A10B0F-72EC-C94D-B952-59E63BFA864B}"/>
              </a:ext>
            </a:extLst>
          </p:cNvPr>
          <p:cNvSpPr/>
          <p:nvPr/>
        </p:nvSpPr>
        <p:spPr>
          <a:xfrm>
            <a:off x="5913264" y="2233478"/>
            <a:ext cx="346362" cy="908299"/>
          </a:xfrm>
          <a:prstGeom prst="rect">
            <a:avLst/>
          </a:prstGeom>
          <a:solidFill>
            <a:srgbClr val="E02B2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91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6407997-62B0-F048-A7E8-ADFCB56C3FB6}"/>
              </a:ext>
            </a:extLst>
          </p:cNvPr>
          <p:cNvSpPr txBox="1"/>
          <p:nvPr/>
        </p:nvSpPr>
        <p:spPr>
          <a:xfrm>
            <a:off x="146730" y="3879130"/>
            <a:ext cx="1541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Zu Fuss </a:t>
            </a:r>
            <a:r>
              <a:rPr lang="en-US" sz="1600" dirty="0" err="1"/>
              <a:t>zum</a:t>
            </a:r>
            <a:r>
              <a:rPr lang="en-US" sz="1600" dirty="0"/>
              <a:t> Bus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620C03-C61A-BB4C-86C6-A24D5E2A7218}"/>
              </a:ext>
            </a:extLst>
          </p:cNvPr>
          <p:cNvSpPr txBox="1"/>
          <p:nvPr/>
        </p:nvSpPr>
        <p:spPr>
          <a:xfrm>
            <a:off x="1023035" y="3458593"/>
            <a:ext cx="1295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vollen</a:t>
            </a:r>
            <a:r>
              <a:rPr lang="en-US" sz="1600" dirty="0"/>
              <a:t> Bus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185C01-CC47-DA4C-B137-1BCE00586927}"/>
              </a:ext>
            </a:extLst>
          </p:cNvPr>
          <p:cNvSpPr txBox="1"/>
          <p:nvPr/>
        </p:nvSpPr>
        <p:spPr>
          <a:xfrm>
            <a:off x="554684" y="2982916"/>
            <a:ext cx="226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Reizüberflutung</a:t>
            </a:r>
            <a:r>
              <a:rPr lang="en-US" sz="1600" dirty="0"/>
              <a:t> </a:t>
            </a:r>
            <a:r>
              <a:rPr lang="en-US" sz="1600" dirty="0" err="1"/>
              <a:t>Bahnhof</a:t>
            </a:r>
            <a:endParaRPr lang="en-US" sz="1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AA73FB-D2C8-0E4E-B2DC-F95E6B68D860}"/>
              </a:ext>
            </a:extLst>
          </p:cNvPr>
          <p:cNvSpPr txBox="1"/>
          <p:nvPr/>
        </p:nvSpPr>
        <p:spPr>
          <a:xfrm>
            <a:off x="3063849" y="2868843"/>
            <a:ext cx="311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Zug: Platz und </a:t>
            </a:r>
            <a:r>
              <a:rPr lang="en-US" sz="1600" dirty="0" err="1"/>
              <a:t>gute</a:t>
            </a:r>
            <a:r>
              <a:rPr lang="en-US" sz="1600" dirty="0"/>
              <a:t> </a:t>
            </a:r>
            <a:r>
              <a:rPr lang="en-US" sz="1600" dirty="0" err="1"/>
              <a:t>Unterhaltung</a:t>
            </a:r>
            <a:endParaRPr lang="en-US" sz="1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981CCE3-BC32-D542-BEC0-25F2F5EF2BEA}"/>
              </a:ext>
            </a:extLst>
          </p:cNvPr>
          <p:cNvSpPr txBox="1"/>
          <p:nvPr/>
        </p:nvSpPr>
        <p:spPr>
          <a:xfrm>
            <a:off x="3071930" y="2477690"/>
            <a:ext cx="286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Umsteigen</a:t>
            </a:r>
            <a:r>
              <a:rPr lang="en-US" sz="1600" dirty="0"/>
              <a:t> in HB, </a:t>
            </a:r>
            <a:r>
              <a:rPr lang="en-US" sz="1600" dirty="0" err="1"/>
              <a:t>Gleisänderung</a:t>
            </a:r>
            <a:endParaRPr lang="en-US" sz="16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B71806A-B5F7-264C-9A9A-9FA2901FE0DC}"/>
              </a:ext>
            </a:extLst>
          </p:cNvPr>
          <p:cNvSpPr txBox="1"/>
          <p:nvPr/>
        </p:nvSpPr>
        <p:spPr>
          <a:xfrm>
            <a:off x="3864610" y="1820695"/>
            <a:ext cx="2392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Alter, </a:t>
            </a:r>
            <a:r>
              <a:rPr lang="en-US" sz="1600" dirty="0" err="1"/>
              <a:t>überfüllter</a:t>
            </a:r>
            <a:r>
              <a:rPr lang="en-US" sz="1600" dirty="0"/>
              <a:t> </a:t>
            </a:r>
            <a:r>
              <a:rPr lang="en-US" sz="1600" dirty="0" err="1"/>
              <a:t>Ersatzzug</a:t>
            </a:r>
            <a:endParaRPr lang="en-US" sz="16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C847BD7-14CF-704B-BBAB-2A27AEEF1826}"/>
              </a:ext>
            </a:extLst>
          </p:cNvPr>
          <p:cNvSpPr txBox="1"/>
          <p:nvPr/>
        </p:nvSpPr>
        <p:spPr>
          <a:xfrm>
            <a:off x="5349672" y="1145633"/>
            <a:ext cx="235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Zu Fuss </a:t>
            </a:r>
            <a:r>
              <a:rPr lang="en-US" sz="1600" dirty="0" err="1"/>
              <a:t>im</a:t>
            </a:r>
            <a:r>
              <a:rPr lang="en-US" sz="1600" dirty="0"/>
              <a:t> Regen </a:t>
            </a:r>
            <a:r>
              <a:rPr lang="en-US" sz="1600" dirty="0" err="1"/>
              <a:t>zum</a:t>
            </a:r>
            <a:r>
              <a:rPr lang="en-US" sz="1600" dirty="0"/>
              <a:t> </a:t>
            </a:r>
            <a:r>
              <a:rPr lang="en-US" sz="1600" dirty="0" err="1"/>
              <a:t>Ziel</a:t>
            </a:r>
            <a:endParaRPr lang="en-US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258EB49-2DD3-3440-97FB-4D688120FFB0}"/>
              </a:ext>
            </a:extLst>
          </p:cNvPr>
          <p:cNvSpPr txBox="1"/>
          <p:nvPr/>
        </p:nvSpPr>
        <p:spPr>
          <a:xfrm>
            <a:off x="186587" y="5262163"/>
            <a:ext cx="1478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 </a:t>
            </a:r>
            <a:r>
              <a:rPr lang="en-US" sz="1600" dirty="0" err="1"/>
              <a:t>steht</a:t>
            </a:r>
            <a:r>
              <a:rPr lang="en-US" sz="1600" dirty="0"/>
              <a:t> Auto?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23FFC3-B72F-8940-AF56-62EAD03FA7EB}"/>
              </a:ext>
            </a:extLst>
          </p:cNvPr>
          <p:cNvSpPr txBox="1"/>
          <p:nvPr/>
        </p:nvSpPr>
        <p:spPr>
          <a:xfrm>
            <a:off x="3030686" y="5441163"/>
            <a:ext cx="1726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My car – my castle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DF9CC45-637D-D344-9EDE-0464A42EB8E1}"/>
              </a:ext>
            </a:extLst>
          </p:cNvPr>
          <p:cNvSpPr txBox="1"/>
          <p:nvPr/>
        </p:nvSpPr>
        <p:spPr>
          <a:xfrm>
            <a:off x="6405487" y="4726079"/>
            <a:ext cx="1726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My car – my castle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E0424A-9370-4445-9FEB-BCD01F86147D}"/>
              </a:ext>
            </a:extLst>
          </p:cNvPr>
          <p:cNvSpPr txBox="1"/>
          <p:nvPr/>
        </p:nvSpPr>
        <p:spPr>
          <a:xfrm>
            <a:off x="3549759" y="4844964"/>
            <a:ext cx="1873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Stau</a:t>
            </a:r>
            <a:r>
              <a:rPr lang="en-US" sz="1600" dirty="0"/>
              <a:t> </a:t>
            </a:r>
            <a:r>
              <a:rPr lang="en-US" sz="1600" dirty="0" err="1"/>
              <a:t>Autobahnkreuz</a:t>
            </a:r>
            <a:endParaRPr lang="en-US" sz="16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9102D40-EADF-2A4F-B96D-418D0AE61267}"/>
              </a:ext>
            </a:extLst>
          </p:cNvPr>
          <p:cNvSpPr txBox="1"/>
          <p:nvPr/>
        </p:nvSpPr>
        <p:spPr>
          <a:xfrm>
            <a:off x="6708152" y="4355155"/>
            <a:ext cx="1769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Parkplatzsuche</a:t>
            </a:r>
            <a:r>
              <a:rPr lang="en-US" sz="1600" dirty="0"/>
              <a:t> </a:t>
            </a:r>
            <a:r>
              <a:rPr lang="en-US" sz="1600" dirty="0" err="1"/>
              <a:t>Ziel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0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98" grpId="0"/>
      <p:bldP spid="99" grpId="0"/>
      <p:bldP spid="100" grpId="0"/>
      <p:bldP spid="101" grpId="0"/>
      <p:bldP spid="101" grpId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9241A-1DC0-E543-9078-EEC2D0D7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6F72-3EF3-4523-A99B-048BB613791E}" type="datetime1">
              <a:rPr lang="de-DE" smtClean="0"/>
              <a:t>10.06.19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1978E-F71D-904F-B3EC-AEB3016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6D444-74DB-2C4E-8E52-3CA82B4D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A16DA-4E7C-D441-9050-129BB8D94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943" y="3626231"/>
            <a:ext cx="2505457" cy="2468880"/>
          </a:xfrm>
          <a:prstGeom prst="ellipse">
            <a:avLst/>
          </a:prstGeom>
        </p:spPr>
      </p:pic>
      <p:pic>
        <p:nvPicPr>
          <p:cNvPr id="8" name="Picture 4" descr="Bildergebnis für crossing the chasm">
            <a:extLst>
              <a:ext uri="{FF2B5EF4-FFF2-40B4-BE49-F238E27FC236}">
                <a16:creationId xmlns:a16="http://schemas.microsoft.com/office/drawing/2014/main" id="{5ABB5675-26D8-1A43-A84E-A6E27512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8153400" cy="54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vorbild">
            <a:extLst>
              <a:ext uri="{FF2B5EF4-FFF2-40B4-BE49-F238E27FC236}">
                <a16:creationId xmlns:a16="http://schemas.microsoft.com/office/drawing/2014/main" id="{E50C3845-83AB-5441-9032-922B2703C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59"/>
          <a:stretch/>
        </p:blipFill>
        <p:spPr bwMode="auto">
          <a:xfrm>
            <a:off x="838200" y="1230874"/>
            <a:ext cx="3682982" cy="197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61A5FA6-72FE-2D48-8203-C87C9387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4" y="122233"/>
            <a:ext cx="10515600" cy="1325563"/>
          </a:xfrm>
        </p:spPr>
        <p:txBody>
          <a:bodyPr/>
          <a:lstStyle/>
          <a:p>
            <a:r>
              <a:rPr lang="en-US" dirty="0" err="1"/>
              <a:t>Mehrheit</a:t>
            </a:r>
            <a:r>
              <a:rPr lang="en-US" dirty="0"/>
              <a:t> </a:t>
            </a:r>
            <a:r>
              <a:rPr lang="en-US" dirty="0" err="1"/>
              <a:t>gewinnen</a:t>
            </a:r>
            <a:endParaRPr lang="en-US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62707F15-08D2-7E43-A703-3BB6F3421139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3581401" y="4429125"/>
            <a:ext cx="1190625" cy="43154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A4821381-9CD4-B443-9B1B-C2DC879BAA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86075" y="4429125"/>
            <a:ext cx="3200784" cy="98307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7463AC5-B6F8-EF45-B82E-35313B00C0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03464" y="2468544"/>
            <a:ext cx="4949836" cy="2243619"/>
          </a:xfrm>
          <a:prstGeom prst="curvedConnector3">
            <a:avLst>
              <a:gd name="adj1" fmla="val 6760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3BCF5416-F171-124D-9516-888DA080F78B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4521182" y="2216897"/>
            <a:ext cx="3365522" cy="688970"/>
          </a:xfrm>
          <a:prstGeom prst="curvedConnector3">
            <a:avLst/>
          </a:prstGeom>
          <a:ln w="25400">
            <a:solidFill>
              <a:srgbClr val="0E1C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562F84E2-1608-4A4E-916D-AB2427F02A9B}"/>
              </a:ext>
            </a:extLst>
          </p:cNvPr>
          <p:cNvCxnSpPr>
            <a:cxnSpLocks/>
          </p:cNvCxnSpPr>
          <p:nvPr/>
        </p:nvCxnSpPr>
        <p:spPr>
          <a:xfrm>
            <a:off x="4521182" y="2331457"/>
            <a:ext cx="1865333" cy="1546138"/>
          </a:xfrm>
          <a:prstGeom prst="curvedConnector3">
            <a:avLst>
              <a:gd name="adj1" fmla="val 73744"/>
            </a:avLst>
          </a:prstGeom>
          <a:ln w="25400">
            <a:solidFill>
              <a:srgbClr val="0E1C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885B1-40E7-1944-9657-A645834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5931-210B-47E2-994F-4639D0BB4CE8}" type="datetime1">
              <a:rPr lang="de-DE" smtClean="0"/>
              <a:t>10.06.19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F86F5-204A-884D-AD55-AB0B943D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14D61-7737-BD4B-B2E1-7FB16A69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4A13F-02D1-B046-B463-DDDEF08E1611}"/>
              </a:ext>
            </a:extLst>
          </p:cNvPr>
          <p:cNvSpPr txBox="1"/>
          <p:nvPr/>
        </p:nvSpPr>
        <p:spPr>
          <a:xfrm>
            <a:off x="346669" y="2828835"/>
            <a:ext cx="11498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5091CF"/>
                </a:solidFill>
                <a:latin typeface="Chalkduster" panose="03050602040202020205" pitchFamily="66" charset="77"/>
              </a:rPr>
              <a:t>Don’t make me think!</a:t>
            </a:r>
          </a:p>
        </p:txBody>
      </p:sp>
    </p:spTree>
    <p:extLst>
      <p:ext uri="{BB962C8B-B14F-4D97-AF65-F5344CB8AC3E}">
        <p14:creationId xmlns:p14="http://schemas.microsoft.com/office/powerpoint/2010/main" val="165607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2E289-1A3A-F94C-8B4A-0CB2B0C4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5931-210B-47E2-994F-4639D0BB4CE8}" type="datetime1">
              <a:rPr lang="de-DE" smtClean="0"/>
              <a:t>10.06.19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72983-0501-C349-A29A-B66DA5DE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59FCD-69CA-EA48-BC11-81DDCCCF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E935A-8C07-CE42-8408-3EA9C259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" y="431073"/>
            <a:ext cx="12099586" cy="5777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05E5E-C8AC-7744-8314-5F0A2EB0F990}"/>
              </a:ext>
            </a:extLst>
          </p:cNvPr>
          <p:cNvSpPr txBox="1"/>
          <p:nvPr/>
        </p:nvSpPr>
        <p:spPr>
          <a:xfrm>
            <a:off x="2634048" y="598701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Vinod Khosla</a:t>
            </a:r>
          </a:p>
        </p:txBody>
      </p:sp>
    </p:spTree>
    <p:extLst>
      <p:ext uri="{BB962C8B-B14F-4D97-AF65-F5344CB8AC3E}">
        <p14:creationId xmlns:p14="http://schemas.microsoft.com/office/powerpoint/2010/main" val="410208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Runde</a:t>
            </a:r>
            <a:r>
              <a:rPr lang="en-US" sz="3600" dirty="0"/>
              <a:t> 1: Was </a:t>
            </a:r>
            <a:r>
              <a:rPr lang="en-US" sz="3600" dirty="0" err="1"/>
              <a:t>sind</a:t>
            </a:r>
            <a:r>
              <a:rPr lang="en-US" sz="3600" dirty="0"/>
              <a:t> die </a:t>
            </a:r>
            <a:r>
              <a:rPr lang="en-US" sz="3600" dirty="0" err="1"/>
              <a:t>Probleme</a:t>
            </a:r>
            <a:r>
              <a:rPr lang="en-US" sz="3600" dirty="0"/>
              <a:t> der </a:t>
            </a:r>
            <a:r>
              <a:rPr lang="en-US" sz="3600" dirty="0" err="1"/>
              <a:t>Nutzer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16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4 Gruppen </a:t>
            </a:r>
          </a:p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suchen</a:t>
            </a:r>
            <a:endParaRPr lang="en-US" dirty="0"/>
          </a:p>
          <a:p>
            <a:r>
              <a:rPr lang="en-US" dirty="0" err="1"/>
              <a:t>Sicht</a:t>
            </a:r>
            <a:r>
              <a:rPr lang="en-US" dirty="0"/>
              <a:t> </a:t>
            </a:r>
            <a:r>
              <a:rPr lang="en-US" dirty="0" err="1"/>
              <a:t>Nutzer</a:t>
            </a:r>
            <a:endParaRPr lang="en-US" dirty="0"/>
          </a:p>
          <a:p>
            <a:r>
              <a:rPr lang="en-US" dirty="0" err="1"/>
              <a:t>Vorlage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Customer Journey</a:t>
            </a:r>
          </a:p>
          <a:p>
            <a:r>
              <a:rPr lang="en-US" dirty="0" err="1"/>
              <a:t>PostIts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min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15</a:t>
            </a:fld>
            <a:endParaRPr lang="en-US"/>
          </a:p>
        </p:txBody>
      </p:sp>
      <p:pic>
        <p:nvPicPr>
          <p:cNvPr id="23558" name="Picture 6" descr="Bildergebnis für brainstorming">
            <a:extLst>
              <a:ext uri="{FF2B5EF4-FFF2-40B4-BE49-F238E27FC236}">
                <a16:creationId xmlns:a16="http://schemas.microsoft.com/office/drawing/2014/main" id="{F2D57EA4-B3D8-EE4A-91E4-6E40B095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292" y="2064161"/>
            <a:ext cx="6409508" cy="4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Problem-pitches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 x 2 min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237" y="5789576"/>
            <a:ext cx="3657600" cy="33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rgbClr val="FFFFFF"/>
                </a:solidFill>
              </a:rPr>
              <a:t>15. Mai 2019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2" descr="Bildergebnis für Zeit läuft">
            <a:extLst>
              <a:ext uri="{FF2B5EF4-FFF2-40B4-BE49-F238E27FC236}">
                <a16:creationId xmlns:a16="http://schemas.microsoft.com/office/drawing/2014/main" id="{FE201272-4A9D-E049-8FC9-1116A7F6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822" y="1204766"/>
            <a:ext cx="6553545" cy="44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422B48-A01B-014E-891E-B9F4D62A9E6A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2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A3200-42D2-9043-9F3F-C65663E2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03826-D9E6-9C46-87DA-D73C6F5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5B015-24F3-C749-AD49-C1DF9CC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B272C-1D2C-D842-B919-084AA715C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"/>
            <a:ext cx="12192000" cy="622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3EB73-EA0B-EB48-8872-416E452438B4}"/>
              </a:ext>
            </a:extLst>
          </p:cNvPr>
          <p:cNvSpPr txBox="1"/>
          <p:nvPr/>
        </p:nvSpPr>
        <p:spPr>
          <a:xfrm>
            <a:off x="120251" y="12914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A</a:t>
            </a:r>
          </a:p>
        </p:txBody>
      </p:sp>
    </p:spTree>
    <p:extLst>
      <p:ext uri="{BB962C8B-B14F-4D97-AF65-F5344CB8AC3E}">
        <p14:creationId xmlns:p14="http://schemas.microsoft.com/office/powerpoint/2010/main" val="291879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D561B-297B-564C-9296-C897D3BC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DD420-EC29-9646-854D-EB7D5B62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D554F-7DCF-264B-8B32-E81567E4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021524A-5EF4-B748-9770-DB4D580C9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147" y="0"/>
            <a:ext cx="705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797B3-B0BA-DF47-BAAA-212EFFB7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3BE2E-E124-C940-ADF4-449C3BAC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FDD25-EDD0-1C44-A9D3-F5BBABA8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3699B07-3A1D-B241-B3FA-111B139B4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857" y="250825"/>
            <a:ext cx="5185317" cy="6520543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F2E0D1C-74A4-0E46-8A74-13CEBD3FB5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505" y="0"/>
            <a:ext cx="532503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BA8A15-FFAA-A54F-A032-D181BE19C4AA}"/>
              </a:ext>
            </a:extLst>
          </p:cNvPr>
          <p:cNvSpPr txBox="1"/>
          <p:nvPr/>
        </p:nvSpPr>
        <p:spPr>
          <a:xfrm>
            <a:off x="718457" y="71845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A</a:t>
            </a:r>
          </a:p>
        </p:txBody>
      </p:sp>
    </p:spTree>
    <p:extLst>
      <p:ext uri="{BB962C8B-B14F-4D97-AF65-F5344CB8AC3E}">
        <p14:creationId xmlns:p14="http://schemas.microsoft.com/office/powerpoint/2010/main" val="20715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53891-5C62-D343-B852-B6672E5E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F79A0-E1E9-B04E-9653-E561A28A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3F9CD-8864-D14B-8773-4781392B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ACE4E-9374-2844-902C-3A8E2912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49" y="1384300"/>
            <a:ext cx="6311900" cy="408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76888-8DEF-964B-8DB5-23D755572FA5}"/>
              </a:ext>
            </a:extLst>
          </p:cNvPr>
          <p:cNvSpPr txBox="1"/>
          <p:nvPr/>
        </p:nvSpPr>
        <p:spPr>
          <a:xfrm>
            <a:off x="4114797" y="758309"/>
            <a:ext cx="448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halkduster" panose="03050602040202020205" pitchFamily="66" charset="77"/>
              </a:rPr>
              <a:t>Innolab’s</a:t>
            </a:r>
            <a:r>
              <a:rPr lang="en-US" dirty="0">
                <a:latin typeface="Chalkduster" panose="03050602040202020205" pitchFamily="66" charset="77"/>
              </a:rPr>
              <a:t> first project went live: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74DAF-B018-8942-AB26-DBB5E41BBD80}"/>
              </a:ext>
            </a:extLst>
          </p:cNvPr>
          <p:cNvSpPr txBox="1"/>
          <p:nvPr/>
        </p:nvSpPr>
        <p:spPr>
          <a:xfrm>
            <a:off x="4203542" y="5556131"/>
            <a:ext cx="42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halkduster" panose="03050602040202020205" pitchFamily="66" charset="77"/>
                <a:ea typeface="Malgun Gothic" panose="020B0503020000020004" pitchFamily="34" charset="-127"/>
              </a:rPr>
              <a:t>Herzogenbuchsee</a:t>
            </a:r>
            <a:r>
              <a:rPr lang="en-US" dirty="0">
                <a:latin typeface="Chalkduster" panose="03050602040202020205" pitchFamily="66" charset="77"/>
                <a:ea typeface="Malgun Gothic" panose="020B0503020000020004" pitchFamily="34" charset="-127"/>
              </a:rPr>
              <a:t>, 27. April 2019</a:t>
            </a:r>
          </a:p>
          <a:p>
            <a:pPr algn="ctr"/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  <a:hlinkClick r:id="rId3"/>
              </a:rPr>
              <a:t>www.flow-on-demand.com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US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www.ebuxi.ch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0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928E3-975F-714C-845D-7A65133B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87D18-F61D-894B-B6EF-791D7C2B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D0AE-62D5-9641-9F17-B7A83095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DA4C7CA-D44F-764F-8CA5-0C3D8C8616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723" y="374778"/>
            <a:ext cx="10202636" cy="5830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6D48F-60C8-E841-AF8D-6A88A3AE377B}"/>
              </a:ext>
            </a:extLst>
          </p:cNvPr>
          <p:cNvSpPr txBox="1"/>
          <p:nvPr/>
        </p:nvSpPr>
        <p:spPr>
          <a:xfrm>
            <a:off x="718457" y="71845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A</a:t>
            </a:r>
          </a:p>
        </p:txBody>
      </p:sp>
    </p:spTree>
    <p:extLst>
      <p:ext uri="{BB962C8B-B14F-4D97-AF65-F5344CB8AC3E}">
        <p14:creationId xmlns:p14="http://schemas.microsoft.com/office/powerpoint/2010/main" val="11677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09994-596B-434E-8BA6-77D76A1A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24A20-4273-3C48-9372-CE9D9ECA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6CEC4-FAD5-C840-8B53-C6D7BC75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42440-A5CB-B844-AFD2-A3E467A28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114"/>
            <a:ext cx="12192000" cy="4451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5A5F1-1250-FD48-B6D1-B96B3FCDB6DF}"/>
              </a:ext>
            </a:extLst>
          </p:cNvPr>
          <p:cNvSpPr txBox="1"/>
          <p:nvPr/>
        </p:nvSpPr>
        <p:spPr>
          <a:xfrm>
            <a:off x="718457" y="7184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</p:spTree>
    <p:extLst>
      <p:ext uri="{BB962C8B-B14F-4D97-AF65-F5344CB8AC3E}">
        <p14:creationId xmlns:p14="http://schemas.microsoft.com/office/powerpoint/2010/main" val="37257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BF00D-FD29-CF46-8EF6-9E45E82B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2D529-5BF6-2A43-875A-B3A5C994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21766-6B70-324D-B0ED-4C353BE2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7BF75-08C5-3745-924F-716630E4221E}"/>
              </a:ext>
            </a:extLst>
          </p:cNvPr>
          <p:cNvSpPr txBox="1"/>
          <p:nvPr/>
        </p:nvSpPr>
        <p:spPr>
          <a:xfrm>
            <a:off x="718457" y="7184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B4F70F4-5439-FA4D-9516-591246F0F8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259" y="0"/>
            <a:ext cx="6145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7F5C8-1F05-6E49-A5A8-E5C215BD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04C4C-D105-2A40-8877-ECA82DA7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86862-FBBE-8F4D-A73D-797E99A1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4292B-54D6-2F47-9B8A-16A826BC77DC}"/>
              </a:ext>
            </a:extLst>
          </p:cNvPr>
          <p:cNvSpPr txBox="1"/>
          <p:nvPr/>
        </p:nvSpPr>
        <p:spPr>
          <a:xfrm>
            <a:off x="303438" y="13652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03EE50B-0912-5D45-8EFA-C504136A73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4" y="717368"/>
            <a:ext cx="11212286" cy="59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4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E8DF6-1B2A-7045-A68A-49A07C9C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955AD-AB16-964F-8E54-10C713FD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D999-C20F-F448-A542-838D8140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BCD76-1B13-AA47-8F6C-60347A7B02A6}"/>
              </a:ext>
            </a:extLst>
          </p:cNvPr>
          <p:cNvSpPr txBox="1"/>
          <p:nvPr/>
        </p:nvSpPr>
        <p:spPr>
          <a:xfrm>
            <a:off x="718457" y="7184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3B4C90D-B692-BE48-AFDE-DBCB79DC6A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412"/>
            <a:ext cx="12192000" cy="43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DB104-3A09-5348-BC63-182074A2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F4B43-29F4-FD4A-A9C0-A7BB8EEF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9721-C4E1-D645-A882-48C2710A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3CF92-B973-8248-BC90-975B0E134858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E91764F-AEB7-1548-90B2-04AAC3393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5710"/>
            <a:ext cx="12192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F3CD0-969E-B540-B40D-F4587803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4A354-3017-644A-98CC-6289165B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BE85B-65F4-F84B-9830-633CEDB0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7AEDD-C113-6D43-96EC-10BEB3777605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AC47FE4-73BA-A24B-A70F-DD14E4242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817" y="0"/>
            <a:ext cx="7244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D6EFA-A9E8-6E4E-AE5B-5C422CE1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0F258-3100-7049-8934-EE4C8129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2EC5-8019-1B48-9021-65545B4A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3AA9A-DB6E-C04F-860A-5D5A52D54C82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A39BF81-AA0C-0946-97C1-3D8C22E1B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782" y="0"/>
            <a:ext cx="6460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4C520-B469-BD4A-A94F-6D35A02C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31114-41A4-B14F-9BB2-E1397791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E94E4-D184-6447-A994-1AEC865C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9E14B-C3EF-1941-BEC7-08CE67D9E442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DAB3532-D382-7E4D-92E6-3EFA96FC45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45" y="323830"/>
            <a:ext cx="9256798" cy="60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F991-6144-304A-8CC4-8A23A174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3741B-09D0-1B4C-8BAB-E973C7B9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E89A6-C0FE-794A-B0A2-71F90BE8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410A9-D541-414B-BC14-3D315262A5C9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117BC3-DB28-F946-9759-13E3E0CE84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6746"/>
            <a:ext cx="12192000" cy="4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A683-74B9-3245-B876-F00F80C8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"/>
            <a:ext cx="10273747" cy="57050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min </a:t>
            </a:r>
            <a:r>
              <a:rPr lang="en-US" b="1" dirty="0">
                <a:solidFill>
                  <a:schemeClr val="bg1"/>
                </a:solidFill>
              </a:rPr>
              <a:t>Intro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15 min </a:t>
            </a:r>
            <a:r>
              <a:rPr lang="en-US" b="1" dirty="0" err="1">
                <a:solidFill>
                  <a:schemeClr val="bg1"/>
                </a:solidFill>
              </a:rPr>
              <a:t>Provokation</a:t>
            </a:r>
            <a:r>
              <a:rPr lang="en-US" b="1" dirty="0">
                <a:solidFill>
                  <a:schemeClr val="bg1"/>
                </a:solidFill>
              </a:rPr>
              <a:t>: Nerds </a:t>
            </a:r>
            <a:r>
              <a:rPr lang="en-US" b="1" dirty="0" err="1">
                <a:solidFill>
                  <a:schemeClr val="bg1"/>
                </a:solidFill>
              </a:rPr>
              <a:t>für</a:t>
            </a:r>
            <a:r>
              <a:rPr lang="en-US" b="1" dirty="0">
                <a:solidFill>
                  <a:schemeClr val="bg1"/>
                </a:solidFill>
              </a:rPr>
              <a:t> Nerds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30 min </a:t>
            </a:r>
            <a:r>
              <a:rPr lang="en-US" b="1" dirty="0">
                <a:solidFill>
                  <a:schemeClr val="bg1"/>
                </a:solidFill>
              </a:rPr>
              <a:t>Problem-Storming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 min </a:t>
            </a:r>
            <a:r>
              <a:rPr lang="en-US" b="1" dirty="0" err="1">
                <a:solidFill>
                  <a:schemeClr val="bg1"/>
                </a:solidFill>
              </a:rPr>
              <a:t>Problemstorm</a:t>
            </a:r>
            <a:r>
              <a:rPr lang="en-US" b="1" dirty="0">
                <a:solidFill>
                  <a:schemeClr val="bg1"/>
                </a:solidFill>
              </a:rPr>
              <a:t>-Pitches</a:t>
            </a:r>
          </a:p>
          <a:p>
            <a:r>
              <a:rPr lang="en-US" dirty="0">
                <a:solidFill>
                  <a:schemeClr val="bg1"/>
                </a:solidFill>
              </a:rPr>
              <a:t>20 min </a:t>
            </a:r>
            <a:r>
              <a:rPr lang="en-US" b="1" dirty="0" err="1">
                <a:solidFill>
                  <a:schemeClr val="bg1"/>
                </a:solidFill>
              </a:rPr>
              <a:t>Painstorming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 min </a:t>
            </a:r>
            <a:r>
              <a:rPr lang="en-US" b="1" dirty="0" err="1">
                <a:solidFill>
                  <a:schemeClr val="bg1"/>
                </a:solidFill>
              </a:rPr>
              <a:t>Painstorm</a:t>
            </a:r>
            <a:r>
              <a:rPr lang="en-US" b="1" dirty="0">
                <a:solidFill>
                  <a:schemeClr val="bg1"/>
                </a:solidFill>
              </a:rPr>
              <a:t>-Pitches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 min </a:t>
            </a:r>
            <a:r>
              <a:rPr lang="en-US" b="1" dirty="0">
                <a:solidFill>
                  <a:schemeClr val="bg1"/>
                </a:solidFill>
              </a:rPr>
              <a:t>Pause</a:t>
            </a:r>
          </a:p>
          <a:p>
            <a:r>
              <a:rPr lang="en-US" dirty="0">
                <a:solidFill>
                  <a:schemeClr val="bg1"/>
                </a:solidFill>
              </a:rPr>
              <a:t>25 min </a:t>
            </a:r>
            <a:r>
              <a:rPr lang="en-US" b="1" dirty="0" err="1">
                <a:solidFill>
                  <a:schemeClr val="bg1"/>
                </a:solidFill>
              </a:rPr>
              <a:t>Ideen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entwickeln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 min </a:t>
            </a:r>
            <a:r>
              <a:rPr lang="en-US" b="1" dirty="0" err="1">
                <a:solidFill>
                  <a:schemeClr val="bg1"/>
                </a:solidFill>
              </a:rPr>
              <a:t>Ideen</a:t>
            </a:r>
            <a:r>
              <a:rPr lang="en-US" b="1" dirty="0">
                <a:solidFill>
                  <a:schemeClr val="bg1"/>
                </a:solidFill>
              </a:rPr>
              <a:t> Pitches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min </a:t>
            </a:r>
            <a:r>
              <a:rPr lang="en-US" b="1" dirty="0">
                <a:solidFill>
                  <a:schemeClr val="bg1"/>
                </a:solidFill>
              </a:rPr>
              <a:t>Closing Remarks</a:t>
            </a:r>
          </a:p>
          <a:p>
            <a:r>
              <a:rPr lang="en-US" b="1" dirty="0">
                <a:solidFill>
                  <a:schemeClr val="bg1"/>
                </a:solidFill>
              </a:rPr>
              <a:t>APERO (endless)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AC6A0-0462-6E4E-AD68-CFBEDAD37B77}"/>
              </a:ext>
            </a:extLst>
          </p:cNvPr>
          <p:cNvSpPr txBox="1"/>
          <p:nvPr/>
        </p:nvSpPr>
        <p:spPr>
          <a:xfrm>
            <a:off x="7454685" y="201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A5AA260-522D-9544-832E-06E97BA0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15. Mai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3BA7B46-D3ED-4F4C-94FB-397AD202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innolab smart mobility - Andi Kronawitter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E510B6-5302-A240-A5A5-2A736EED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80D6A-ACC4-CE4B-A3FB-F5E1CAE2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3900D-EF8E-DE4F-98AA-7649E812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5BB9-6920-734F-8BBB-BCAB034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FE8A5-518B-FD45-88C6-5F5BCC5B34E3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C34EB6-9F77-8D4F-96B7-D96A219EAB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33" y="0"/>
            <a:ext cx="4741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4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991D8-CEEA-024F-84A8-E82A39F9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CEE17-C57D-444E-9D9A-6CE3D682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E122-5634-D841-A22B-D272B76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040E0-91D7-A047-8392-E9404CBC8AE9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58F80-33C3-3844-8B96-80C38331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ECB22CF-8F31-BD4D-B20A-26F2377AA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779"/>
            <a:ext cx="12192000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0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15215-5E9B-C046-85BC-146D87F6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9BB77-34FE-CC44-9A5A-A9290819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F51B-1EBB-C845-A66F-2A4D3244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35ECA-A605-4D4B-BBC4-622D6133AF14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DEF250-6904-964D-B125-130FD6A4C7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310" y="0"/>
            <a:ext cx="851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68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Runde</a:t>
            </a:r>
            <a:r>
              <a:rPr lang="en-US" sz="3600" dirty="0"/>
              <a:t> 2: Pain-Storming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Gruppen</a:t>
            </a:r>
          </a:p>
          <a:p>
            <a:r>
              <a:rPr lang="en-US" dirty="0" err="1"/>
              <a:t>Painstorming</a:t>
            </a:r>
            <a:endParaRPr lang="en-US" dirty="0"/>
          </a:p>
          <a:p>
            <a:r>
              <a:rPr lang="en-US" dirty="0" err="1"/>
              <a:t>Vorlage</a:t>
            </a:r>
            <a:r>
              <a:rPr lang="en-US" dirty="0"/>
              <a:t> </a:t>
            </a:r>
            <a:r>
              <a:rPr lang="en-US" dirty="0" err="1"/>
              <a:t>Painstorm</a:t>
            </a:r>
            <a:endParaRPr lang="en-US" dirty="0"/>
          </a:p>
          <a:p>
            <a:r>
              <a:rPr lang="en-US" dirty="0"/>
              <a:t>Flips</a:t>
            </a:r>
          </a:p>
          <a:p>
            <a:endParaRPr lang="en-US" dirty="0"/>
          </a:p>
          <a:p>
            <a:r>
              <a:rPr lang="en-US" dirty="0"/>
              <a:t>20 min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33</a:t>
            </a:fld>
            <a:endParaRPr lang="en-US"/>
          </a:p>
        </p:txBody>
      </p:sp>
      <p:pic>
        <p:nvPicPr>
          <p:cNvPr id="23558" name="Picture 6" descr="Bildergebnis für brainstorming">
            <a:extLst>
              <a:ext uri="{FF2B5EF4-FFF2-40B4-BE49-F238E27FC236}">
                <a16:creationId xmlns:a16="http://schemas.microsoft.com/office/drawing/2014/main" id="{F2D57EA4-B3D8-EE4A-91E4-6E40B095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861" y="1646998"/>
            <a:ext cx="6783790" cy="45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27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Pain-Pitches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x 2 min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237" y="5789576"/>
            <a:ext cx="3657600" cy="33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Bildergebnis für Zeit läuft">
            <a:extLst>
              <a:ext uri="{FF2B5EF4-FFF2-40B4-BE49-F238E27FC236}">
                <a16:creationId xmlns:a16="http://schemas.microsoft.com/office/drawing/2014/main" id="{FE201272-4A9D-E049-8FC9-1116A7F6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822" y="1204766"/>
            <a:ext cx="6553545" cy="44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16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9AB-35B9-2847-952F-7EBDBD5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6F74-D75A-B040-9DAF-DD942B4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336-04B6-1349-96AF-AA42E0F7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3B770-13EE-754C-9AFC-602EA41606D7}"/>
              </a:ext>
            </a:extLst>
          </p:cNvPr>
          <p:cNvSpPr txBox="1"/>
          <p:nvPr/>
        </p:nvSpPr>
        <p:spPr>
          <a:xfrm>
            <a:off x="718457" y="71845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A</a:t>
            </a:r>
          </a:p>
        </p:txBody>
      </p:sp>
      <p:pic>
        <p:nvPicPr>
          <p:cNvPr id="9" name="Picture 8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6EBA186-770A-0E4F-937A-4B4A5B7FF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996" y="-64008"/>
            <a:ext cx="973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6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9AB-35B9-2847-952F-7EBDBD5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6F74-D75A-B040-9DAF-DD942B4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336-04B6-1349-96AF-AA42E0F7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3B770-13EE-754C-9AFC-602EA41606D7}"/>
              </a:ext>
            </a:extLst>
          </p:cNvPr>
          <p:cNvSpPr txBox="1"/>
          <p:nvPr/>
        </p:nvSpPr>
        <p:spPr>
          <a:xfrm>
            <a:off x="718457" y="7184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87A392-2248-E54C-BC3E-A1B0E178C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045" y="0"/>
            <a:ext cx="696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9AB-35B9-2847-952F-7EBDBD5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6F74-D75A-B040-9DAF-DD942B4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336-04B6-1349-96AF-AA42E0F7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3B770-13EE-754C-9AFC-602EA41606D7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1FF1AB5-D760-6244-A085-44E91FEF2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723" y="0"/>
            <a:ext cx="962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9AB-35B9-2847-952F-7EBDBD5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6F74-D75A-B040-9DAF-DD942B4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336-04B6-1349-96AF-AA42E0F7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3B770-13EE-754C-9AFC-602EA41606D7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6E0D2B2-69EE-084D-B2AA-65DF40B1E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215" y="0"/>
            <a:ext cx="659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4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Runde</a:t>
            </a:r>
            <a:r>
              <a:rPr lang="en-US" sz="3600" dirty="0"/>
              <a:t> 3: </a:t>
            </a:r>
            <a:r>
              <a:rPr lang="en-US" sz="3600" dirty="0" err="1"/>
              <a:t>Ideen</a:t>
            </a:r>
            <a:r>
              <a:rPr lang="en-US" sz="3600" dirty="0"/>
              <a:t> </a:t>
            </a:r>
            <a:r>
              <a:rPr lang="en-US" sz="3600" dirty="0" err="1"/>
              <a:t>entwickeln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9843" cy="4351338"/>
          </a:xfrm>
        </p:spPr>
        <p:txBody>
          <a:bodyPr>
            <a:normAutofit/>
          </a:bodyPr>
          <a:lstStyle/>
          <a:p>
            <a:r>
              <a:rPr lang="en-US" dirty="0"/>
              <a:t>4 Gruppen</a:t>
            </a:r>
          </a:p>
          <a:p>
            <a:r>
              <a:rPr lang="en-US" dirty="0" err="1"/>
              <a:t>Ideen</a:t>
            </a:r>
            <a:r>
              <a:rPr lang="en-US" dirty="0"/>
              <a:t> </a:t>
            </a:r>
            <a:r>
              <a:rPr lang="en-US" dirty="0" err="1"/>
              <a:t>spinnen</a:t>
            </a:r>
            <a:r>
              <a:rPr lang="en-US" dirty="0"/>
              <a:t> </a:t>
            </a:r>
          </a:p>
          <a:p>
            <a:r>
              <a:rPr lang="en-US" dirty="0" err="1"/>
              <a:t>Vorlage</a:t>
            </a:r>
            <a:r>
              <a:rPr lang="en-US" dirty="0"/>
              <a:t> NABC</a:t>
            </a:r>
          </a:p>
          <a:p>
            <a:r>
              <a:rPr lang="en-US" dirty="0"/>
              <a:t>1 </a:t>
            </a:r>
            <a:r>
              <a:rPr lang="en-US" dirty="0" err="1"/>
              <a:t>Idee</a:t>
            </a:r>
            <a:endParaRPr lang="en-US" dirty="0"/>
          </a:p>
          <a:p>
            <a:r>
              <a:rPr lang="en-US" dirty="0"/>
              <a:t>Flip / </a:t>
            </a:r>
            <a:r>
              <a:rPr lang="en-US" dirty="0" err="1"/>
              <a:t>PostIts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20 min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39</a:t>
            </a:fld>
            <a:endParaRPr lang="en-US"/>
          </a:p>
        </p:txBody>
      </p:sp>
      <p:pic>
        <p:nvPicPr>
          <p:cNvPr id="23558" name="Picture 6" descr="Bildergebnis für brainstorming">
            <a:extLst>
              <a:ext uri="{FF2B5EF4-FFF2-40B4-BE49-F238E27FC236}">
                <a16:creationId xmlns:a16="http://schemas.microsoft.com/office/drawing/2014/main" id="{F2D57EA4-B3D8-EE4A-91E4-6E40B095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5" y="1646998"/>
            <a:ext cx="6783790" cy="45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F430B85-4D15-4BA4-B8FD-6C7FD7EE79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think-cell Folie" r:id="rId5" imgW="500" imgH="523" progId="TCLayout.ActiveDocument.1">
                  <p:embed/>
                </p:oleObj>
              </mc:Choice>
              <mc:Fallback>
                <p:oleObj name="think-cell Folie" r:id="rId5" imgW="500" imgH="5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F430B85-4D15-4BA4-B8FD-6C7FD7EE7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B051E88-7C52-4E97-8661-DCE5DB2A11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CH" sz="4400" dirty="0">
              <a:latin typeface="Malgun Gothic" panose="020B0503020000020004" pitchFamily="34" charset="-127"/>
              <a:ea typeface="Malgun Gothic" panose="020B0503020000020004" pitchFamily="34" charset="-127"/>
              <a:sym typeface="Malgun Gothic" panose="020B0503020000020004" pitchFamily="34" charset="-12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19590-5EF9-4877-A35E-FC628CB63BA4}"/>
              </a:ext>
            </a:extLst>
          </p:cNvPr>
          <p:cNvSpPr/>
          <p:nvPr/>
        </p:nvSpPr>
        <p:spPr>
          <a:xfrm>
            <a:off x="838199" y="1716047"/>
            <a:ext cx="10515601" cy="189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F2C79-4D28-416E-AFF9-988FD52C8674}"/>
              </a:ext>
            </a:extLst>
          </p:cNvPr>
          <p:cNvSpPr/>
          <p:nvPr/>
        </p:nvSpPr>
        <p:spPr>
          <a:xfrm>
            <a:off x="838199" y="4813785"/>
            <a:ext cx="10515601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2DA18-67A1-4A5F-8BDE-E6D0662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Warum ein innolab smart mobility?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01FE0-5517-4AAC-B87C-4CD3218B5E7F}"/>
              </a:ext>
            </a:extLst>
          </p:cNvPr>
          <p:cNvSpPr txBox="1"/>
          <p:nvPr/>
        </p:nvSpPr>
        <p:spPr>
          <a:xfrm>
            <a:off x="838200" y="4921507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«Die Schweiz war mal unser Vorbild»</a:t>
            </a:r>
          </a:p>
          <a:p>
            <a:pPr algn="ctr">
              <a:spcBef>
                <a:spcPts val="1200"/>
              </a:spcBef>
            </a:pPr>
            <a:r>
              <a:rPr lang="de-CH" dirty="0"/>
              <a:t>Caroline Seah, Urban Redevelopment Agency, Singapore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174B2E6-E885-4D83-9898-8BE371D361F8}"/>
              </a:ext>
            </a:extLst>
          </p:cNvPr>
          <p:cNvSpPr/>
          <p:nvPr/>
        </p:nvSpPr>
        <p:spPr>
          <a:xfrm rot="10800000">
            <a:off x="838200" y="3710354"/>
            <a:ext cx="1044848" cy="1001113"/>
          </a:xfrm>
          <a:prstGeom prst="downArrow">
            <a:avLst>
              <a:gd name="adj1" fmla="val 66820"/>
              <a:gd name="adj2" fmla="val 485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BBA12-EF65-42A3-9673-B06B48209EC9}"/>
              </a:ext>
            </a:extLst>
          </p:cNvPr>
          <p:cNvSpPr txBox="1"/>
          <p:nvPr/>
        </p:nvSpPr>
        <p:spPr>
          <a:xfrm>
            <a:off x="838200" y="1756978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«Bei Innovationen im Bereich Mobilität nimmt die Schweiz eine internationale Spitzenposition ein» </a:t>
            </a:r>
          </a:p>
          <a:p>
            <a:pPr algn="ctr">
              <a:spcBef>
                <a:spcPts val="1200"/>
              </a:spcBef>
            </a:pPr>
            <a:r>
              <a:rPr lang="de-CH" dirty="0"/>
              <a:t>Zukunft Mobilität Schweiz, UVEK 2017</a:t>
            </a:r>
            <a:endParaRPr lang="en-US" dirty="0"/>
          </a:p>
        </p:txBody>
      </p:sp>
      <p:sp>
        <p:nvSpPr>
          <p:cNvPr id="15" name="Arrow: Down 10">
            <a:extLst>
              <a:ext uri="{FF2B5EF4-FFF2-40B4-BE49-F238E27FC236}">
                <a16:creationId xmlns:a16="http://schemas.microsoft.com/office/drawing/2014/main" id="{83AF8C99-9BD3-49B3-B151-00F135C8FAD6}"/>
              </a:ext>
            </a:extLst>
          </p:cNvPr>
          <p:cNvSpPr/>
          <p:nvPr/>
        </p:nvSpPr>
        <p:spPr>
          <a:xfrm rot="10800000">
            <a:off x="3205888" y="3710354"/>
            <a:ext cx="1044848" cy="1001113"/>
          </a:xfrm>
          <a:prstGeom prst="downArrow">
            <a:avLst>
              <a:gd name="adj1" fmla="val 66820"/>
              <a:gd name="adj2" fmla="val 485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0">
            <a:extLst>
              <a:ext uri="{FF2B5EF4-FFF2-40B4-BE49-F238E27FC236}">
                <a16:creationId xmlns:a16="http://schemas.microsoft.com/office/drawing/2014/main" id="{E7A21FDA-E462-4BBD-B14A-97FA0FAAF8C6}"/>
              </a:ext>
            </a:extLst>
          </p:cNvPr>
          <p:cNvSpPr/>
          <p:nvPr/>
        </p:nvSpPr>
        <p:spPr>
          <a:xfrm rot="10800000">
            <a:off x="5573576" y="3710354"/>
            <a:ext cx="1044848" cy="1001113"/>
          </a:xfrm>
          <a:prstGeom prst="downArrow">
            <a:avLst>
              <a:gd name="adj1" fmla="val 66820"/>
              <a:gd name="adj2" fmla="val 485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0">
            <a:extLst>
              <a:ext uri="{FF2B5EF4-FFF2-40B4-BE49-F238E27FC236}">
                <a16:creationId xmlns:a16="http://schemas.microsoft.com/office/drawing/2014/main" id="{1E627BEE-B08B-48F7-AF51-14DB02FC562E}"/>
              </a:ext>
            </a:extLst>
          </p:cNvPr>
          <p:cNvSpPr/>
          <p:nvPr/>
        </p:nvSpPr>
        <p:spPr>
          <a:xfrm rot="10800000">
            <a:off x="7941264" y="3710354"/>
            <a:ext cx="1044848" cy="1001113"/>
          </a:xfrm>
          <a:prstGeom prst="downArrow">
            <a:avLst>
              <a:gd name="adj1" fmla="val 66820"/>
              <a:gd name="adj2" fmla="val 485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0">
            <a:extLst>
              <a:ext uri="{FF2B5EF4-FFF2-40B4-BE49-F238E27FC236}">
                <a16:creationId xmlns:a16="http://schemas.microsoft.com/office/drawing/2014/main" id="{81C6FC07-D276-4029-B6D4-D410235A090D}"/>
              </a:ext>
            </a:extLst>
          </p:cNvPr>
          <p:cNvSpPr/>
          <p:nvPr/>
        </p:nvSpPr>
        <p:spPr>
          <a:xfrm rot="10800000">
            <a:off x="10308952" y="3710354"/>
            <a:ext cx="1044848" cy="1001113"/>
          </a:xfrm>
          <a:prstGeom prst="downArrow">
            <a:avLst>
              <a:gd name="adj1" fmla="val 66820"/>
              <a:gd name="adj2" fmla="val 485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D71E1234-C560-3A44-8ECC-DABD7CF9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0539364-100D-2843-A639-84F8D291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D7B0000-44BB-E74E-AD2C-2E3E4E91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2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39345-1F0B-5846-A7BE-6EA96F8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Kurzpitches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Runde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3769-8D30-9141-BB0B-E624CF1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 x 2 min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BCB-1C23-5443-96AF-95AE4E74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237" y="5789576"/>
            <a:ext cx="3657600" cy="33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Bildergebnis für Zeit läuft">
            <a:extLst>
              <a:ext uri="{FF2B5EF4-FFF2-40B4-BE49-F238E27FC236}">
                <a16:creationId xmlns:a16="http://schemas.microsoft.com/office/drawing/2014/main" id="{FE201272-4A9D-E049-8FC9-1116A7F6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822" y="1204766"/>
            <a:ext cx="6553545" cy="44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350B-E63E-834D-AC64-2EB57868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B34A-55F4-6A44-A376-F1C90F4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19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9AB-35B9-2847-952F-7EBDBD5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6F74-D75A-B040-9DAF-DD942B4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8336-04B6-1349-96AF-AA42E0F7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3B770-13EE-754C-9AFC-602EA41606D7}"/>
              </a:ext>
            </a:extLst>
          </p:cNvPr>
          <p:cNvSpPr txBox="1"/>
          <p:nvPr/>
        </p:nvSpPr>
        <p:spPr>
          <a:xfrm>
            <a:off x="718457" y="71845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A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B594D4-A42E-F249-AB48-F8C9ED61E6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610" y="138430"/>
            <a:ext cx="9226591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2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5676D-4BE1-5245-B220-90D00FBE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8F64-D521-AF4C-AD88-07411462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F1A60-5EF4-7442-A6A6-19D4A6EE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FC545-5FDF-C04B-B7D9-0A2275DFB0C9}"/>
              </a:ext>
            </a:extLst>
          </p:cNvPr>
          <p:cNvSpPr txBox="1"/>
          <p:nvPr/>
        </p:nvSpPr>
        <p:spPr>
          <a:xfrm>
            <a:off x="718457" y="7184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B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1BD717-3CC6-E34F-B133-B50C4768D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90" y="0"/>
            <a:ext cx="933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4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5676D-4BE1-5245-B220-90D00FBE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8F64-D521-AF4C-AD88-07411462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F1A60-5EF4-7442-A6A6-19D4A6EE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FC545-5FDF-C04B-B7D9-0A2275DFB0C9}"/>
              </a:ext>
            </a:extLst>
          </p:cNvPr>
          <p:cNvSpPr txBox="1"/>
          <p:nvPr/>
        </p:nvSpPr>
        <p:spPr>
          <a:xfrm>
            <a:off x="718457" y="718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C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572B526-777C-1A40-896E-B53AE907C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723" y="0"/>
            <a:ext cx="297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4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5676D-4BE1-5245-B220-90D00FBE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8F64-D521-AF4C-AD88-07411462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F1A60-5EF4-7442-A6A6-19D4A6EE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FC545-5FDF-C04B-B7D9-0A2275DFB0C9}"/>
              </a:ext>
            </a:extLst>
          </p:cNvPr>
          <p:cNvSpPr txBox="1"/>
          <p:nvPr/>
        </p:nvSpPr>
        <p:spPr>
          <a:xfrm>
            <a:off x="718457" y="7184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Gruppe D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095022-2544-FF46-8A57-E9F93A2F6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614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3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16AF-D2AE-3F4A-918B-98B43A48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33F24-780A-0F46-9C8A-DF73AAB40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2EA4-66FD-4A45-9523-74D54A13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7702-9AAA-5E4D-A4CB-2AFC78E1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55FE-E4B1-8A44-944E-99A9F0E3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80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16AF-D2AE-3F4A-918B-98B43A48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Bradley Hand" pitchFamily="2" charset="77"/>
              </a:rPr>
              <a:t>Fragen</a:t>
            </a: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 von Gianni &amp; Tim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C1507-6F73-6042-9AF7-6ED664A3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  <a:latin typeface="Bradley Hand" pitchFamily="2" charset="77"/>
            </a:endParaRPr>
          </a:p>
          <a:p>
            <a:endParaRPr lang="en-US" sz="3200" dirty="0">
              <a:solidFill>
                <a:schemeClr val="bg1"/>
              </a:solidFill>
              <a:latin typeface="Bradley Hand" pitchFamily="2" charset="77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Wie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ging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es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?</a:t>
            </a:r>
          </a:p>
          <a:p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Soll die KIT so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etwas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öfters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machen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Mit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anderen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Kommissionen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oder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weiteren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adley Hand" pitchFamily="2" charset="77"/>
              </a:rPr>
              <a:t>Parteien</a:t>
            </a:r>
            <a:r>
              <a:rPr lang="en-US" sz="3200" dirty="0">
                <a:solidFill>
                  <a:schemeClr val="bg1"/>
                </a:solidFill>
                <a:latin typeface="Bradley Hand" pitchFamily="2" charset="77"/>
              </a:rPr>
              <a:t>?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2EA4-66FD-4A45-9523-74D54A13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7702-9AAA-5E4D-A4CB-2AFC78E1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55FE-E4B1-8A44-944E-99A9F0E3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196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31B3-A493-9D4E-A6EF-88AFAF29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CE14-1EA3-E549-88BE-BA259AA1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CH" sz="1800" dirty="0"/>
          </a:p>
          <a:p>
            <a:pPr marL="0" indent="0" algn="ctr">
              <a:buNone/>
            </a:pPr>
            <a:r>
              <a:rPr lang="de-CH" sz="3200" dirty="0"/>
              <a:t>Ergebnisse aller </a:t>
            </a:r>
            <a:r>
              <a:rPr lang="de-CH" sz="3200" dirty="0" err="1"/>
              <a:t>Meetups</a:t>
            </a:r>
            <a:r>
              <a:rPr lang="de-CH" sz="3200" dirty="0"/>
              <a:t>: </a:t>
            </a:r>
          </a:p>
          <a:p>
            <a:pPr marL="0" indent="0" algn="ctr">
              <a:buNone/>
            </a:pPr>
            <a:r>
              <a:rPr lang="de-CH" sz="3200" dirty="0">
                <a:hlinkClick r:id="rId3"/>
              </a:rPr>
              <a:t>http://innolab-smart-mobility.ch/mobilitaets-meetups/</a:t>
            </a:r>
            <a:endParaRPr lang="de-CH" sz="32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14F6898-BC3F-DE4C-BB0C-2A1BBFF9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4197819-B67A-F944-908E-6773606E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4D6FE7-3EC3-E54F-9ACB-579EA869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1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45CB-3490-B347-856F-F4574EE6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auf </a:t>
            </a:r>
            <a:r>
              <a:rPr lang="en-US" dirty="0" err="1"/>
              <a:t>meetup.com</a:t>
            </a:r>
            <a:r>
              <a:rPr lang="en-US" dirty="0"/>
              <a:t> – </a:t>
            </a:r>
            <a:r>
              <a:rPr lang="en-US" dirty="0" err="1"/>
              <a:t>innolab</a:t>
            </a:r>
            <a:r>
              <a:rPr lang="en-US" dirty="0"/>
              <a:t> smart mobility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 err="1"/>
              <a:t>Donnerstag</a:t>
            </a:r>
            <a:r>
              <a:rPr lang="en-US" sz="2000" dirty="0"/>
              <a:t> 23.05.2019 “Beyond </a:t>
            </a:r>
            <a:r>
              <a:rPr lang="en-US" sz="2000" dirty="0" err="1"/>
              <a:t>MaaS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13.06.2019 “Primer in Robotics” (</a:t>
            </a:r>
            <a:r>
              <a:rPr lang="en-US" sz="2000" dirty="0" err="1"/>
              <a:t>mit</a:t>
            </a:r>
            <a:r>
              <a:rPr lang="en-US" sz="2000" dirty="0"/>
              <a:t> FHNW)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04.07.2019 Special </a:t>
            </a:r>
            <a:r>
              <a:rPr lang="en-US" sz="2000" dirty="0" err="1"/>
              <a:t>MeetUp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Grillparty</a:t>
            </a:r>
            <a:endParaRPr lang="en-US" sz="2000" dirty="0"/>
          </a:p>
          <a:p>
            <a:r>
              <a:rPr lang="en-US" sz="2000" dirty="0" err="1"/>
              <a:t>Donnerstag</a:t>
            </a:r>
            <a:r>
              <a:rPr lang="en-US" sz="2000" dirty="0"/>
              <a:t> 22.08.2019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26.09.2019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17.10.2019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21.11.2019</a:t>
            </a:r>
          </a:p>
          <a:p>
            <a:r>
              <a:rPr lang="en-US" sz="2000" dirty="0" err="1"/>
              <a:t>Donnerstag</a:t>
            </a:r>
            <a:r>
              <a:rPr lang="en-US" sz="2000" dirty="0"/>
              <a:t> 05.12.2019 Special Meetup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8416EC4-F352-D645-9E9A-AF93994C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4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BBFA87-9D06-E040-A24B-5E53324C73FE}"/>
              </a:ext>
            </a:extLst>
          </p:cNvPr>
          <p:cNvSpPr txBox="1"/>
          <p:nvPr/>
        </p:nvSpPr>
        <p:spPr>
          <a:xfrm rot="21120954">
            <a:off x="9764307" y="505539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Bradley Hand" pitchFamily="2" charset="77"/>
              </a:rPr>
              <a:t>2019</a:t>
            </a:r>
            <a:endParaRPr lang="en-US" sz="4000" b="1" dirty="0">
              <a:solidFill>
                <a:srgbClr val="FF0000"/>
              </a:solidFill>
              <a:latin typeface="Bradley Hand" pitchFamily="2" charset="77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20EE419-53DA-1147-825E-00213B44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120D3CE-74BF-1847-BC8F-B94DF951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554E92-1CC6-7D4F-AA6B-F56598DA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4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EC6F-8E0B-984B-B5B7-B100CD12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Radarfelder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01543-D88B-E742-9879-5283B539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89BF-037F-C143-8A18-FB9C1154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D7E0-B62B-7E41-B14E-51CA7CD8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49</a:t>
            </a:fld>
            <a:endParaRPr lang="en-US"/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4BE40257-8460-1C4B-90E3-0ED798E4882F}"/>
              </a:ext>
            </a:extLst>
          </p:cNvPr>
          <p:cNvSpPr/>
          <p:nvPr/>
        </p:nvSpPr>
        <p:spPr>
          <a:xfrm>
            <a:off x="3313044" y="1032044"/>
            <a:ext cx="5108713" cy="5082209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id="{2EB2B233-428E-8A44-9961-81798C588854}"/>
              </a:ext>
            </a:extLst>
          </p:cNvPr>
          <p:cNvSpPr/>
          <p:nvPr/>
        </p:nvSpPr>
        <p:spPr>
          <a:xfrm rot="5400000">
            <a:off x="3515139" y="1018791"/>
            <a:ext cx="5082209" cy="510871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id="{E7D68729-7CB7-C046-B04C-6A952D4A261F}"/>
              </a:ext>
            </a:extLst>
          </p:cNvPr>
          <p:cNvSpPr/>
          <p:nvPr/>
        </p:nvSpPr>
        <p:spPr>
          <a:xfrm rot="10800000">
            <a:off x="3501887" y="1187223"/>
            <a:ext cx="5108713" cy="5082209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60F6ADBB-BF5A-E94B-A5B4-65AE88944C2F}"/>
              </a:ext>
            </a:extLst>
          </p:cNvPr>
          <p:cNvSpPr/>
          <p:nvPr/>
        </p:nvSpPr>
        <p:spPr>
          <a:xfrm rot="16200000">
            <a:off x="3326295" y="1173972"/>
            <a:ext cx="5082209" cy="510871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F5273-944C-1348-950D-7395819282AD}"/>
              </a:ext>
            </a:extLst>
          </p:cNvPr>
          <p:cNvSpPr txBox="1"/>
          <p:nvPr/>
        </p:nvSpPr>
        <p:spPr>
          <a:xfrm>
            <a:off x="4038600" y="236551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Sicherheit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42920-38BD-C14B-8960-464E7677182E}"/>
              </a:ext>
            </a:extLst>
          </p:cNvPr>
          <p:cNvSpPr txBox="1"/>
          <p:nvPr/>
        </p:nvSpPr>
        <p:spPr>
          <a:xfrm>
            <a:off x="4038600" y="4644887"/>
            <a:ext cx="123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Effizienz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B524A-1E89-5147-B409-5A84D7620CFF}"/>
              </a:ext>
            </a:extLst>
          </p:cNvPr>
          <p:cNvSpPr txBox="1"/>
          <p:nvPr/>
        </p:nvSpPr>
        <p:spPr>
          <a:xfrm>
            <a:off x="6230178" y="1860153"/>
            <a:ext cx="2285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Umwelt-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Verträglichkeit</a:t>
            </a:r>
            <a:r>
              <a:rPr lang="en-US" sz="2400" b="1" dirty="0">
                <a:solidFill>
                  <a:schemeClr val="bg1"/>
                </a:solidFill>
              </a:rPr>
              <a:t> / </a:t>
            </a:r>
            <a:r>
              <a:rPr lang="en-US" sz="2400" b="1" dirty="0" err="1">
                <a:solidFill>
                  <a:schemeClr val="bg1"/>
                </a:solidFill>
              </a:rPr>
              <a:t>Nachhaltig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keit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5421FD-FB13-4B42-92F5-5960FE29A005}"/>
              </a:ext>
            </a:extLst>
          </p:cNvPr>
          <p:cNvSpPr txBox="1"/>
          <p:nvPr/>
        </p:nvSpPr>
        <p:spPr>
          <a:xfrm>
            <a:off x="6230178" y="3954525"/>
            <a:ext cx="228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Customer Focus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Benutzerbarkeit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”</a:t>
            </a:r>
            <a:r>
              <a:rPr lang="en-US" sz="2400" b="1" dirty="0" err="1">
                <a:solidFill>
                  <a:schemeClr val="bg1"/>
                </a:solidFill>
              </a:rPr>
              <a:t>einfach</a:t>
            </a:r>
            <a:r>
              <a:rPr lang="en-US" sz="2400" b="1" dirty="0">
                <a:solidFill>
                  <a:schemeClr val="bg1"/>
                </a:solidFill>
              </a:rPr>
              <a:t>”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2C111-D5EC-384C-9DCE-0788A658498F}"/>
              </a:ext>
            </a:extLst>
          </p:cNvPr>
          <p:cNvSpPr txBox="1"/>
          <p:nvPr/>
        </p:nvSpPr>
        <p:spPr>
          <a:xfrm>
            <a:off x="8516177" y="5015491"/>
            <a:ext cx="319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Faulheit</a:t>
            </a:r>
            <a:r>
              <a:rPr lang="en-US" dirty="0"/>
              <a:t> </a:t>
            </a:r>
            <a:r>
              <a:rPr lang="en-US" dirty="0" err="1"/>
              <a:t>sticht</a:t>
            </a:r>
            <a:r>
              <a:rPr lang="en-US" dirty="0"/>
              <a:t> </a:t>
            </a:r>
            <a:r>
              <a:rPr lang="en-US" dirty="0" err="1"/>
              <a:t>Gewohnheit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“Don’t make me think”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690374-F6A6-D642-9B64-367A55FF2990}"/>
              </a:ext>
            </a:extLst>
          </p:cNvPr>
          <p:cNvSpPr txBox="1"/>
          <p:nvPr/>
        </p:nvSpPr>
        <p:spPr>
          <a:xfrm>
            <a:off x="8610599" y="1673015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Dark Side of mobility: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Energieverbrauch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Emissionen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65DAC-9A47-E043-98CD-6B4A2940D038}"/>
              </a:ext>
            </a:extLst>
          </p:cNvPr>
          <p:cNvSpPr txBox="1"/>
          <p:nvPr/>
        </p:nvSpPr>
        <p:spPr>
          <a:xfrm>
            <a:off x="1329802" y="1673015"/>
            <a:ext cx="1881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Death Toll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IT-Security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A10148-43EF-F447-BB79-FA921856B662}"/>
              </a:ext>
            </a:extLst>
          </p:cNvPr>
          <p:cNvSpPr txBox="1"/>
          <p:nvPr/>
        </p:nvSpPr>
        <p:spPr>
          <a:xfrm>
            <a:off x="1323811" y="4636925"/>
            <a:ext cx="2237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Kosten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Nutzer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Allgemeinheit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Zuverlässigkeit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Auslastung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8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239598B-58C4-4B6A-9781-7C7311AB32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think-cell Folie" r:id="rId5" imgW="500" imgH="523" progId="TCLayout.ActiveDocument.1">
                  <p:embed/>
                </p:oleObj>
              </mc:Choice>
              <mc:Fallback>
                <p:oleObj name="think-cell Folie" r:id="rId5" imgW="500" imgH="5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239598B-58C4-4B6A-9781-7C7311AB3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35AC188-7D32-4272-940D-04ABDF99DC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CH" sz="4400" dirty="0">
              <a:latin typeface="Malgun Gothic" panose="020B0503020000020004" pitchFamily="34" charset="-127"/>
              <a:ea typeface="Malgun Gothic" panose="020B0503020000020004" pitchFamily="34" charset="-127"/>
              <a:sym typeface="Malgun Gothic" panose="020B0503020000020004" pitchFamily="34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1421B-AB2C-4E15-9D7A-13C41369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9E27-E011-4F2A-B8B6-2CDF6705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/>
              <a:t>Das innolab smart mobility ist der </a:t>
            </a:r>
            <a:r>
              <a:rPr lang="de-CH">
                <a:solidFill>
                  <a:schemeClr val="accent1"/>
                </a:solidFill>
              </a:rPr>
              <a:t>Kern des Schweizer Innovationsökosystems Mobilität</a:t>
            </a:r>
            <a:r>
              <a:rPr lang="de-CH"/>
              <a:t>.</a:t>
            </a:r>
          </a:p>
          <a:p>
            <a:endParaRPr lang="de-CH"/>
          </a:p>
          <a:p>
            <a:r>
              <a:rPr lang="de-CH"/>
              <a:t>Es leistet einen signifikanten Beitrag, damit die Schweiz ihre </a:t>
            </a:r>
            <a:r>
              <a:rPr lang="de-CH">
                <a:solidFill>
                  <a:schemeClr val="accent1"/>
                </a:solidFill>
              </a:rPr>
              <a:t>weltweit führende Position </a:t>
            </a:r>
            <a:r>
              <a:rPr lang="de-CH"/>
              <a:t>in der Mobilität behaupten und die zugehörige </a:t>
            </a:r>
            <a:r>
              <a:rPr lang="de-CH">
                <a:solidFill>
                  <a:schemeClr val="accent1"/>
                </a:solidFill>
              </a:rPr>
              <a:t>Wertschöpfung</a:t>
            </a:r>
            <a:r>
              <a:rPr lang="de-CH"/>
              <a:t> in der Schweiz ausbauen kann.</a:t>
            </a:r>
          </a:p>
          <a:p>
            <a:endParaRPr lang="de-CH"/>
          </a:p>
          <a:p>
            <a:r>
              <a:rPr lang="de-CH"/>
              <a:t>Smart Mobility ist ein wesentlicher Bestandteil der </a:t>
            </a:r>
            <a:r>
              <a:rPr lang="de-CH">
                <a:solidFill>
                  <a:schemeClr val="accent1"/>
                </a:solidFill>
              </a:rPr>
              <a:t>Smart</a:t>
            </a:r>
            <a:r>
              <a:rPr lang="de-CH" b="1">
                <a:solidFill>
                  <a:schemeClr val="accent1"/>
                </a:solidFill>
              </a:rPr>
              <a:t> </a:t>
            </a:r>
            <a:r>
              <a:rPr lang="de-CH">
                <a:solidFill>
                  <a:schemeClr val="accent1"/>
                </a:solidFill>
              </a:rPr>
              <a:t>Society</a:t>
            </a:r>
            <a:r>
              <a:rPr lang="de-CH"/>
              <a:t>.</a:t>
            </a:r>
            <a:endParaRPr lang="de-CH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A9BCBE-C9CE-BF48-ACEA-637A8640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249224E-CDFD-F04B-81BD-B276599A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2DED83-9442-B941-AAFA-B2A631D2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5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A4DCB-ABB3-FA49-B093-085C9717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0213C-30F3-9A49-8838-8C7BB14B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7245F-1C63-F049-8BFF-8C8C237E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84CC3-AC74-CC48-882A-3A03BC92F493}"/>
              </a:ext>
            </a:extLst>
          </p:cNvPr>
          <p:cNvSpPr txBox="1"/>
          <p:nvPr/>
        </p:nvSpPr>
        <p:spPr>
          <a:xfrm>
            <a:off x="1025958" y="2921168"/>
            <a:ext cx="10140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2800"/>
                </a:solidFill>
                <a:latin typeface="Chalkduster" panose="03050602040202020205" pitchFamily="66" charset="77"/>
              </a:rPr>
              <a:t>ITS </a:t>
            </a:r>
            <a:r>
              <a:rPr lang="en-US" sz="6000" dirty="0" err="1">
                <a:solidFill>
                  <a:srgbClr val="FF2800"/>
                </a:solidFill>
                <a:latin typeface="Chalkduster" panose="03050602040202020205" pitchFamily="66" charset="77"/>
              </a:rPr>
              <a:t>Weltkongress</a:t>
            </a:r>
            <a:r>
              <a:rPr lang="en-US" sz="6000" dirty="0">
                <a:solidFill>
                  <a:srgbClr val="FF2800"/>
                </a:solidFill>
                <a:latin typeface="Chalkduster" panose="03050602040202020205" pitchFamily="66" charset="77"/>
              </a:rPr>
              <a:t>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88819-B836-8E4F-B807-151C0959B061}"/>
              </a:ext>
            </a:extLst>
          </p:cNvPr>
          <p:cNvSpPr txBox="1"/>
          <p:nvPr/>
        </p:nvSpPr>
        <p:spPr>
          <a:xfrm>
            <a:off x="3766355" y="4464005"/>
            <a:ext cx="46592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halkduster" panose="03050602040202020205" pitchFamily="66" charset="77"/>
              </a:rPr>
              <a:t>Join us now!</a:t>
            </a:r>
          </a:p>
          <a:p>
            <a:pPr algn="ctr"/>
            <a:r>
              <a:rPr lang="en-US" sz="2000" dirty="0" err="1">
                <a:latin typeface="Chalkduster" panose="03050602040202020205" pitchFamily="66" charset="77"/>
              </a:rPr>
              <a:t>kronawitter@its-ch.ch</a:t>
            </a:r>
            <a:endParaRPr lang="en-US" sz="2000" dirty="0">
              <a:latin typeface="Chalkduster" panose="03050602040202020205" pitchFamily="66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AD831-1EF7-AB4D-92F6-6305D635B36A}"/>
              </a:ext>
            </a:extLst>
          </p:cNvPr>
          <p:cNvSpPr txBox="1"/>
          <p:nvPr/>
        </p:nvSpPr>
        <p:spPr>
          <a:xfrm>
            <a:off x="3952944" y="501649"/>
            <a:ext cx="4286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duster" panose="03050602040202020205" pitchFamily="66" charset="77"/>
              </a:rPr>
              <a:t>10’000 – 15’000 Menschen</a:t>
            </a:r>
          </a:p>
          <a:p>
            <a:r>
              <a:rPr lang="en-US" dirty="0">
                <a:latin typeface="Chalkduster" panose="03050602040202020205" pitchFamily="66" charset="77"/>
              </a:rPr>
              <a:t>1 </a:t>
            </a:r>
            <a:r>
              <a:rPr lang="en-US" dirty="0" err="1">
                <a:latin typeface="Chalkduster" panose="03050602040202020205" pitchFamily="66" charset="77"/>
              </a:rPr>
              <a:t>Woche</a:t>
            </a:r>
            <a:endParaRPr lang="en-US" dirty="0">
              <a:latin typeface="Chalkduster" panose="03050602040202020205" pitchFamily="66" charset="77"/>
            </a:endParaRPr>
          </a:p>
          <a:p>
            <a:r>
              <a:rPr lang="en-US" dirty="0" err="1">
                <a:latin typeface="Chalkduster" panose="03050602040202020205" pitchFamily="66" charset="77"/>
              </a:rPr>
              <a:t>Leistungsschau</a:t>
            </a:r>
            <a:r>
              <a:rPr lang="en-US" dirty="0">
                <a:latin typeface="Chalkduster" panose="03050602040202020205" pitchFamily="66" charset="77"/>
              </a:rPr>
              <a:t> </a:t>
            </a:r>
            <a:r>
              <a:rPr lang="en-US" dirty="0" err="1">
                <a:latin typeface="Chalkduster" panose="03050602040202020205" pitchFamily="66" charset="77"/>
              </a:rPr>
              <a:t>für</a:t>
            </a:r>
            <a:r>
              <a:rPr lang="en-US" dirty="0">
                <a:latin typeface="Chalkduster" panose="03050602040202020205" pitchFamily="66" charset="77"/>
              </a:rPr>
              <a:t> die Schweiz</a:t>
            </a:r>
          </a:p>
          <a:p>
            <a:r>
              <a:rPr lang="en-US" dirty="0" err="1">
                <a:latin typeface="Chalkduster" panose="03050602040202020205" pitchFamily="66" charset="77"/>
              </a:rPr>
              <a:t>Ausstellung</a:t>
            </a:r>
            <a:endParaRPr lang="en-US" dirty="0">
              <a:latin typeface="Chalkduster" panose="03050602040202020205" pitchFamily="66" charset="77"/>
            </a:endParaRPr>
          </a:p>
          <a:p>
            <a:r>
              <a:rPr lang="en-US" dirty="0">
                <a:latin typeface="Chalkduster" panose="03050602040202020205" pitchFamily="66" charset="77"/>
              </a:rPr>
              <a:t>Startups</a:t>
            </a:r>
          </a:p>
          <a:p>
            <a:r>
              <a:rPr lang="en-US" dirty="0" err="1">
                <a:latin typeface="Chalkduster" panose="03050602040202020205" pitchFamily="66" charset="77"/>
              </a:rPr>
              <a:t>Exkursionen</a:t>
            </a:r>
            <a:r>
              <a:rPr lang="en-US" dirty="0">
                <a:latin typeface="Chalkduster" panose="03050602040202020205" pitchFamily="66" charset="77"/>
              </a:rPr>
              <a:t> in der Schweiz</a:t>
            </a:r>
          </a:p>
        </p:txBody>
      </p:sp>
    </p:spTree>
    <p:extLst>
      <p:ext uri="{BB962C8B-B14F-4D97-AF65-F5344CB8AC3E}">
        <p14:creationId xmlns:p14="http://schemas.microsoft.com/office/powerpoint/2010/main" val="1179276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F0D8-E306-5348-8ABF-4585FB9F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Veranstaltungen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2122-5F60-D844-A473-B9DE16D7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825625"/>
            <a:ext cx="1150882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its Switzerland </a:t>
            </a:r>
            <a:r>
              <a:rPr lang="en-US" sz="2000" dirty="0" err="1"/>
              <a:t>Netzwerkanlass</a:t>
            </a:r>
            <a:r>
              <a:rPr lang="en-US" sz="2000" dirty="0"/>
              <a:t>: 22. Mai 2019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its Switzerland </a:t>
            </a:r>
            <a:r>
              <a:rPr lang="en-US" sz="2000" dirty="0" err="1"/>
              <a:t>Netzwerkanlass</a:t>
            </a:r>
            <a:r>
              <a:rPr lang="en-US" sz="2000" dirty="0"/>
              <a:t>: 11. September 2019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Mobilitätsarena</a:t>
            </a:r>
            <a:r>
              <a:rPr lang="en-US" sz="2000" dirty="0"/>
              <a:t>, Bern: 16.-20. September 2019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Asut</a:t>
            </a:r>
            <a:r>
              <a:rPr lang="en-US" sz="2000" dirty="0"/>
              <a:t>/its-</a:t>
            </a:r>
            <a:r>
              <a:rPr lang="en-US" sz="2000" dirty="0" err="1"/>
              <a:t>ch</a:t>
            </a:r>
            <a:r>
              <a:rPr lang="en-US" sz="2000" dirty="0"/>
              <a:t>/ASTRA/TCS </a:t>
            </a:r>
            <a:r>
              <a:rPr lang="en-US" sz="2000" dirty="0" err="1"/>
              <a:t>Kolloquium</a:t>
            </a:r>
            <a:r>
              <a:rPr lang="en-US" sz="2000" dirty="0"/>
              <a:t>, Bern: 13. November 2019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D1132E-D576-F247-85DE-5AC34B49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9BF57E-EB25-EC42-AB51-4E185483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7236EB-3804-624F-A7CA-D567958A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4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6CA6-5B8F-DE48-B209-2ECE504C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1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Wir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machen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 das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Mobilitätssystem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 der Schweiz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effizienter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sicherer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umweltverträglicher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 und </a:t>
            </a:r>
            <a:r>
              <a:rPr lang="en-US" sz="4000" dirty="0" err="1">
                <a:solidFill>
                  <a:schemeClr val="bg1"/>
                </a:solidFill>
                <a:latin typeface="Chalkduster" panose="03050602040202020205" pitchFamily="66" charset="77"/>
              </a:rPr>
              <a:t>einfacher</a:t>
            </a:r>
            <a:r>
              <a:rPr lang="en-US" sz="4000" dirty="0">
                <a:solidFill>
                  <a:schemeClr val="bg1"/>
                </a:solidFill>
                <a:latin typeface="Chalkduster" panose="03050602040202020205" pitchFamily="66" charset="77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2471-E668-0C49-BA3D-35DB4DEB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5F6D3-DF80-CB47-8FF1-E0272EE3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52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FAE0-E2CE-A048-A96A-C7879AD0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29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F08E75-918A-0142-A028-896159CC0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250" y="3659972"/>
            <a:ext cx="1694986" cy="747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1E748-6694-144B-BE8A-C48C596BE3E3}"/>
              </a:ext>
            </a:extLst>
          </p:cNvPr>
          <p:cNvSpPr txBox="1"/>
          <p:nvPr/>
        </p:nvSpPr>
        <p:spPr>
          <a:xfrm>
            <a:off x="3211236" y="476330"/>
            <a:ext cx="5769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>
                <a:latin typeface="Bradley Hand" pitchFamily="2" charset="77"/>
              </a:rPr>
              <a:t>Merci </a:t>
            </a:r>
            <a:r>
              <a:rPr lang="de-CH" sz="6600" dirty="0" err="1">
                <a:latin typeface="Bradley Hand" pitchFamily="2" charset="77"/>
              </a:rPr>
              <a:t>beaucoup</a:t>
            </a:r>
            <a:endParaRPr lang="en-US" sz="6600" dirty="0">
              <a:latin typeface="Bradley Han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26067-23E5-7842-86F8-4D7A6AC845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170" y="1584326"/>
            <a:ext cx="4780022" cy="3186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29C5DA-D564-AC4F-AEFB-0A31C7BD63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624" y="1823257"/>
            <a:ext cx="1241370" cy="943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016401-761F-4B4E-B16F-5D43995C83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1" y="1767001"/>
            <a:ext cx="1830464" cy="735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D35CDD-72A1-2847-BC73-F5216CB8F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970" y="5160669"/>
            <a:ext cx="1185436" cy="118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74705-DFE8-A444-8C71-D59BA0BFFF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1" y="4825155"/>
            <a:ext cx="2365603" cy="469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309030-0A1F-5A47-9ACF-6AFB766D61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8" y="2735881"/>
            <a:ext cx="2113088" cy="46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4F67D8-A514-C24A-8023-C7621290155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798" y="4771362"/>
            <a:ext cx="2108196" cy="363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9A6BE2-EB5D-1346-8050-8C8434E5945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63" y="5837983"/>
            <a:ext cx="1809014" cy="302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51A9D9-5D4D-1543-BE24-DF250DD920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31" y="4771006"/>
            <a:ext cx="2528931" cy="10567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2B4809-41F3-1B40-BEC5-DE8B6B1CFAC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764" y="3374645"/>
            <a:ext cx="1777322" cy="7437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8212F6-3DDE-4746-8E50-6D8065992DF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309" y="5576144"/>
            <a:ext cx="1470784" cy="93762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D1FCA-FE16-514E-B7FB-F144AF51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AB4E568-0C42-594E-B8CD-D4C16127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DAA582F-C6D6-244E-9CAD-79BC6354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53</a:t>
            </a:fld>
            <a:endParaRPr lang="en-US"/>
          </a:p>
        </p:txBody>
      </p:sp>
      <p:pic>
        <p:nvPicPr>
          <p:cNvPr id="25" name="Picture 2" descr="Bildergebnis für logo netcetera">
            <a:extLst>
              <a:ext uri="{FF2B5EF4-FFF2-40B4-BE49-F238E27FC236}">
                <a16:creationId xmlns:a16="http://schemas.microsoft.com/office/drawing/2014/main" id="{2A22AD46-3472-7F4B-9A87-0479D394A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0154" y="5778366"/>
            <a:ext cx="2151624" cy="3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9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7E0F9B27-3451-455B-9DAB-63FBF5DCDA5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15"/>
              </a:lnSpc>
              <a:spcBef>
                <a:spcPct val="0"/>
              </a:spcBef>
              <a:spcAft>
                <a:spcPct val="0"/>
              </a:spcAft>
            </a:pPr>
            <a:endParaRPr lang="de-CH" sz="4400" dirty="0" err="1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+mj-cs"/>
              <a:sym typeface="Malgun Gothic" panose="020B0503020000020004" pitchFamily="34" charset="-127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2EB0444-F030-48FC-8AEE-652E594A88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685" y="1369931"/>
            <a:ext cx="3340744" cy="1527823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41D64F84-56C5-4714-90EC-9118197E00CC}"/>
              </a:ext>
            </a:extLst>
          </p:cNvPr>
          <p:cNvSpPr txBox="1"/>
          <p:nvPr/>
        </p:nvSpPr>
        <p:spPr>
          <a:xfrm>
            <a:off x="834297" y="3759015"/>
            <a:ext cx="3348000" cy="248212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/>
          <a:p>
            <a:pPr algn="l">
              <a:spcBef>
                <a:spcPts val="738"/>
              </a:spcBef>
              <a:buClr>
                <a:srgbClr val="BCD232"/>
              </a:buClr>
              <a:buSzPct val="100000"/>
              <a:defRPr/>
            </a:pPr>
            <a:r>
              <a:rPr lang="de-CH" sz="20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Vernetzen</a:t>
            </a:r>
            <a:endParaRPr lang="en-US" sz="1600" b="1" dirty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Mobilität verbindet – </a:t>
            </a:r>
            <a:b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einer ist keiner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Kennen und vertrauen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Wissen vermehrt sich durch Teilen</a:t>
            </a:r>
            <a:endParaRPr lang="de-CH" sz="16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2B66FC4C-1763-4E7B-B857-FBEE1969DB12}"/>
              </a:ext>
            </a:extLst>
          </p:cNvPr>
          <p:cNvCxnSpPr>
            <a:cxnSpLocks/>
          </p:cNvCxnSpPr>
          <p:nvPr/>
        </p:nvCxnSpPr>
        <p:spPr bwMode="auto">
          <a:xfrm>
            <a:off x="4289810" y="1370693"/>
            <a:ext cx="0" cy="4869996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CF5EDC28-0540-4F3F-AD0F-AFF1867D04F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175618-D8E0-4B1C-AE76-C1C2031BB8DE}" type="datetime1">
              <a:rPr lang="de-DE" smtClean="0"/>
              <a:pPr algn="l"/>
              <a:t>10.06.19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3881874-A00F-4F20-985B-3C585D9BB0A1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innolab smart mobility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83DD5A1-4D8A-4E26-AE4F-C7D3BF8D6BD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l" defTabSz="937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8499443" algn="r"/>
                <a:tab pos="11146972" algn="r"/>
              </a:tabLst>
              <a:defRPr lang="de-DE" sz="1400" b="1" kern="1200" noProof="0" dirty="0" smtClean="0">
                <a:solidFill>
                  <a:srgbClr val="B3CA2C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algun Gothic" charset="-127"/>
                <a:ea typeface="Malgun Gothic" charset="-127"/>
                <a:cs typeface="Malgun Gothic" charset="-12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algun Gothic" charset="-127"/>
                <a:ea typeface="Malgun Gothic" charset="-127"/>
                <a:cs typeface="Malgun Gothic" charset="-12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algun Gothic" charset="-127"/>
                <a:ea typeface="Malgun Gothic" charset="-127"/>
                <a:cs typeface="Malgun Gothic" charset="-12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algun Gothic" charset="-127"/>
                <a:ea typeface="Malgun Gothic" charset="-127"/>
                <a:cs typeface="Malgun Gothic" charset="-12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22B48-A01B-014E-891E-B9F4D62A9E6A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7D8F6FE-5987-4529-86F6-040EBBAC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Vision</a:t>
            </a:r>
            <a:endParaRPr lang="en-US" dirty="0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9A24C71F-7426-42F5-9B34-817E91C3BDE6}"/>
              </a:ext>
            </a:extLst>
          </p:cNvPr>
          <p:cNvSpPr/>
          <p:nvPr/>
        </p:nvSpPr>
        <p:spPr bwMode="auto">
          <a:xfrm rot="10800000">
            <a:off x="834298" y="3235178"/>
            <a:ext cx="3348000" cy="265722"/>
          </a:xfrm>
          <a:prstGeom prst="triangl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723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FCE0E69-25BD-401D-BCF4-6E7F795FFBB4}"/>
              </a:ext>
            </a:extLst>
          </p:cNvPr>
          <p:cNvSpPr txBox="1"/>
          <p:nvPr/>
        </p:nvSpPr>
        <p:spPr>
          <a:xfrm>
            <a:off x="7941057" y="3758561"/>
            <a:ext cx="3348000" cy="248212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/>
          <a:p>
            <a:pPr algn="l">
              <a:spcBef>
                <a:spcPts val="738"/>
              </a:spcBef>
              <a:buClr>
                <a:srgbClr val="BCD232"/>
              </a:buClr>
              <a:buSzPct val="100000"/>
              <a:defRPr/>
            </a:pPr>
            <a:r>
              <a:rPr lang="de-CH" sz="20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Umsetzen</a:t>
            </a:r>
            <a:endParaRPr lang="en-US" sz="1600" b="1" dirty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Ideen dingfest machen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Schnell kritische Hypothesen testen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Kompetente Partner, geteilte Lasten</a:t>
            </a:r>
          </a:p>
          <a:p>
            <a:pPr marL="180975" indent="-180975" algn="l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de-CH" sz="16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338EC089-451E-49C0-BB25-0D4FDDFD8FBE}"/>
              </a:ext>
            </a:extLst>
          </p:cNvPr>
          <p:cNvSpPr/>
          <p:nvPr/>
        </p:nvSpPr>
        <p:spPr bwMode="auto">
          <a:xfrm rot="10800000">
            <a:off x="7941057" y="3234724"/>
            <a:ext cx="3348000" cy="265722"/>
          </a:xfrm>
          <a:prstGeom prst="triangl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723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4BB45E5-941E-4815-9DF7-E797361B1FEE}"/>
              </a:ext>
            </a:extLst>
          </p:cNvPr>
          <p:cNvSpPr txBox="1"/>
          <p:nvPr/>
        </p:nvSpPr>
        <p:spPr>
          <a:xfrm>
            <a:off x="4381757" y="3758561"/>
            <a:ext cx="3348000" cy="248212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/>
          <a:p>
            <a:pPr algn="l">
              <a:spcBef>
                <a:spcPts val="738"/>
              </a:spcBef>
              <a:buClr>
                <a:srgbClr val="BCD232"/>
              </a:buClr>
              <a:buSzPct val="100000"/>
              <a:defRPr/>
            </a:pPr>
            <a:r>
              <a:rPr lang="de-CH" sz="20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Inspirieren</a:t>
            </a:r>
            <a:endParaRPr lang="en-US" sz="1600" b="1" dirty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Von den Besten lernen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Über den Tellerrand schauen dürfen</a:t>
            </a:r>
          </a:p>
          <a:p>
            <a:pPr marL="180975" indent="-180975">
              <a:spcBef>
                <a:spcPts val="73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Ko-Kreation</a:t>
            </a:r>
            <a:endParaRPr lang="de-CH" sz="16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id="{8B9BE60B-DA0B-42CA-9AA9-0C61CA72210E}"/>
              </a:ext>
            </a:extLst>
          </p:cNvPr>
          <p:cNvSpPr/>
          <p:nvPr/>
        </p:nvSpPr>
        <p:spPr bwMode="auto">
          <a:xfrm rot="10800000">
            <a:off x="4381757" y="3234724"/>
            <a:ext cx="3348000" cy="265722"/>
          </a:xfrm>
          <a:prstGeom prst="triangl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723" dirty="0" err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74505C8-4E9E-455D-9B31-F719A84472B7}"/>
              </a:ext>
            </a:extLst>
          </p:cNvPr>
          <p:cNvCxnSpPr>
            <a:cxnSpLocks/>
          </p:cNvCxnSpPr>
          <p:nvPr/>
        </p:nvCxnSpPr>
        <p:spPr bwMode="auto">
          <a:xfrm>
            <a:off x="7838553" y="1370693"/>
            <a:ext cx="0" cy="4869996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Grafik 51">
            <a:extLst>
              <a:ext uri="{FF2B5EF4-FFF2-40B4-BE49-F238E27FC236}">
                <a16:creationId xmlns:a16="http://schemas.microsoft.com/office/drawing/2014/main" id="{9143091F-C04B-429F-9BD5-73FC63BE41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68" y="1369931"/>
            <a:ext cx="3348000" cy="153283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9696CA00-26C4-4698-96DA-436F095906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323" y="1369931"/>
            <a:ext cx="3348000" cy="153283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A251AAA-7164-F54B-BC84-635DB283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 Mai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7E504EF-E9E2-A44C-AE70-08782C9C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 - Andi Kronawitter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070CF3-640D-9443-A8FC-1A88EF9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9A14-EF54-A444-9988-6A0792AD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Werkzeugkasten</a:t>
            </a:r>
            <a:r>
              <a:rPr lang="en-US" dirty="0"/>
              <a:t> </a:t>
            </a:r>
            <a:r>
              <a:rPr lang="en-US" dirty="0" err="1"/>
              <a:t>innolab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94A94-D09A-5644-A03C-FCA9BCAF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6F72-3EF3-4523-A99B-048BB613791E}" type="datetime1">
              <a:rPr lang="de-DE" smtClean="0"/>
              <a:t>10.06.19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CB821-015D-6B4D-B6B4-93EE5080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innolab smart mobility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D314-A926-A34C-8CE7-C9260C48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B48-A01B-014E-891E-B9F4D62A9E6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28DE24F-3C5C-3A49-B4CA-2F04F1FDF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962" y="1927546"/>
            <a:ext cx="1524633" cy="85748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705ABF-7D17-9140-ACB3-889932C3F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67" y="3396402"/>
            <a:ext cx="2112966" cy="102242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04014D-2FF3-D142-A8E0-75D4E723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775" y="3875008"/>
            <a:ext cx="1822409" cy="1025105"/>
          </a:xfrm>
          <a:prstGeom prst="rect">
            <a:avLst/>
          </a:prstGeom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711737-A00B-684D-B600-256D46EA2C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897" y="5356324"/>
            <a:ext cx="833756" cy="1004587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2BF8CC-5C32-6A4E-B78C-4D3147C676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268" y="4972957"/>
            <a:ext cx="2260244" cy="103239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04C8B-036E-9A43-878A-3917C53D10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268" y="2542825"/>
            <a:ext cx="1439976" cy="101877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AC6AB6-8F49-634A-B256-F87CD89CB2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021" y="3683661"/>
            <a:ext cx="1439976" cy="101877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4DC48F-B1BB-3C48-9428-E284B6A766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524056"/>
            <a:ext cx="1489277" cy="10006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24EAE2-7267-9D4E-924E-ADA9B55F2E37}"/>
              </a:ext>
            </a:extLst>
          </p:cNvPr>
          <p:cNvSpPr txBox="1"/>
          <p:nvPr/>
        </p:nvSpPr>
        <p:spPr>
          <a:xfrm>
            <a:off x="574243" y="3738378"/>
            <a:ext cx="1267014" cy="584775"/>
          </a:xfrm>
          <a:prstGeom prst="rect">
            <a:avLst/>
          </a:prstGeom>
          <a:noFill/>
          <a:ln w="38100">
            <a:solidFill>
              <a:srgbClr val="FF28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91CF"/>
                </a:solidFill>
              </a:rPr>
              <a:t>Customer </a:t>
            </a:r>
          </a:p>
          <a:p>
            <a:r>
              <a:rPr lang="en-US" sz="1600" dirty="0">
                <a:solidFill>
                  <a:srgbClr val="5091CF"/>
                </a:solidFill>
              </a:rPr>
              <a:t>Journey Map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919D6-4500-B646-A3D5-A9F2AB9BFF78}"/>
              </a:ext>
            </a:extLst>
          </p:cNvPr>
          <p:cNvSpPr txBox="1"/>
          <p:nvPr/>
        </p:nvSpPr>
        <p:spPr>
          <a:xfrm>
            <a:off x="2096937" y="2743307"/>
            <a:ext cx="856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5091CF"/>
                </a:solidFill>
              </a:rPr>
              <a:t>Netmap</a:t>
            </a:r>
            <a:endParaRPr lang="en-US" sz="1600" dirty="0">
              <a:solidFill>
                <a:srgbClr val="5091C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7D84D-137F-8943-AD36-CA1CE569AD0F}"/>
              </a:ext>
            </a:extLst>
          </p:cNvPr>
          <p:cNvSpPr txBox="1"/>
          <p:nvPr/>
        </p:nvSpPr>
        <p:spPr>
          <a:xfrm>
            <a:off x="3517148" y="4193046"/>
            <a:ext cx="998287" cy="338554"/>
          </a:xfrm>
          <a:prstGeom prst="rect">
            <a:avLst/>
          </a:prstGeom>
          <a:noFill/>
          <a:ln w="38100">
            <a:solidFill>
              <a:srgbClr val="FF28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5091CF"/>
                </a:solidFill>
              </a:defRPr>
            </a:lvl1pPr>
          </a:lstStyle>
          <a:p>
            <a:r>
              <a:rPr lang="en-US" dirty="0" err="1"/>
              <a:t>Painsheet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D6E38-38F1-6F4D-9378-B56758E3A422}"/>
              </a:ext>
            </a:extLst>
          </p:cNvPr>
          <p:cNvSpPr txBox="1"/>
          <p:nvPr/>
        </p:nvSpPr>
        <p:spPr>
          <a:xfrm>
            <a:off x="3339999" y="6323598"/>
            <a:ext cx="657552" cy="338554"/>
          </a:xfrm>
          <a:prstGeom prst="rect">
            <a:avLst/>
          </a:prstGeom>
          <a:noFill/>
          <a:ln w="38100">
            <a:solidFill>
              <a:srgbClr val="FF28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5091CF"/>
                </a:solidFill>
              </a:defRPr>
            </a:lvl1pPr>
          </a:lstStyle>
          <a:p>
            <a:r>
              <a:rPr lang="en-US" dirty="0"/>
              <a:t>NABC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064071-6940-5A4E-9203-14310D188040}"/>
              </a:ext>
            </a:extLst>
          </p:cNvPr>
          <p:cNvSpPr txBox="1"/>
          <p:nvPr/>
        </p:nvSpPr>
        <p:spPr>
          <a:xfrm>
            <a:off x="5678467" y="598504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91CF"/>
                </a:solidFill>
              </a:rPr>
              <a:t>Problem-Idea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DCCBD4-AA42-2D4D-A87D-C8632A055AB2}"/>
              </a:ext>
            </a:extLst>
          </p:cNvPr>
          <p:cNvSpPr txBox="1"/>
          <p:nvPr/>
        </p:nvSpPr>
        <p:spPr>
          <a:xfrm>
            <a:off x="5596856" y="2823991"/>
            <a:ext cx="9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91CF"/>
                </a:solidFill>
              </a:rPr>
              <a:t>Personas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DC785-0B77-7049-92CF-5099A81A99D1}"/>
              </a:ext>
            </a:extLst>
          </p:cNvPr>
          <p:cNvSpPr txBox="1"/>
          <p:nvPr/>
        </p:nvSpPr>
        <p:spPr>
          <a:xfrm>
            <a:off x="8610600" y="4153876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91CF"/>
                </a:solidFill>
              </a:rPr>
              <a:t>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63B60-96BC-2B4C-9D9A-ED2559F203C0}"/>
              </a:ext>
            </a:extLst>
          </p:cNvPr>
          <p:cNvSpPr txBox="1"/>
          <p:nvPr/>
        </p:nvSpPr>
        <p:spPr>
          <a:xfrm>
            <a:off x="8753150" y="2584558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91CF"/>
                </a:solidFill>
              </a:rPr>
              <a:t>Lean Canvas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604DF4D-3FF2-AF4B-806A-763E1C77FC07}"/>
              </a:ext>
            </a:extLst>
          </p:cNvPr>
          <p:cNvCxnSpPr>
            <a:stCxn id="16" idx="1"/>
            <a:endCxn id="6" idx="3"/>
          </p:cNvCxnSpPr>
          <p:nvPr/>
        </p:nvCxnSpPr>
        <p:spPr>
          <a:xfrm rot="10800000" flipV="1">
            <a:off x="3350596" y="2024393"/>
            <a:ext cx="5260005" cy="331898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8B404ED-079E-104D-8B50-FBE60AC065DB}"/>
              </a:ext>
            </a:extLst>
          </p:cNvPr>
          <p:cNvCxnSpPr>
            <a:cxnSpLocks/>
            <a:stCxn id="16" idx="3"/>
            <a:endCxn id="15" idx="3"/>
          </p:cNvCxnSpPr>
          <p:nvPr/>
        </p:nvCxnSpPr>
        <p:spPr>
          <a:xfrm flipH="1">
            <a:off x="9766997" y="2024393"/>
            <a:ext cx="332880" cy="2168653"/>
          </a:xfrm>
          <a:prstGeom prst="curvedConnector3">
            <a:avLst>
              <a:gd name="adj1" fmla="val -68673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D41B6228-9EC5-074F-AA6D-ABAEC76458A7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rot="10800000">
            <a:off x="6643245" y="3052210"/>
            <a:ext cx="1683777" cy="1140836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6E9EFE8A-43BE-304F-9790-EBD4D2D8DBBC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6658890" y="2024393"/>
            <a:ext cx="1951711" cy="1027164"/>
          </a:xfrm>
          <a:prstGeom prst="curvedConnector3">
            <a:avLst>
              <a:gd name="adj1" fmla="val 5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9466449F-2B0B-E04E-9450-2F50D69504A2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rot="10800000" flipV="1">
            <a:off x="7463513" y="4193045"/>
            <a:ext cx="863509" cy="1296109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C7F3CC8D-1326-4644-9BC7-CA698FDFE281}"/>
              </a:ext>
            </a:extLst>
          </p:cNvPr>
          <p:cNvCxnSpPr>
            <a:cxnSpLocks/>
            <a:stCxn id="14" idx="1"/>
            <a:endCxn id="8" idx="0"/>
          </p:cNvCxnSpPr>
          <p:nvPr/>
        </p:nvCxnSpPr>
        <p:spPr>
          <a:xfrm rot="10800000" flipV="1">
            <a:off x="3864980" y="3052210"/>
            <a:ext cx="1338288" cy="822798"/>
          </a:xfrm>
          <a:prstGeom prst="curvedConnector2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14FCB5A-BCDB-EF49-B0FE-9C6B421BAB88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rot="5400000" flipH="1" flipV="1">
            <a:off x="996801" y="2567241"/>
            <a:ext cx="1040111" cy="618212"/>
          </a:xfrm>
          <a:prstGeom prst="curvedConnector2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CE1B6EAE-6E84-6348-A32C-E63DA7415C55}"/>
              </a:ext>
            </a:extLst>
          </p:cNvPr>
          <p:cNvCxnSpPr>
            <a:cxnSpLocks/>
            <a:stCxn id="8" idx="1"/>
            <a:endCxn id="7" idx="2"/>
          </p:cNvCxnSpPr>
          <p:nvPr/>
        </p:nvCxnSpPr>
        <p:spPr>
          <a:xfrm rot="10800000" flipV="1">
            <a:off x="1207751" y="4387561"/>
            <a:ext cx="1746025" cy="31262"/>
          </a:xfrm>
          <a:prstGeom prst="curvedConnector4">
            <a:avLst>
              <a:gd name="adj1" fmla="val 19746"/>
              <a:gd name="adj2" fmla="val 2370776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9914BFB2-650F-6943-B472-3A002405A89A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3538772" y="5030117"/>
            <a:ext cx="456211" cy="196205"/>
          </a:xfrm>
          <a:prstGeom prst="curvedConnector3">
            <a:avLst>
              <a:gd name="adj1" fmla="val 5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4B49DC92-4381-D945-8EE9-3E0DC2186053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rot="10800000" flipV="1">
            <a:off x="4085654" y="5489154"/>
            <a:ext cx="1117615" cy="369463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35DB1811-D6B0-7B44-8A2E-F89008935B4F}"/>
              </a:ext>
            </a:extLst>
          </p:cNvPr>
          <p:cNvCxnSpPr>
            <a:cxnSpLocks/>
            <a:stCxn id="15" idx="1"/>
            <a:endCxn id="8" idx="3"/>
          </p:cNvCxnSpPr>
          <p:nvPr/>
        </p:nvCxnSpPr>
        <p:spPr>
          <a:xfrm rot="10800000" flipV="1">
            <a:off x="4776185" y="4193045"/>
            <a:ext cx="3550837" cy="194515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81478-3A1E-F646-8B48-B0496EC7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C56C-E5E4-3949-9BFC-28F66F13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A9497-F754-CE4D-969D-FC86AE0E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F700FD4-EC01-3F42-8DF4-3CE26AAE7150}"/>
              </a:ext>
            </a:extLst>
          </p:cNvPr>
          <p:cNvSpPr/>
          <p:nvPr/>
        </p:nvSpPr>
        <p:spPr>
          <a:xfrm rot="21051530">
            <a:off x="1345095" y="738092"/>
            <a:ext cx="9501809" cy="1595371"/>
          </a:xfrm>
          <a:prstGeom prst="rightArrow">
            <a:avLst>
              <a:gd name="adj1" fmla="val 74762"/>
              <a:gd name="adj2" fmla="val 5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B2178F1-A400-C843-9FD9-A0AC262D8D52}"/>
              </a:ext>
            </a:extLst>
          </p:cNvPr>
          <p:cNvSpPr/>
          <p:nvPr/>
        </p:nvSpPr>
        <p:spPr>
          <a:xfrm rot="21051530">
            <a:off x="1344992" y="2475041"/>
            <a:ext cx="9501809" cy="1595371"/>
          </a:xfrm>
          <a:prstGeom prst="rightArrow">
            <a:avLst>
              <a:gd name="adj1" fmla="val 74762"/>
              <a:gd name="adj2" fmla="val 5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generation automatic driving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DB1236A-CA79-A847-88B0-1A087B930D82}"/>
              </a:ext>
            </a:extLst>
          </p:cNvPr>
          <p:cNvSpPr/>
          <p:nvPr/>
        </p:nvSpPr>
        <p:spPr>
          <a:xfrm rot="21056457">
            <a:off x="1345044" y="4205449"/>
            <a:ext cx="9501809" cy="1595371"/>
          </a:xfrm>
          <a:prstGeom prst="rightArrow">
            <a:avLst>
              <a:gd name="adj1" fmla="val 74762"/>
              <a:gd name="adj2" fmla="val 5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Robotic for mobility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0516-26D1-094E-B6F0-67E49ADAEBCF}"/>
              </a:ext>
            </a:extLst>
          </p:cNvPr>
          <p:cNvSpPr txBox="1"/>
          <p:nvPr/>
        </p:nvSpPr>
        <p:spPr>
          <a:xfrm>
            <a:off x="417443" y="278296"/>
            <a:ext cx="2053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2091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16AF-D2AE-3F4A-918B-98B43A48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Bradley Hand" pitchFamily="2" charset="77"/>
              </a:rPr>
              <a:t>Öv</a:t>
            </a: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dley Hand" pitchFamily="2" charset="77"/>
              </a:rPr>
              <a:t>ist</a:t>
            </a: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 was </a:t>
            </a:r>
            <a:r>
              <a:rPr lang="en-US" dirty="0" err="1">
                <a:solidFill>
                  <a:schemeClr val="bg1"/>
                </a:solidFill>
                <a:latin typeface="Bradley Hand" pitchFamily="2" charset="77"/>
              </a:rPr>
              <a:t>für</a:t>
            </a: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 Nerds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33F24-780A-0F46-9C8A-DF73AAB40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2EA4-66FD-4A45-9523-74D54A13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Mai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7702-9AAA-5E4D-A4CB-2AFC78E1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innolab smart mobility - Andi Kronawitter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55FE-E4B1-8A44-944E-99A9F0E3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22B48-A01B-014E-891E-B9F4D62A9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76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oGm8FrSgmJKzaGCSss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x_TlLVT2mYD1b_QnQk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0Kp1YTRROnuHGO5.Fn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1185</Words>
  <Application>Microsoft Macintosh PowerPoint</Application>
  <PresentationFormat>Widescreen</PresentationFormat>
  <Paragraphs>364</Paragraphs>
  <Slides>53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Malgun Gothic</vt:lpstr>
      <vt:lpstr>Arial</vt:lpstr>
      <vt:lpstr>Bradley Hand</vt:lpstr>
      <vt:lpstr>Calibri</vt:lpstr>
      <vt:lpstr>Calibri Light</vt:lpstr>
      <vt:lpstr>Chalkduster</vt:lpstr>
      <vt:lpstr>Office Theme</vt:lpstr>
      <vt:lpstr>think-cell Folie</vt:lpstr>
      <vt:lpstr>innolab smart mobility Gemeinsam entwickeln wir die Mobilität der Schweiz</vt:lpstr>
      <vt:lpstr>PowerPoint Presentation</vt:lpstr>
      <vt:lpstr>PowerPoint Presentation</vt:lpstr>
      <vt:lpstr>Warum ein innolab smart mobility?</vt:lpstr>
      <vt:lpstr>Mission</vt:lpstr>
      <vt:lpstr>Vision</vt:lpstr>
      <vt:lpstr>Werkzeugkasten innolab</vt:lpstr>
      <vt:lpstr>PowerPoint Presentation</vt:lpstr>
      <vt:lpstr>Öv ist was für Nerds</vt:lpstr>
      <vt:lpstr>Kommt die Mobilität zu mir, wann ich will?</vt:lpstr>
      <vt:lpstr>Widerstandsmodell</vt:lpstr>
      <vt:lpstr>Mehrheit gewinnen</vt:lpstr>
      <vt:lpstr>PowerPoint Presentation</vt:lpstr>
      <vt:lpstr>PowerPoint Presentation</vt:lpstr>
      <vt:lpstr>Runde 1: Was sind die Probleme der Nutzer?</vt:lpstr>
      <vt:lpstr>Problem-pitches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Runde 2: Pain-Storming</vt:lpstr>
      <vt:lpstr>Pain-Pitches</vt:lpstr>
      <vt:lpstr>PowerPoint Presentation</vt:lpstr>
      <vt:lpstr>PowerPoint Presentation</vt:lpstr>
      <vt:lpstr>PowerPoint Presentation</vt:lpstr>
      <vt:lpstr>PowerPoint Presentation</vt:lpstr>
      <vt:lpstr>Runde 3: Ideen entwickeln</vt:lpstr>
      <vt:lpstr>Kurzpitches Runde 3</vt:lpstr>
      <vt:lpstr>PowerPoint Presentation</vt:lpstr>
      <vt:lpstr>PowerPoint Presentation</vt:lpstr>
      <vt:lpstr>PowerPoint Presentation</vt:lpstr>
      <vt:lpstr>PowerPoint Presentation</vt:lpstr>
      <vt:lpstr>Closing Remarks</vt:lpstr>
      <vt:lpstr>Fragen von Gianni &amp; Tim</vt:lpstr>
      <vt:lpstr> </vt:lpstr>
      <vt:lpstr>PowerPoint Presentation</vt:lpstr>
      <vt:lpstr>Radarfelder</vt:lpstr>
      <vt:lpstr>PowerPoint Presentation</vt:lpstr>
      <vt:lpstr>Weitere Veranstaltungen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innolab smart mobility Gemeinsam entwickeln wir die Mobilität der Schweiz</dc:title>
  <dc:creator>Andreas Kronawitter</dc:creator>
  <cp:lastModifiedBy>Andreas Kronawitter</cp:lastModifiedBy>
  <cp:revision>17</cp:revision>
  <dcterms:created xsi:type="dcterms:W3CDTF">2019-05-01T13:20:27Z</dcterms:created>
  <dcterms:modified xsi:type="dcterms:W3CDTF">2019-06-10T21:18:18Z</dcterms:modified>
</cp:coreProperties>
</file>