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59"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embeddedFontLst>
    <p:embeddedFont>
      <p:font typeface="Roboto Light" panose="02000000000000000000"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88EEAE2-20F0-4E33-A79D-913B5670853B}">
  <a:tblStyle styleId="{688EEAE2-20F0-4E33-A79D-913B5670853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77"/>
    <p:restoredTop sz="94479"/>
  </p:normalViewPr>
  <p:slideViewPr>
    <p:cSldViewPr snapToGrid="0">
      <p:cViewPr varScale="1">
        <p:scale>
          <a:sx n="98" d="100"/>
          <a:sy n="98" d="100"/>
        </p:scale>
        <p:origin x="872" y="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43ec69dc5c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43ec69dc5c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4235520ec8_0_21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4235520ec8_0_2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4235520ec8_0_21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4235520ec8_0_2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4235520ec8_0_21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4235520ec8_0_2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424d3e2f7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424d3e2f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4235520ec8_0_21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4235520ec8_0_2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4235520ec8_0_22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4235520ec8_0_2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4235520ec8_0_20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4235520ec8_0_20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4235520ec8_0_21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4235520ec8_0_2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4235520ec8_0_21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4235520ec8_0_2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dc2b05557_0_1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dc2b05557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4235520ec8_0_21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4235520ec8_0_2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4235520ec8_0_21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4235520ec8_0_2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4235520ec8_0_21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4235520ec8_0_2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4235520ec8_0_21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4235520ec8_0_2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44e80e71e5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44e80e71e5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4235520ec8_0_21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4235520ec8_0_2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4235520ec8_0_20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4235520ec8_0_20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4235520ec8_0_20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4235520ec8_0_20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4235520ec8_0_20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4235520ec8_0_20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43ec69dc5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43ec69dc5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43ec69dc5c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43ec69dc5c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43ec69dc5c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43ec69dc5c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43ec69dc5c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43ec69dc5c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3" name="Google Shape;13;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de"/>
              <a:t>‹#›</a:t>
            </a:fld>
            <a:endParaRPr/>
          </a:p>
        </p:txBody>
      </p:sp>
      <p:sp>
        <p:nvSpPr>
          <p:cNvPr id="15" name="Google Shape;15;p2"/>
          <p:cNvSpPr txBox="1"/>
          <p:nvPr/>
        </p:nvSpPr>
        <p:spPr>
          <a:xfrm>
            <a:off x="2250300" y="4818300"/>
            <a:ext cx="4643400" cy="325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de" sz="1000">
                <a:solidFill>
                  <a:srgbClr val="666666"/>
                </a:solidFill>
              </a:rPr>
              <a:t>Sophie Hundertmark - hundertmark@h-square.io</a:t>
            </a:r>
            <a:endParaRPr sz="1000">
              <a:solidFill>
                <a:srgbClr val="666666"/>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6"/>
        <p:cNvGrpSpPr/>
        <p:nvPr/>
      </p:nvGrpSpPr>
      <p:grpSpPr>
        <a:xfrm>
          <a:off x="0" y="0"/>
          <a:ext cx="0" cy="0"/>
          <a:chOff x="0" y="0"/>
          <a:chExt cx="0" cy="0"/>
        </a:xfrm>
      </p:grpSpPr>
      <p:sp>
        <p:nvSpPr>
          <p:cNvPr id="57" name="Google Shape;57;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8" name="Google Shape;58;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de"/>
              <a:t>‹#›</a:t>
            </a:fld>
            <a:endParaRPr/>
          </a:p>
        </p:txBody>
      </p:sp>
      <p:sp>
        <p:nvSpPr>
          <p:cNvPr id="60" name="Google Shape;60;p11"/>
          <p:cNvSpPr txBox="1"/>
          <p:nvPr/>
        </p:nvSpPr>
        <p:spPr>
          <a:xfrm>
            <a:off x="2250300" y="4818300"/>
            <a:ext cx="4643400" cy="325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de" sz="1000">
                <a:solidFill>
                  <a:srgbClr val="666666"/>
                </a:solidFill>
              </a:rPr>
              <a:t>Sophie Hundertmark - hundertmark@h-square.io</a:t>
            </a:r>
            <a:endParaRPr sz="1000">
              <a:solidFill>
                <a:srgbClr val="666666"/>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de"/>
              <a:t>‹#›</a:t>
            </a:fld>
            <a:endParaRPr/>
          </a:p>
        </p:txBody>
      </p:sp>
      <p:sp>
        <p:nvSpPr>
          <p:cNvPr id="63" name="Google Shape;63;p12"/>
          <p:cNvSpPr txBox="1"/>
          <p:nvPr/>
        </p:nvSpPr>
        <p:spPr>
          <a:xfrm>
            <a:off x="2250300" y="4818300"/>
            <a:ext cx="4643400" cy="325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de" sz="1000">
                <a:solidFill>
                  <a:srgbClr val="666666"/>
                </a:solidFill>
              </a:rPr>
              <a:t>Sophie Hundertmark - hundertmark@h-square.io</a:t>
            </a:r>
            <a:endParaRPr sz="1000">
              <a:solidFill>
                <a:srgbClr val="666666"/>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de"/>
              <a:t>‹#›</a:t>
            </a:fld>
            <a:endParaRPr/>
          </a:p>
        </p:txBody>
      </p:sp>
      <p:sp>
        <p:nvSpPr>
          <p:cNvPr id="19" name="Google Shape;19;p3"/>
          <p:cNvSpPr txBox="1"/>
          <p:nvPr/>
        </p:nvSpPr>
        <p:spPr>
          <a:xfrm>
            <a:off x="2250300" y="4818300"/>
            <a:ext cx="4643400" cy="325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de" sz="1000">
                <a:solidFill>
                  <a:srgbClr val="666666"/>
                </a:solidFill>
              </a:rPr>
              <a:t>Sophie Hundertmark - hundertmark@h-square.io</a:t>
            </a:r>
            <a:endParaRPr sz="1000">
              <a:solidFill>
                <a:srgbClr val="666666"/>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de"/>
              <a:t>‹#›</a:t>
            </a:fld>
            <a:endParaRPr/>
          </a:p>
        </p:txBody>
      </p:sp>
      <p:sp>
        <p:nvSpPr>
          <p:cNvPr id="24" name="Google Shape;24;p4"/>
          <p:cNvSpPr txBox="1"/>
          <p:nvPr/>
        </p:nvSpPr>
        <p:spPr>
          <a:xfrm>
            <a:off x="2250300" y="4818300"/>
            <a:ext cx="4643400" cy="325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de" sz="1000">
                <a:solidFill>
                  <a:srgbClr val="666666"/>
                </a:solidFill>
              </a:rPr>
              <a:t>Sophie Hundertmark - hundertmark@h-square.io</a:t>
            </a:r>
            <a:endParaRPr sz="1000">
              <a:solidFill>
                <a:srgbClr val="666666"/>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8" name="Google Shape;28;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de"/>
              <a:t>‹#›</a:t>
            </a:fld>
            <a:endParaRPr/>
          </a:p>
        </p:txBody>
      </p:sp>
      <p:sp>
        <p:nvSpPr>
          <p:cNvPr id="30" name="Google Shape;30;p5"/>
          <p:cNvSpPr txBox="1"/>
          <p:nvPr/>
        </p:nvSpPr>
        <p:spPr>
          <a:xfrm>
            <a:off x="2250300" y="4818300"/>
            <a:ext cx="4643400" cy="325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de" sz="1000">
                <a:solidFill>
                  <a:srgbClr val="666666"/>
                </a:solidFill>
              </a:rPr>
              <a:t>Sophie Hundertmark - hundertmark@h-square.io</a:t>
            </a:r>
            <a:endParaRPr sz="1000">
              <a:solidFill>
                <a:srgbClr val="666666"/>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de"/>
              <a:t>‹#›</a:t>
            </a:fld>
            <a:endParaRPr/>
          </a:p>
        </p:txBody>
      </p:sp>
      <p:sp>
        <p:nvSpPr>
          <p:cNvPr id="34" name="Google Shape;34;p6"/>
          <p:cNvSpPr txBox="1"/>
          <p:nvPr/>
        </p:nvSpPr>
        <p:spPr>
          <a:xfrm>
            <a:off x="2250300" y="4818300"/>
            <a:ext cx="4643400" cy="325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de" sz="1000">
                <a:solidFill>
                  <a:srgbClr val="666666"/>
                </a:solidFill>
              </a:rPr>
              <a:t>Sophie Hundertmark - hundertmark@h-square.io</a:t>
            </a:r>
            <a:endParaRPr sz="1000">
              <a:solidFill>
                <a:srgbClr val="666666"/>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5"/>
        <p:cNvGrpSpPr/>
        <p:nvPr/>
      </p:nvGrpSpPr>
      <p:grpSpPr>
        <a:xfrm>
          <a:off x="0" y="0"/>
          <a:ext cx="0" cy="0"/>
          <a:chOff x="0" y="0"/>
          <a:chExt cx="0" cy="0"/>
        </a:xfrm>
      </p:grpSpPr>
      <p:sp>
        <p:nvSpPr>
          <p:cNvPr id="36" name="Google Shape;36;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de"/>
              <a:t>‹#›</a:t>
            </a:fld>
            <a:endParaRPr/>
          </a:p>
        </p:txBody>
      </p:sp>
      <p:sp>
        <p:nvSpPr>
          <p:cNvPr id="39" name="Google Shape;39;p7"/>
          <p:cNvSpPr txBox="1"/>
          <p:nvPr/>
        </p:nvSpPr>
        <p:spPr>
          <a:xfrm>
            <a:off x="2250300" y="4818300"/>
            <a:ext cx="4643400" cy="325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de" sz="1000">
                <a:solidFill>
                  <a:srgbClr val="666666"/>
                </a:solidFill>
              </a:rPr>
              <a:t>Sophie Hundertmark - hundertmark@h-square.io</a:t>
            </a:r>
            <a:endParaRPr sz="1000">
              <a:solidFill>
                <a:srgbClr val="666666"/>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0"/>
        <p:cNvGrpSpPr/>
        <p:nvPr/>
      </p:nvGrpSpPr>
      <p:grpSpPr>
        <a:xfrm>
          <a:off x="0" y="0"/>
          <a:ext cx="0" cy="0"/>
          <a:chOff x="0" y="0"/>
          <a:chExt cx="0" cy="0"/>
        </a:xfrm>
      </p:grpSpPr>
      <p:sp>
        <p:nvSpPr>
          <p:cNvPr id="41" name="Google Shape;41;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42" name="Google Shape;42;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de"/>
              <a:t>‹#›</a:t>
            </a:fld>
            <a:endParaRPr/>
          </a:p>
        </p:txBody>
      </p:sp>
      <p:sp>
        <p:nvSpPr>
          <p:cNvPr id="43" name="Google Shape;43;p8"/>
          <p:cNvSpPr txBox="1"/>
          <p:nvPr/>
        </p:nvSpPr>
        <p:spPr>
          <a:xfrm>
            <a:off x="2250300" y="4818300"/>
            <a:ext cx="4643400" cy="325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de" sz="1000">
                <a:solidFill>
                  <a:srgbClr val="666666"/>
                </a:solidFill>
              </a:rPr>
              <a:t>Sophie Hundertmark - hundertmark@h-square.io</a:t>
            </a:r>
            <a:endParaRPr sz="1000">
              <a:solidFill>
                <a:srgbClr val="666666"/>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7" name="Google Shape;47;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8" name="Google Shape;48;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9" name="Google Shape;4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de"/>
              <a:t>‹#›</a:t>
            </a:fld>
            <a:endParaRPr/>
          </a:p>
        </p:txBody>
      </p:sp>
      <p:sp>
        <p:nvSpPr>
          <p:cNvPr id="50" name="Google Shape;50;p9"/>
          <p:cNvSpPr txBox="1"/>
          <p:nvPr/>
        </p:nvSpPr>
        <p:spPr>
          <a:xfrm>
            <a:off x="2250300" y="4818300"/>
            <a:ext cx="4643400" cy="325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de" sz="1000">
                <a:solidFill>
                  <a:srgbClr val="666666"/>
                </a:solidFill>
              </a:rPr>
              <a:t>Sophie Hundertmark - hundertmark@h-square.io</a:t>
            </a:r>
            <a:endParaRPr sz="1000">
              <a:solidFill>
                <a:srgbClr val="666666"/>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1"/>
        <p:cNvGrpSpPr/>
        <p:nvPr/>
      </p:nvGrpSpPr>
      <p:grpSpPr>
        <a:xfrm>
          <a:off x="0" y="0"/>
          <a:ext cx="0" cy="0"/>
          <a:chOff x="0" y="0"/>
          <a:chExt cx="0" cy="0"/>
        </a:xfrm>
      </p:grpSpPr>
      <p:sp>
        <p:nvSpPr>
          <p:cNvPr id="52" name="Google Shape;5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53" name="Google Shape;5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de"/>
              <a:t>‹#›</a:t>
            </a:fld>
            <a:endParaRPr/>
          </a:p>
        </p:txBody>
      </p:sp>
      <p:pic>
        <p:nvPicPr>
          <p:cNvPr id="54" name="Google Shape;54;p10"/>
          <p:cNvPicPr preferRelativeResize="0"/>
          <p:nvPr/>
        </p:nvPicPr>
        <p:blipFill>
          <a:blip r:embed="rId2">
            <a:alphaModFix/>
          </a:blip>
          <a:stretch>
            <a:fillRect/>
          </a:stretch>
        </p:blipFill>
        <p:spPr>
          <a:xfrm>
            <a:off x="7738723" y="76200"/>
            <a:ext cx="1329075" cy="1247399"/>
          </a:xfrm>
          <a:prstGeom prst="rect">
            <a:avLst/>
          </a:prstGeom>
          <a:noFill/>
          <a:ln>
            <a:noFill/>
          </a:ln>
        </p:spPr>
      </p:pic>
      <p:sp>
        <p:nvSpPr>
          <p:cNvPr id="55" name="Google Shape;55;p10"/>
          <p:cNvSpPr txBox="1"/>
          <p:nvPr/>
        </p:nvSpPr>
        <p:spPr>
          <a:xfrm>
            <a:off x="2250300" y="4818300"/>
            <a:ext cx="4643400" cy="325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de" sz="1000">
                <a:solidFill>
                  <a:srgbClr val="666666"/>
                </a:solidFill>
              </a:rPr>
              <a:t>Sophie Hundertmark - hundertmark@h-square.io</a:t>
            </a:r>
            <a:endParaRPr sz="1000">
              <a:solidFill>
                <a:srgbClr val="666666"/>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13">
            <a:alphaModFix amt="43000"/>
          </a:blip>
          <a:srcRect t="13636" b="46837"/>
          <a:stretch/>
        </p:blipFill>
        <p:spPr>
          <a:xfrm>
            <a:off x="0" y="-18150"/>
            <a:ext cx="9144001" cy="1076275"/>
          </a:xfrm>
          <a:prstGeom prst="rect">
            <a:avLst/>
          </a:prstGeom>
          <a:noFill/>
          <a:ln>
            <a:noFill/>
          </a:ln>
        </p:spPr>
      </p:pic>
      <p:sp>
        <p:nvSpPr>
          <p:cNvPr id="7" name="Google Shape;7;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8" name="Google Shape;8;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9" name="Google Shape;9;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de"/>
              <a:t>‹#›</a:t>
            </a:fld>
            <a:endParaRPr/>
          </a:p>
        </p:txBody>
      </p:sp>
      <p:pic>
        <p:nvPicPr>
          <p:cNvPr id="10" name="Google Shape;10;p1"/>
          <p:cNvPicPr preferRelativeResize="0"/>
          <p:nvPr/>
        </p:nvPicPr>
        <p:blipFill>
          <a:blip r:embed="rId14">
            <a:alphaModFix/>
          </a:blip>
          <a:stretch>
            <a:fillRect/>
          </a:stretch>
        </p:blipFill>
        <p:spPr>
          <a:xfrm>
            <a:off x="8064627" y="76200"/>
            <a:ext cx="1003173" cy="94152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mailto:hundertmark@h-square.io"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de"/>
              <a:t>Chatbots &amp; AI</a:t>
            </a:r>
            <a:endParaRPr/>
          </a:p>
        </p:txBody>
      </p:sp>
      <p:sp>
        <p:nvSpPr>
          <p:cNvPr id="69" name="Google Shape;69;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e"/>
              <a:t>Meetup innolab smart mobility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2"/>
          <p:cNvSpPr txBox="1">
            <a:spLocks noGrp="1"/>
          </p:cNvSpPr>
          <p:nvPr>
            <p:ph type="title"/>
          </p:nvPr>
        </p:nvSpPr>
        <p:spPr>
          <a:xfrm>
            <a:off x="311700" y="478200"/>
            <a:ext cx="8520600" cy="53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Nachteil: Chatbots sind unpersönlich</a:t>
            </a:r>
            <a:endParaRPr/>
          </a:p>
        </p:txBody>
      </p:sp>
      <p:sp>
        <p:nvSpPr>
          <p:cNvPr id="133" name="Google Shape;133;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de"/>
              <a:t>10</a:t>
            </a:fld>
            <a:endParaRPr/>
          </a:p>
        </p:txBody>
      </p:sp>
      <p:pic>
        <p:nvPicPr>
          <p:cNvPr id="134" name="Google Shape;134;p22"/>
          <p:cNvPicPr preferRelativeResize="0"/>
          <p:nvPr/>
        </p:nvPicPr>
        <p:blipFill>
          <a:blip r:embed="rId3">
            <a:alphaModFix/>
          </a:blip>
          <a:stretch>
            <a:fillRect/>
          </a:stretch>
        </p:blipFill>
        <p:spPr>
          <a:xfrm>
            <a:off x="311700" y="1088475"/>
            <a:ext cx="5598026" cy="36804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Und was ist AI und warum AI basierte Bots?</a:t>
            </a:r>
            <a:endParaRPr/>
          </a:p>
        </p:txBody>
      </p:sp>
      <p:sp>
        <p:nvSpPr>
          <p:cNvPr id="140" name="Google Shape;140;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130000"/>
              </a:lnSpc>
              <a:spcBef>
                <a:spcPts val="0"/>
              </a:spcBef>
              <a:spcAft>
                <a:spcPts val="0"/>
              </a:spcAft>
              <a:buNone/>
            </a:pPr>
            <a:r>
              <a:rPr lang="de" sz="1400"/>
              <a:t>Während die </a:t>
            </a:r>
            <a:r>
              <a:rPr lang="de" sz="1400" b="1"/>
              <a:t>Natural Language Understanding (NLU) </a:t>
            </a:r>
            <a:r>
              <a:rPr lang="de" sz="1400"/>
              <a:t>Komponente vieler Bots bereits auf künstlicher Intelligenz basiert, werden die möglichen Richtungen, die eine Konversation nehmen kann </a:t>
            </a:r>
            <a:r>
              <a:rPr lang="de" sz="1400" b="1"/>
              <a:t>meist noch regelbasiert </a:t>
            </a:r>
            <a:r>
              <a:rPr lang="de" sz="1400"/>
              <a:t>modelliert. </a:t>
            </a:r>
            <a:endParaRPr sz="1400"/>
          </a:p>
          <a:p>
            <a:pPr marL="0" lvl="0" indent="0" algn="l" rtl="0">
              <a:lnSpc>
                <a:spcPct val="130000"/>
              </a:lnSpc>
              <a:spcBef>
                <a:spcPts val="0"/>
              </a:spcBef>
              <a:spcAft>
                <a:spcPts val="0"/>
              </a:spcAft>
              <a:buNone/>
            </a:pPr>
            <a:endParaRPr sz="1400"/>
          </a:p>
          <a:p>
            <a:pPr marL="0" lvl="0" indent="0" algn="l" rtl="0">
              <a:lnSpc>
                <a:spcPct val="130000"/>
              </a:lnSpc>
              <a:spcBef>
                <a:spcPts val="0"/>
              </a:spcBef>
              <a:spcAft>
                <a:spcPts val="0"/>
              </a:spcAft>
              <a:buNone/>
            </a:pPr>
            <a:r>
              <a:rPr lang="de" sz="1400"/>
              <a:t>Programmierer können meist nur eine geringe Zahl der unzähligen möglichen Gesprächsverläufe mit Regeln abdecken. Die abgedeckten Verläufe nennt man auch “Happy Paths”. Gerät das Gespräch abseits eines Happy Paths, scheitert der Bot und bietet damit eine schlechte User Experience.</a:t>
            </a:r>
            <a:endParaRPr sz="1400"/>
          </a:p>
          <a:p>
            <a:pPr marL="0" lvl="0" indent="0" algn="l" rtl="0">
              <a:lnSpc>
                <a:spcPct val="130000"/>
              </a:lnSpc>
              <a:spcBef>
                <a:spcPts val="0"/>
              </a:spcBef>
              <a:spcAft>
                <a:spcPts val="0"/>
              </a:spcAft>
              <a:buNone/>
            </a:pPr>
            <a:endParaRPr sz="1400"/>
          </a:p>
          <a:p>
            <a:pPr marL="0" lvl="0" indent="0" algn="l" rtl="0">
              <a:lnSpc>
                <a:spcPct val="130000"/>
              </a:lnSpc>
              <a:spcBef>
                <a:spcPts val="0"/>
              </a:spcBef>
              <a:spcAft>
                <a:spcPts val="0"/>
              </a:spcAft>
              <a:buNone/>
            </a:pPr>
            <a:r>
              <a:rPr lang="de" sz="1400" b="1"/>
              <a:t>Wir modellieren auch den Gesprächsverlauf (Dialog Flow) mithilfe von künstlicher Intelligenz. </a:t>
            </a:r>
            <a:r>
              <a:rPr lang="de" sz="1400"/>
              <a:t>Unsere Bots lernen von Beispielkonversationen, sind jedoch </a:t>
            </a:r>
            <a:r>
              <a:rPr lang="de" sz="1400" b="1"/>
              <a:t>nicht regelbasiert </a:t>
            </a:r>
            <a:r>
              <a:rPr lang="de" sz="1400"/>
              <a:t>und können daher dank KI auch auf unvorhersehbare Situationen reagieren.</a:t>
            </a:r>
            <a:endParaRPr sz="1400">
              <a:solidFill>
                <a:schemeClr val="dk1"/>
              </a:solidFill>
              <a:latin typeface="Roboto Light"/>
              <a:ea typeface="Roboto Light"/>
              <a:cs typeface="Roboto Light"/>
              <a:sym typeface="Roboto Light"/>
            </a:endParaRPr>
          </a:p>
          <a:p>
            <a:pPr marL="0" lvl="0" indent="0" algn="l" rtl="0">
              <a:lnSpc>
                <a:spcPct val="130000"/>
              </a:lnSpc>
              <a:spcBef>
                <a:spcPts val="0"/>
              </a:spcBef>
              <a:spcAft>
                <a:spcPts val="0"/>
              </a:spcAft>
              <a:buNone/>
            </a:pPr>
            <a:endParaRPr sz="1400">
              <a:solidFill>
                <a:schemeClr val="dk1"/>
              </a:solidFill>
              <a:latin typeface="Roboto Light"/>
              <a:ea typeface="Roboto Light"/>
              <a:cs typeface="Roboto Light"/>
              <a:sym typeface="Roboto Light"/>
            </a:endParaRPr>
          </a:p>
          <a:p>
            <a:pPr marL="0" lvl="0" indent="0" algn="l" rtl="0">
              <a:lnSpc>
                <a:spcPct val="130000"/>
              </a:lnSpc>
              <a:spcBef>
                <a:spcPts val="0"/>
              </a:spcBef>
              <a:spcAft>
                <a:spcPts val="0"/>
              </a:spcAft>
              <a:buClr>
                <a:schemeClr val="dk1"/>
              </a:buClr>
              <a:buFont typeface="Arial"/>
              <a:buNone/>
            </a:pPr>
            <a:endParaRPr sz="1400"/>
          </a:p>
        </p:txBody>
      </p:sp>
      <p:sp>
        <p:nvSpPr>
          <p:cNvPr id="141" name="Google Shape;141;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de"/>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Und was ist AI und warum AI basierte Bots?</a:t>
            </a:r>
            <a:endParaRPr/>
          </a:p>
        </p:txBody>
      </p:sp>
      <p:sp>
        <p:nvSpPr>
          <p:cNvPr id="147" name="Google Shape;147;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de"/>
              <a:t>12</a:t>
            </a:fld>
            <a:endParaRPr/>
          </a:p>
        </p:txBody>
      </p:sp>
      <p:grpSp>
        <p:nvGrpSpPr>
          <p:cNvPr id="148" name="Google Shape;148;p24"/>
          <p:cNvGrpSpPr/>
          <p:nvPr/>
        </p:nvGrpSpPr>
        <p:grpSpPr>
          <a:xfrm>
            <a:off x="218169" y="2607449"/>
            <a:ext cx="8738681" cy="1033875"/>
            <a:chOff x="263195" y="376875"/>
            <a:chExt cx="11651575" cy="1378500"/>
          </a:xfrm>
        </p:grpSpPr>
        <p:sp>
          <p:nvSpPr>
            <p:cNvPr id="149" name="Google Shape;149;p24"/>
            <p:cNvSpPr/>
            <p:nvPr/>
          </p:nvSpPr>
          <p:spPr>
            <a:xfrm>
              <a:off x="2978754" y="504975"/>
              <a:ext cx="3006300" cy="1122300"/>
            </a:xfrm>
            <a:prstGeom prst="rect">
              <a:avLst/>
            </a:prstGeom>
            <a:solidFill>
              <a:schemeClr val="lt2"/>
            </a:solidFill>
            <a:ln w="2857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68575" tIns="68575" rIns="68575" bIns="68575" anchor="ctr" anchorCtr="0">
              <a:noAutofit/>
            </a:bodyPr>
            <a:lstStyle/>
            <a:p>
              <a:pPr marL="0" lvl="0" indent="0" algn="ctr" rtl="0">
                <a:spcBef>
                  <a:spcPts val="0"/>
                </a:spcBef>
                <a:spcAft>
                  <a:spcPts val="0"/>
                </a:spcAft>
                <a:buNone/>
              </a:pPr>
              <a:r>
                <a:rPr lang="de" sz="2700" b="1"/>
                <a:t>NLU</a:t>
              </a:r>
              <a:endParaRPr sz="2700" b="1"/>
            </a:p>
            <a:p>
              <a:pPr marL="0" lvl="0" indent="0" algn="ctr" rtl="0">
                <a:spcBef>
                  <a:spcPts val="0"/>
                </a:spcBef>
                <a:spcAft>
                  <a:spcPts val="0"/>
                </a:spcAft>
                <a:buClr>
                  <a:schemeClr val="dk1"/>
                </a:buClr>
                <a:buSzPts val="800"/>
                <a:buFont typeface="Arial"/>
                <a:buNone/>
              </a:pPr>
              <a:r>
                <a:rPr lang="de" sz="1100">
                  <a:solidFill>
                    <a:schemeClr val="dk1"/>
                  </a:solidFill>
                </a:rPr>
                <a:t>Intent: book_table → set_time</a:t>
              </a:r>
              <a:endParaRPr sz="1100">
                <a:solidFill>
                  <a:schemeClr val="dk1"/>
                </a:solidFill>
              </a:endParaRPr>
            </a:p>
            <a:p>
              <a:pPr marL="0" lvl="0" indent="0" algn="ctr" rtl="0">
                <a:spcBef>
                  <a:spcPts val="0"/>
                </a:spcBef>
                <a:spcAft>
                  <a:spcPts val="0"/>
                </a:spcAft>
                <a:buClr>
                  <a:schemeClr val="dk1"/>
                </a:buClr>
                <a:buSzPts val="800"/>
                <a:buFont typeface="Arial"/>
                <a:buNone/>
              </a:pPr>
              <a:r>
                <a:rPr lang="de" sz="1100">
                  <a:solidFill>
                    <a:schemeClr val="dk1"/>
                  </a:solidFill>
                </a:rPr>
                <a:t>Entities: &lt;time: 24.3.2018 20:00&gt;</a:t>
              </a:r>
              <a:endParaRPr sz="2700" b="1"/>
            </a:p>
          </p:txBody>
        </p:sp>
        <p:sp>
          <p:nvSpPr>
            <p:cNvPr id="150" name="Google Shape;150;p24"/>
            <p:cNvSpPr/>
            <p:nvPr/>
          </p:nvSpPr>
          <p:spPr>
            <a:xfrm>
              <a:off x="263195" y="376875"/>
              <a:ext cx="2507700" cy="1378500"/>
            </a:xfrm>
            <a:prstGeom prst="wedgeEllipseCallout">
              <a:avLst>
                <a:gd name="adj1" fmla="val -20833"/>
                <a:gd name="adj2" fmla="val 62500"/>
              </a:avLst>
            </a:prstGeom>
            <a:solidFill>
              <a:schemeClr val="lt2"/>
            </a:solidFill>
            <a:ln w="2857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None/>
              </a:pPr>
              <a:r>
                <a:rPr lang="de" sz="1100"/>
                <a:t>Um 8 Uhr.</a:t>
              </a:r>
              <a:endParaRPr sz="1100"/>
            </a:p>
          </p:txBody>
        </p:sp>
        <p:sp>
          <p:nvSpPr>
            <p:cNvPr id="151" name="Google Shape;151;p24"/>
            <p:cNvSpPr/>
            <p:nvPr/>
          </p:nvSpPr>
          <p:spPr>
            <a:xfrm>
              <a:off x="9407070" y="376875"/>
              <a:ext cx="2507700" cy="1378500"/>
            </a:xfrm>
            <a:prstGeom prst="wedgeEllipseCallout">
              <a:avLst>
                <a:gd name="adj1" fmla="val -20833"/>
                <a:gd name="adj2" fmla="val 62500"/>
              </a:avLst>
            </a:prstGeom>
            <a:solidFill>
              <a:schemeClr val="lt2"/>
            </a:solidFill>
            <a:ln w="2857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None/>
              </a:pPr>
              <a:r>
                <a:rPr lang="de" sz="1100"/>
                <a:t>Für wie viel Personen möchtest du reservieren.</a:t>
              </a:r>
              <a:endParaRPr sz="1100"/>
            </a:p>
          </p:txBody>
        </p:sp>
        <p:sp>
          <p:nvSpPr>
            <p:cNvPr id="152" name="Google Shape;152;p24"/>
            <p:cNvSpPr/>
            <p:nvPr/>
          </p:nvSpPr>
          <p:spPr>
            <a:xfrm>
              <a:off x="6192912" y="504975"/>
              <a:ext cx="3006300" cy="1122300"/>
            </a:xfrm>
            <a:prstGeom prst="rect">
              <a:avLst/>
            </a:prstGeom>
            <a:solidFill>
              <a:schemeClr val="lt2"/>
            </a:solidFill>
            <a:ln w="2857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68575" tIns="68575" rIns="68575" bIns="68575" anchor="ctr" anchorCtr="0">
              <a:noAutofit/>
            </a:bodyPr>
            <a:lstStyle/>
            <a:p>
              <a:pPr marL="0" lvl="0" indent="0" algn="ctr" rtl="0">
                <a:spcBef>
                  <a:spcPts val="0"/>
                </a:spcBef>
                <a:spcAft>
                  <a:spcPts val="0"/>
                </a:spcAft>
                <a:buNone/>
              </a:pPr>
              <a:r>
                <a:rPr lang="de" sz="2700" b="1"/>
                <a:t>Dialog Flow</a:t>
              </a:r>
              <a:endParaRPr sz="2700" b="1"/>
            </a:p>
            <a:p>
              <a:pPr marL="0" lvl="0" indent="0" algn="ctr" rtl="0">
                <a:spcBef>
                  <a:spcPts val="0"/>
                </a:spcBef>
                <a:spcAft>
                  <a:spcPts val="0"/>
                </a:spcAft>
                <a:buClr>
                  <a:schemeClr val="dk1"/>
                </a:buClr>
                <a:buSzPts val="800"/>
                <a:buFont typeface="Arial"/>
                <a:buNone/>
              </a:pPr>
              <a:r>
                <a:rPr lang="de" sz="1100">
                  <a:solidFill>
                    <a:schemeClr val="dk1"/>
                  </a:solidFill>
                </a:rPr>
                <a:t>&lt;time&gt;: 24.3.2018 20:00</a:t>
              </a:r>
              <a:endParaRPr sz="1100">
                <a:solidFill>
                  <a:schemeClr val="dk1"/>
                </a:solidFill>
              </a:endParaRPr>
            </a:p>
            <a:p>
              <a:pPr marL="0" lvl="0" indent="0" algn="ctr" rtl="0">
                <a:spcBef>
                  <a:spcPts val="0"/>
                </a:spcBef>
                <a:spcAft>
                  <a:spcPts val="0"/>
                </a:spcAft>
                <a:buClr>
                  <a:schemeClr val="dk1"/>
                </a:buClr>
                <a:buSzPts val="800"/>
                <a:buFont typeface="Arial"/>
                <a:buNone/>
              </a:pPr>
              <a:r>
                <a:rPr lang="de" sz="1100">
                  <a:solidFill>
                    <a:schemeClr val="dk1"/>
                  </a:solidFill>
                </a:rPr>
                <a:t>&lt;people&gt;: missing</a:t>
              </a:r>
              <a:endParaRPr sz="2700" b="1"/>
            </a:p>
          </p:txBody>
        </p:sp>
      </p:grpSp>
      <p:cxnSp>
        <p:nvCxnSpPr>
          <p:cNvPr id="153" name="Google Shape;153;p24"/>
          <p:cNvCxnSpPr>
            <a:endCxn id="154" idx="2"/>
          </p:cNvCxnSpPr>
          <p:nvPr/>
        </p:nvCxnSpPr>
        <p:spPr>
          <a:xfrm rot="10800000" flipH="1">
            <a:off x="5344628" y="2278245"/>
            <a:ext cx="448200" cy="1502100"/>
          </a:xfrm>
          <a:prstGeom prst="straightConnector1">
            <a:avLst/>
          </a:prstGeom>
          <a:noFill/>
          <a:ln w="19050" cap="flat" cmpd="sng">
            <a:solidFill>
              <a:schemeClr val="dk2"/>
            </a:solidFill>
            <a:prstDash val="solid"/>
            <a:round/>
            <a:headEnd type="none" w="med" len="med"/>
            <a:tailEnd type="triangle" w="med" len="med"/>
          </a:ln>
        </p:spPr>
      </p:cxnSp>
      <p:cxnSp>
        <p:nvCxnSpPr>
          <p:cNvPr id="155" name="Google Shape;155;p24"/>
          <p:cNvCxnSpPr/>
          <p:nvPr/>
        </p:nvCxnSpPr>
        <p:spPr>
          <a:xfrm rot="10800000" flipH="1">
            <a:off x="2696525" y="3582575"/>
            <a:ext cx="111900" cy="375000"/>
          </a:xfrm>
          <a:prstGeom prst="straightConnector1">
            <a:avLst/>
          </a:prstGeom>
          <a:noFill/>
          <a:ln w="19050" cap="flat" cmpd="sng">
            <a:solidFill>
              <a:schemeClr val="dk2"/>
            </a:solidFill>
            <a:prstDash val="solid"/>
            <a:round/>
            <a:headEnd type="none" w="med" len="med"/>
            <a:tailEnd type="triangle" w="med" len="med"/>
          </a:ln>
        </p:spPr>
      </p:cxnSp>
      <p:sp>
        <p:nvSpPr>
          <p:cNvPr id="156" name="Google Shape;156;p24"/>
          <p:cNvSpPr txBox="1"/>
          <p:nvPr/>
        </p:nvSpPr>
        <p:spPr>
          <a:xfrm>
            <a:off x="4697282" y="3748832"/>
            <a:ext cx="2067900" cy="9144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de" sz="1100"/>
              <a:t>Der Bot kann langen Dialogen folgen und intelligent entscheiden welche Informationen er vom User benötigt.</a:t>
            </a:r>
            <a:endParaRPr sz="1100"/>
          </a:p>
        </p:txBody>
      </p:sp>
      <p:grpSp>
        <p:nvGrpSpPr>
          <p:cNvPr id="157" name="Google Shape;157;p24"/>
          <p:cNvGrpSpPr/>
          <p:nvPr/>
        </p:nvGrpSpPr>
        <p:grpSpPr>
          <a:xfrm>
            <a:off x="218178" y="1340445"/>
            <a:ext cx="8738681" cy="1033875"/>
            <a:chOff x="263195" y="376875"/>
            <a:chExt cx="11651575" cy="1378500"/>
          </a:xfrm>
        </p:grpSpPr>
        <p:sp>
          <p:nvSpPr>
            <p:cNvPr id="158" name="Google Shape;158;p24"/>
            <p:cNvSpPr/>
            <p:nvPr/>
          </p:nvSpPr>
          <p:spPr>
            <a:xfrm>
              <a:off x="2978754" y="504975"/>
              <a:ext cx="3006300" cy="1122300"/>
            </a:xfrm>
            <a:prstGeom prst="rect">
              <a:avLst/>
            </a:prstGeom>
            <a:solidFill>
              <a:schemeClr val="lt2"/>
            </a:solidFill>
            <a:ln w="2857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68575" tIns="68575" rIns="68575" bIns="68575" anchor="ctr" anchorCtr="0">
              <a:noAutofit/>
            </a:bodyPr>
            <a:lstStyle/>
            <a:p>
              <a:pPr marL="0" lvl="0" indent="0" algn="ctr" rtl="0">
                <a:spcBef>
                  <a:spcPts val="0"/>
                </a:spcBef>
                <a:spcAft>
                  <a:spcPts val="0"/>
                </a:spcAft>
                <a:buNone/>
              </a:pPr>
              <a:r>
                <a:rPr lang="de" sz="2700" b="1"/>
                <a:t>NLU</a:t>
              </a:r>
              <a:endParaRPr sz="2700" b="1"/>
            </a:p>
            <a:p>
              <a:pPr marL="0" lvl="0" indent="0" algn="ctr" rtl="0">
                <a:spcBef>
                  <a:spcPts val="0"/>
                </a:spcBef>
                <a:spcAft>
                  <a:spcPts val="0"/>
                </a:spcAft>
                <a:buClr>
                  <a:schemeClr val="dk1"/>
                </a:buClr>
                <a:buSzPts val="800"/>
                <a:buFont typeface="Arial"/>
                <a:buNone/>
              </a:pPr>
              <a:r>
                <a:rPr lang="de" sz="1100">
                  <a:solidFill>
                    <a:schemeClr val="dk1"/>
                  </a:solidFill>
                </a:rPr>
                <a:t>Intent: book_table</a:t>
              </a:r>
              <a:endParaRPr sz="1100">
                <a:solidFill>
                  <a:schemeClr val="dk1"/>
                </a:solidFill>
              </a:endParaRPr>
            </a:p>
            <a:p>
              <a:pPr marL="0" lvl="0" indent="0" algn="ctr" rtl="0">
                <a:spcBef>
                  <a:spcPts val="0"/>
                </a:spcBef>
                <a:spcAft>
                  <a:spcPts val="0"/>
                </a:spcAft>
                <a:buClr>
                  <a:schemeClr val="dk1"/>
                </a:buClr>
                <a:buSzPts val="800"/>
                <a:buFont typeface="Arial"/>
                <a:buNone/>
              </a:pPr>
              <a:r>
                <a:rPr lang="de" sz="1100">
                  <a:solidFill>
                    <a:schemeClr val="dk1"/>
                  </a:solidFill>
                </a:rPr>
                <a:t>Entities: &lt;none&gt;</a:t>
              </a:r>
              <a:endParaRPr sz="2700" b="1"/>
            </a:p>
          </p:txBody>
        </p:sp>
        <p:sp>
          <p:nvSpPr>
            <p:cNvPr id="159" name="Google Shape;159;p24"/>
            <p:cNvSpPr/>
            <p:nvPr/>
          </p:nvSpPr>
          <p:spPr>
            <a:xfrm>
              <a:off x="263195" y="376875"/>
              <a:ext cx="2507700" cy="1378500"/>
            </a:xfrm>
            <a:prstGeom prst="wedgeEllipseCallout">
              <a:avLst>
                <a:gd name="adj1" fmla="val -20833"/>
                <a:gd name="adj2" fmla="val 62500"/>
              </a:avLst>
            </a:prstGeom>
            <a:solidFill>
              <a:schemeClr val="lt2"/>
            </a:solidFill>
            <a:ln w="2857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None/>
              </a:pPr>
              <a:r>
                <a:rPr lang="de" sz="1100"/>
                <a:t>Ich möchte gerne einen Tisch reservieren</a:t>
              </a:r>
              <a:endParaRPr sz="1100"/>
            </a:p>
          </p:txBody>
        </p:sp>
        <p:sp>
          <p:nvSpPr>
            <p:cNvPr id="160" name="Google Shape;160;p24"/>
            <p:cNvSpPr/>
            <p:nvPr/>
          </p:nvSpPr>
          <p:spPr>
            <a:xfrm>
              <a:off x="9407070" y="376875"/>
              <a:ext cx="2507700" cy="1378500"/>
            </a:xfrm>
            <a:prstGeom prst="wedgeEllipseCallout">
              <a:avLst>
                <a:gd name="adj1" fmla="val -20833"/>
                <a:gd name="adj2" fmla="val 62500"/>
              </a:avLst>
            </a:prstGeom>
            <a:solidFill>
              <a:schemeClr val="lt2"/>
            </a:solidFill>
            <a:ln w="2857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None/>
              </a:pPr>
              <a:r>
                <a:rPr lang="de" sz="1100"/>
                <a:t>Super, wir haben noch 3 Tische frei. Wann möchtest du essen?</a:t>
              </a:r>
              <a:endParaRPr sz="1100"/>
            </a:p>
          </p:txBody>
        </p:sp>
        <p:sp>
          <p:nvSpPr>
            <p:cNvPr id="154" name="Google Shape;154;p24"/>
            <p:cNvSpPr/>
            <p:nvPr/>
          </p:nvSpPr>
          <p:spPr>
            <a:xfrm>
              <a:off x="6192912" y="504975"/>
              <a:ext cx="3006300" cy="1122300"/>
            </a:xfrm>
            <a:prstGeom prst="rect">
              <a:avLst/>
            </a:prstGeom>
            <a:solidFill>
              <a:schemeClr val="lt2"/>
            </a:solidFill>
            <a:ln w="2857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68575" tIns="68575" rIns="68575" bIns="68575" anchor="ctr" anchorCtr="0">
              <a:noAutofit/>
            </a:bodyPr>
            <a:lstStyle/>
            <a:p>
              <a:pPr marL="0" lvl="0" indent="0" algn="ctr" rtl="0">
                <a:spcBef>
                  <a:spcPts val="0"/>
                </a:spcBef>
                <a:spcAft>
                  <a:spcPts val="0"/>
                </a:spcAft>
                <a:buNone/>
              </a:pPr>
              <a:r>
                <a:rPr lang="de" sz="2700" b="1"/>
                <a:t>Dialog Flow</a:t>
              </a:r>
              <a:endParaRPr sz="2700" b="1"/>
            </a:p>
            <a:p>
              <a:pPr marL="0" lvl="0" indent="0" algn="ctr" rtl="0">
                <a:spcBef>
                  <a:spcPts val="0"/>
                </a:spcBef>
                <a:spcAft>
                  <a:spcPts val="0"/>
                </a:spcAft>
                <a:buClr>
                  <a:schemeClr val="dk1"/>
                </a:buClr>
                <a:buSzPts val="800"/>
                <a:buFont typeface="Arial"/>
                <a:buNone/>
              </a:pPr>
              <a:r>
                <a:rPr lang="de" sz="1100">
                  <a:solidFill>
                    <a:schemeClr val="dk1"/>
                  </a:solidFill>
                </a:rPr>
                <a:t>&lt;time&gt;: missing</a:t>
              </a:r>
              <a:endParaRPr sz="1100">
                <a:solidFill>
                  <a:schemeClr val="dk1"/>
                </a:solidFill>
              </a:endParaRPr>
            </a:p>
            <a:p>
              <a:pPr marL="0" lvl="0" indent="0" algn="ctr" rtl="0">
                <a:spcBef>
                  <a:spcPts val="0"/>
                </a:spcBef>
                <a:spcAft>
                  <a:spcPts val="0"/>
                </a:spcAft>
                <a:buClr>
                  <a:schemeClr val="dk1"/>
                </a:buClr>
                <a:buSzPts val="800"/>
                <a:buFont typeface="Arial"/>
                <a:buNone/>
              </a:pPr>
              <a:r>
                <a:rPr lang="de" sz="1100">
                  <a:solidFill>
                    <a:schemeClr val="dk1"/>
                  </a:solidFill>
                </a:rPr>
                <a:t>&lt;people&gt;: missing</a:t>
              </a:r>
              <a:endParaRPr sz="2700" b="1"/>
            </a:p>
          </p:txBody>
        </p:sp>
      </p:grpSp>
      <p:sp>
        <p:nvSpPr>
          <p:cNvPr id="161" name="Google Shape;161;p24"/>
          <p:cNvSpPr txBox="1"/>
          <p:nvPr/>
        </p:nvSpPr>
        <p:spPr>
          <a:xfrm>
            <a:off x="1496269" y="3917532"/>
            <a:ext cx="2067900" cy="9144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de" sz="1100"/>
              <a:t>Aus dem Kontext (der Kunde ruft Mittags an) kann der Bot erkennen, dass 8 Uhr am Abend gemeint ist.</a:t>
            </a:r>
            <a:endParaRPr sz="11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Und was ist AI und warum AI basierte Bots?</a:t>
            </a:r>
            <a:endParaRPr/>
          </a:p>
        </p:txBody>
      </p:sp>
      <p:sp>
        <p:nvSpPr>
          <p:cNvPr id="167" name="Google Shape;167;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de"/>
              <a:t>13</a:t>
            </a:fld>
            <a:endParaRPr/>
          </a:p>
        </p:txBody>
      </p:sp>
      <p:graphicFrame>
        <p:nvGraphicFramePr>
          <p:cNvPr id="168" name="Google Shape;168;p25"/>
          <p:cNvGraphicFramePr/>
          <p:nvPr/>
        </p:nvGraphicFramePr>
        <p:xfrm>
          <a:off x="311700" y="1450775"/>
          <a:ext cx="3000000" cy="3000000"/>
        </p:xfrm>
        <a:graphic>
          <a:graphicData uri="http://schemas.openxmlformats.org/drawingml/2006/table">
            <a:tbl>
              <a:tblPr>
                <a:noFill/>
                <a:tableStyleId>{688EEAE2-20F0-4E33-A79D-913B5670853B}</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3749175">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de" sz="1100" b="1"/>
                        <a:t>Herkömmliches User Interface / App</a:t>
                      </a:r>
                      <a:endParaRPr sz="1100" b="1"/>
                    </a:p>
                  </a:txBody>
                  <a:tcPr marL="68575" marR="68575" marT="68575" marB="685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de" sz="1100" b="1">
                          <a:solidFill>
                            <a:schemeClr val="dk1"/>
                          </a:solidFill>
                        </a:rPr>
                        <a:t>Regelbasierter Chatbot</a:t>
                      </a:r>
                      <a:endParaRPr sz="1100" b="1"/>
                    </a:p>
                  </a:txBody>
                  <a:tcPr marL="68575" marR="68575" marT="68575" marB="685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800"/>
                        <a:buFont typeface="Arial"/>
                        <a:buNone/>
                      </a:pPr>
                      <a:r>
                        <a:rPr lang="de" sz="1100" b="1">
                          <a:solidFill>
                            <a:schemeClr val="dk1"/>
                          </a:solidFill>
                        </a:rPr>
                        <a:t>Chatbot mit künstlicher Intelligenz</a:t>
                      </a:r>
                      <a:endParaRPr sz="1100" b="1"/>
                    </a:p>
                  </a:txBody>
                  <a:tcPr marL="68575" marR="68575" marT="68575" marB="685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de" sz="1100"/>
                        <a:t>Muss lange für einen bestimmten Use Case optimiert werden um die Bedienung intuitiv zu gestalten.</a:t>
                      </a:r>
                      <a:endParaRPr sz="1100"/>
                    </a:p>
                  </a:txBody>
                  <a:tcPr marL="68575" marR="68575" marT="68575" marB="685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800"/>
                        <a:buFont typeface="Arial"/>
                        <a:buNone/>
                      </a:pPr>
                      <a:r>
                        <a:rPr lang="de" sz="1100">
                          <a:solidFill>
                            <a:schemeClr val="dk1"/>
                          </a:solidFill>
                        </a:rPr>
                        <a:t>Kann für einfache Aufgaben wie das Ausfüllen von Formularen oder das Beantworten von einfachen Fragen eine für Menschen intuitivere Bedienung darstellen.</a:t>
                      </a:r>
                      <a:endParaRPr sz="1100"/>
                    </a:p>
                  </a:txBody>
                  <a:tcPr marL="68575" marR="68575" marT="68575" marB="685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800"/>
                        <a:buFont typeface="Arial"/>
                        <a:buNone/>
                      </a:pPr>
                      <a:r>
                        <a:rPr lang="de" sz="1100">
                          <a:solidFill>
                            <a:schemeClr val="dk1"/>
                          </a:solidFill>
                        </a:rPr>
                        <a:t>Kann komplexen Konversationen folgen und behält immer den Überblick über den Zustand und den Kontext einer Konversation und bietet damit eine optimale User Experience.</a:t>
                      </a:r>
                      <a:endParaRPr sz="1100"/>
                    </a:p>
                  </a:txBody>
                  <a:tcPr marL="68575" marR="68575" marT="68575" marB="685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de" sz="1100"/>
                        <a:t>Muss für jedes Gerät und jede Plattform separat entwickelt und programmiert werden.</a:t>
                      </a:r>
                      <a:endParaRPr sz="1100"/>
                    </a:p>
                  </a:txBody>
                  <a:tcPr marL="68575" marR="68575" marT="68575" marB="685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de" sz="1100"/>
                        <a:t>Wird einmal entwickelt und kann auf allen Plattformen ausgeliefert werden. (Slack, Messenger, Mail, WhatsApp, Telegram, Skype, Telefon, ...)</a:t>
                      </a:r>
                      <a:endParaRPr sz="1100"/>
                    </a:p>
                  </a:txBody>
                  <a:tcPr marL="68575" marR="68575" marT="68575" marB="685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800"/>
                        <a:buFont typeface="Arial"/>
                        <a:buNone/>
                      </a:pPr>
                      <a:r>
                        <a:rPr lang="de" sz="1100">
                          <a:solidFill>
                            <a:schemeClr val="dk1"/>
                          </a:solidFill>
                        </a:rPr>
                        <a:t>Wird einmal entwickelt und kann auf allen Plattformen ausgeliefert werden. (Slack, Messenger, Mail, WhatsApp, Telegram, Skype, Telefon, ...)</a:t>
                      </a:r>
                      <a:endParaRPr sz="1100"/>
                    </a:p>
                  </a:txBody>
                  <a:tcPr marL="68575" marR="68575" marT="68575" marB="685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de" sz="1100"/>
                        <a:t>Kostet viel Geld in der Entwicklung und Wartung.</a:t>
                      </a:r>
                      <a:endParaRPr sz="1100"/>
                    </a:p>
                  </a:txBody>
                  <a:tcPr marL="68575" marR="68575" marT="68575" marB="685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de" sz="1100"/>
                        <a:t>Ist günstig in der Entwicklung und Wartung, bietet jedoch limitierte Möglichkeiten der Interaktion.</a:t>
                      </a:r>
                      <a:endParaRPr sz="1100"/>
                    </a:p>
                  </a:txBody>
                  <a:tcPr marL="68575" marR="68575" marT="68575" marB="685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de" sz="1100"/>
                        <a:t>Ist teurer in der Entwicklung, bietet jedoch eine viel bessere User Experience und erfordert wenig Wartung, da Sprach-Interfaces nicht so schnell veralten.</a:t>
                      </a:r>
                      <a:endParaRPr sz="1100"/>
                    </a:p>
                  </a:txBody>
                  <a:tcPr marL="68575" marR="68575" marT="68575" marB="685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Und was ist AI und warum AI basierte Bots?</a:t>
            </a:r>
            <a:endParaRPr/>
          </a:p>
        </p:txBody>
      </p:sp>
      <p:sp>
        <p:nvSpPr>
          <p:cNvPr id="174" name="Google Shape;174;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de"/>
              <a:t>14</a:t>
            </a:fld>
            <a:endParaRPr/>
          </a:p>
        </p:txBody>
      </p:sp>
      <p:sp>
        <p:nvSpPr>
          <p:cNvPr id="175" name="Google Shape;175;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130000"/>
              </a:lnSpc>
              <a:spcBef>
                <a:spcPts val="0"/>
              </a:spcBef>
              <a:spcAft>
                <a:spcPts val="0"/>
              </a:spcAft>
              <a:buNone/>
            </a:pPr>
            <a:r>
              <a:rPr lang="de" sz="1400" b="1"/>
              <a:t>Voraussetzungen für den Einsatz von AI</a:t>
            </a:r>
            <a:endParaRPr sz="1400" b="1"/>
          </a:p>
          <a:p>
            <a:pPr marL="0" lvl="0" indent="0" algn="l" rtl="0">
              <a:lnSpc>
                <a:spcPct val="130000"/>
              </a:lnSpc>
              <a:spcBef>
                <a:spcPts val="0"/>
              </a:spcBef>
              <a:spcAft>
                <a:spcPts val="0"/>
              </a:spcAft>
              <a:buNone/>
            </a:pPr>
            <a:endParaRPr sz="1400"/>
          </a:p>
          <a:p>
            <a:pPr marL="457200" lvl="0" indent="-317500" algn="l" rtl="0">
              <a:lnSpc>
                <a:spcPct val="130000"/>
              </a:lnSpc>
              <a:spcBef>
                <a:spcPts val="0"/>
              </a:spcBef>
              <a:spcAft>
                <a:spcPts val="0"/>
              </a:spcAft>
              <a:buSzPts val="1400"/>
              <a:buChar char="●"/>
            </a:pPr>
            <a:r>
              <a:rPr lang="de" sz="1400"/>
              <a:t>qualifizierte Daten</a:t>
            </a:r>
            <a:endParaRPr sz="1400"/>
          </a:p>
          <a:p>
            <a:pPr marL="457200" lvl="0" indent="-317500" algn="l" rtl="0">
              <a:lnSpc>
                <a:spcPct val="130000"/>
              </a:lnSpc>
              <a:spcBef>
                <a:spcPts val="0"/>
              </a:spcBef>
              <a:spcAft>
                <a:spcPts val="0"/>
              </a:spcAft>
              <a:buSzPts val="1400"/>
              <a:buChar char="●"/>
            </a:pPr>
            <a:r>
              <a:rPr lang="de" sz="1400"/>
              <a:t>Algorithmen</a:t>
            </a:r>
            <a:endParaRPr sz="1400"/>
          </a:p>
          <a:p>
            <a:pPr marL="0" lvl="0" indent="0" algn="l" rtl="0">
              <a:lnSpc>
                <a:spcPct val="130000"/>
              </a:lnSpc>
              <a:spcBef>
                <a:spcPts val="0"/>
              </a:spcBef>
              <a:spcAft>
                <a:spcPts val="0"/>
              </a:spcAft>
              <a:buNone/>
            </a:pPr>
            <a:endParaRPr sz="1400"/>
          </a:p>
          <a:p>
            <a:pPr marL="0" lvl="0" indent="0" algn="l" rtl="0">
              <a:lnSpc>
                <a:spcPct val="130000"/>
              </a:lnSpc>
              <a:spcBef>
                <a:spcPts val="0"/>
              </a:spcBef>
              <a:spcAft>
                <a:spcPts val="0"/>
              </a:spcAft>
              <a:buNone/>
            </a:pPr>
            <a:endParaRPr sz="1400">
              <a:solidFill>
                <a:schemeClr val="dk1"/>
              </a:solidFill>
              <a:latin typeface="Roboto Light"/>
              <a:ea typeface="Roboto Light"/>
              <a:cs typeface="Roboto Light"/>
              <a:sym typeface="Roboto Light"/>
            </a:endParaRPr>
          </a:p>
          <a:p>
            <a:pPr marL="0" lvl="0" indent="0" algn="l" rtl="0">
              <a:lnSpc>
                <a:spcPct val="130000"/>
              </a:lnSpc>
              <a:spcBef>
                <a:spcPts val="0"/>
              </a:spcBef>
              <a:spcAft>
                <a:spcPts val="0"/>
              </a:spcAft>
              <a:buClr>
                <a:schemeClr val="dk1"/>
              </a:buClr>
              <a:buFont typeface="Arial"/>
              <a:buNone/>
            </a:pPr>
            <a:endParaRPr sz="1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Was ist jetzt schon möglich mit Chatbots und AI?</a:t>
            </a:r>
            <a:endParaRPr/>
          </a:p>
        </p:txBody>
      </p:sp>
      <p:sp>
        <p:nvSpPr>
          <p:cNvPr id="181" name="Google Shape;181;p27"/>
          <p:cNvSpPr txBox="1">
            <a:spLocks noGrp="1"/>
          </p:cNvSpPr>
          <p:nvPr>
            <p:ph type="body" idx="1"/>
          </p:nvPr>
        </p:nvSpPr>
        <p:spPr>
          <a:xfrm>
            <a:off x="311700" y="1052400"/>
            <a:ext cx="8967900" cy="35166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de" b="1"/>
              <a:t>Hilft seinem User, beantwortet Fragen, begleitet ihn auf der Customer Journey</a:t>
            </a:r>
            <a:endParaRPr b="1"/>
          </a:p>
          <a:p>
            <a:pPr marL="0" lvl="0" indent="0" algn="l" rtl="0">
              <a:lnSpc>
                <a:spcPct val="150000"/>
              </a:lnSpc>
              <a:spcBef>
                <a:spcPts val="1600"/>
              </a:spcBef>
              <a:spcAft>
                <a:spcPts val="0"/>
              </a:spcAft>
              <a:buNone/>
            </a:pPr>
            <a:r>
              <a:rPr lang="de" sz="1200"/>
              <a:t>Chatbots beantworten Fragen, die sonst ein Customer Service Agent oder die FAQs beantworten.</a:t>
            </a:r>
            <a:endParaRPr sz="1200"/>
          </a:p>
          <a:p>
            <a:pPr marL="0" lvl="0" indent="0" algn="l" rtl="0">
              <a:spcBef>
                <a:spcPts val="0"/>
              </a:spcBef>
              <a:spcAft>
                <a:spcPts val="0"/>
              </a:spcAft>
              <a:buNone/>
            </a:pPr>
            <a:r>
              <a:rPr lang="de" b="1"/>
              <a:t>2.	Berät und verkauft seinem User Produkte und Dienstleistungen</a:t>
            </a:r>
            <a:endParaRPr b="1"/>
          </a:p>
          <a:p>
            <a:pPr marL="0" lvl="0" indent="0" algn="l" rtl="0">
              <a:lnSpc>
                <a:spcPct val="150000"/>
              </a:lnSpc>
              <a:spcBef>
                <a:spcPts val="1600"/>
              </a:spcBef>
              <a:spcAft>
                <a:spcPts val="0"/>
              </a:spcAft>
              <a:buClr>
                <a:schemeClr val="dk1"/>
              </a:buClr>
              <a:buFont typeface="Arial"/>
              <a:buNone/>
            </a:pPr>
            <a:r>
              <a:rPr lang="de" sz="1200"/>
              <a:t>Chatbots leiten den User durch den Verkaufsprozess und steigern die Zahl der Verkäufe (besonders bei digitalen Produkten).</a:t>
            </a:r>
            <a:endParaRPr sz="1200"/>
          </a:p>
          <a:p>
            <a:pPr marL="0" lvl="0" indent="0" algn="l" rtl="0">
              <a:spcBef>
                <a:spcPts val="0"/>
              </a:spcBef>
              <a:spcAft>
                <a:spcPts val="0"/>
              </a:spcAft>
              <a:buNone/>
            </a:pPr>
            <a:r>
              <a:rPr lang="de" b="1"/>
              <a:t>3.	Filtert die Interessen seines Users</a:t>
            </a:r>
            <a:endParaRPr b="1"/>
          </a:p>
          <a:p>
            <a:pPr marL="0" lvl="0" indent="0" algn="l" rtl="0">
              <a:lnSpc>
                <a:spcPct val="150000"/>
              </a:lnSpc>
              <a:spcBef>
                <a:spcPts val="1600"/>
              </a:spcBef>
              <a:spcAft>
                <a:spcPts val="0"/>
              </a:spcAft>
              <a:buNone/>
            </a:pPr>
            <a:r>
              <a:rPr lang="de" sz="1200"/>
              <a:t>Chatbots generieren wertvolle Leads, die anschliessend von einem menschlichen Sales Agent kontaktiert werden können.</a:t>
            </a:r>
            <a:endParaRPr sz="1200"/>
          </a:p>
          <a:p>
            <a:pPr marL="0" lvl="0" indent="0" algn="l" rtl="0">
              <a:lnSpc>
                <a:spcPct val="150000"/>
              </a:lnSpc>
              <a:spcBef>
                <a:spcPts val="0"/>
              </a:spcBef>
              <a:spcAft>
                <a:spcPts val="0"/>
              </a:spcAft>
              <a:buNone/>
            </a:pPr>
            <a:endParaRPr sz="1200"/>
          </a:p>
          <a:p>
            <a:pPr marL="0" lvl="0" indent="0" algn="l" rtl="0">
              <a:spcBef>
                <a:spcPts val="0"/>
              </a:spcBef>
              <a:spcAft>
                <a:spcPts val="0"/>
              </a:spcAft>
              <a:buNone/>
            </a:pPr>
            <a:r>
              <a:rPr lang="de" b="1"/>
              <a:t>4.	Steigert die Effizienz seines Users</a:t>
            </a:r>
            <a:endParaRPr b="1"/>
          </a:p>
          <a:p>
            <a:pPr marL="0" lvl="0" indent="0" algn="l" rtl="0">
              <a:spcBef>
                <a:spcPts val="1600"/>
              </a:spcBef>
              <a:spcAft>
                <a:spcPts val="1600"/>
              </a:spcAft>
              <a:buNone/>
            </a:pPr>
            <a:r>
              <a:rPr lang="de" sz="1200"/>
              <a:t>Chatbots dienen als Personal Assistent in verschiedenen Alltagssituationen.</a:t>
            </a:r>
            <a:endParaRPr sz="1200"/>
          </a:p>
        </p:txBody>
      </p:sp>
      <p:sp>
        <p:nvSpPr>
          <p:cNvPr id="182" name="Google Shape;182;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de"/>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Was ist jetzt schon möglich mit Chatbots und AI?</a:t>
            </a:r>
            <a:endParaRPr/>
          </a:p>
        </p:txBody>
      </p:sp>
      <p:sp>
        <p:nvSpPr>
          <p:cNvPr id="188" name="Google Shape;188;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sz="1400"/>
              <a:t>Der Chatbot als </a:t>
            </a:r>
            <a:r>
              <a:rPr lang="de" sz="1400" b="1"/>
              <a:t>virtueller Assistent</a:t>
            </a:r>
            <a:r>
              <a:rPr lang="de" sz="1400"/>
              <a:t> kann...</a:t>
            </a:r>
            <a:endParaRPr sz="1400"/>
          </a:p>
          <a:p>
            <a:pPr marL="0" marR="0" lvl="0" indent="0" algn="l" rtl="0">
              <a:lnSpc>
                <a:spcPct val="115000"/>
              </a:lnSpc>
              <a:spcBef>
                <a:spcPts val="1600"/>
              </a:spcBef>
              <a:spcAft>
                <a:spcPts val="0"/>
              </a:spcAft>
              <a:buClr>
                <a:srgbClr val="000000"/>
              </a:buClr>
              <a:buSzPts val="1100"/>
              <a:buFont typeface="Arial"/>
              <a:buNone/>
            </a:pPr>
            <a:r>
              <a:rPr lang="de" sz="1400"/>
              <a:t>… das Unternehmen repräsentieren.</a:t>
            </a:r>
            <a:endParaRPr sz="1400"/>
          </a:p>
          <a:p>
            <a:pPr marL="0" marR="0" lvl="0" indent="0" algn="l" rtl="0">
              <a:lnSpc>
                <a:spcPct val="115000"/>
              </a:lnSpc>
              <a:spcBef>
                <a:spcPts val="1600"/>
              </a:spcBef>
              <a:spcAft>
                <a:spcPts val="0"/>
              </a:spcAft>
              <a:buClr>
                <a:srgbClr val="000000"/>
              </a:buClr>
              <a:buSzPts val="1100"/>
              <a:buFont typeface="Arial"/>
              <a:buNone/>
            </a:pPr>
            <a:r>
              <a:rPr lang="de" sz="1400"/>
              <a:t>… wie ein Kundenberater interagieren.</a:t>
            </a:r>
            <a:endParaRPr sz="1400"/>
          </a:p>
          <a:p>
            <a:pPr marL="0" marR="0" lvl="0" indent="0" algn="l" rtl="0">
              <a:lnSpc>
                <a:spcPct val="115000"/>
              </a:lnSpc>
              <a:spcBef>
                <a:spcPts val="1600"/>
              </a:spcBef>
              <a:spcAft>
                <a:spcPts val="0"/>
              </a:spcAft>
              <a:buClr>
                <a:srgbClr val="000000"/>
              </a:buClr>
              <a:buSzPts val="1100"/>
              <a:buFont typeface="Arial"/>
              <a:buNone/>
            </a:pPr>
            <a:r>
              <a:rPr lang="de" sz="1400"/>
              <a:t>… Kundenanfragen abwickeln.</a:t>
            </a:r>
            <a:endParaRPr sz="1400"/>
          </a:p>
          <a:p>
            <a:pPr marL="0" marR="0" lvl="0" indent="0" algn="l" rtl="0">
              <a:lnSpc>
                <a:spcPct val="115000"/>
              </a:lnSpc>
              <a:spcBef>
                <a:spcPts val="1600"/>
              </a:spcBef>
              <a:spcAft>
                <a:spcPts val="0"/>
              </a:spcAft>
              <a:buClr>
                <a:srgbClr val="000000"/>
              </a:buClr>
              <a:buSzPts val="1100"/>
              <a:buFont typeface="Arial"/>
              <a:buNone/>
            </a:pPr>
            <a:r>
              <a:rPr lang="de" sz="1400"/>
              <a:t>… verkaufen.</a:t>
            </a:r>
            <a:endParaRPr sz="1400"/>
          </a:p>
          <a:p>
            <a:pPr marL="0" marR="0" lvl="0" indent="0" algn="l" rtl="0">
              <a:lnSpc>
                <a:spcPct val="115000"/>
              </a:lnSpc>
              <a:spcBef>
                <a:spcPts val="1600"/>
              </a:spcBef>
              <a:spcAft>
                <a:spcPts val="0"/>
              </a:spcAft>
              <a:buClr>
                <a:srgbClr val="000000"/>
              </a:buClr>
              <a:buSzPts val="1100"/>
              <a:buFont typeface="Arial"/>
              <a:buNone/>
            </a:pPr>
            <a:r>
              <a:rPr lang="de" sz="1400"/>
              <a:t>...  Daten vom User sammeln.</a:t>
            </a:r>
            <a:endParaRPr sz="1400"/>
          </a:p>
          <a:p>
            <a:pPr marL="0" marR="0" lvl="0" indent="0" algn="l" rtl="0">
              <a:lnSpc>
                <a:spcPct val="115000"/>
              </a:lnSpc>
              <a:spcBef>
                <a:spcPts val="1600"/>
              </a:spcBef>
              <a:spcAft>
                <a:spcPts val="0"/>
              </a:spcAft>
              <a:buClr>
                <a:srgbClr val="000000"/>
              </a:buClr>
              <a:buSzPts val="1100"/>
              <a:buFont typeface="Arial"/>
              <a:buNone/>
            </a:pPr>
            <a:r>
              <a:rPr lang="de" sz="1400"/>
              <a:t>… User zur Conversion motivieren (z.B. Newsletter-Registrierung).</a:t>
            </a:r>
            <a:endParaRPr sz="1400"/>
          </a:p>
          <a:p>
            <a:pPr marL="0" marR="0" lvl="0" indent="0" algn="l" rtl="0">
              <a:lnSpc>
                <a:spcPct val="115000"/>
              </a:lnSpc>
              <a:spcBef>
                <a:spcPts val="1600"/>
              </a:spcBef>
              <a:spcAft>
                <a:spcPts val="1600"/>
              </a:spcAft>
              <a:buClr>
                <a:srgbClr val="000000"/>
              </a:buClr>
              <a:buSzPts val="1100"/>
              <a:buFont typeface="Arial"/>
              <a:buNone/>
            </a:pPr>
            <a:r>
              <a:rPr lang="de" sz="1400"/>
              <a:t>… interne Probleme lösen.</a:t>
            </a:r>
            <a:endParaRPr sz="1400"/>
          </a:p>
        </p:txBody>
      </p:sp>
      <p:sp>
        <p:nvSpPr>
          <p:cNvPr id="189" name="Google Shape;189;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de"/>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Welche Akzeptanz haben Chatbots im ÖV?</a:t>
            </a:r>
            <a:endParaRPr/>
          </a:p>
        </p:txBody>
      </p:sp>
      <p:sp>
        <p:nvSpPr>
          <p:cNvPr id="195" name="Google Shape;195;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de"/>
              <a:t>17</a:t>
            </a:fld>
            <a:endParaRPr/>
          </a:p>
        </p:txBody>
      </p:sp>
      <p:pic>
        <p:nvPicPr>
          <p:cNvPr id="196" name="Google Shape;196;p29"/>
          <p:cNvPicPr preferRelativeResize="0"/>
          <p:nvPr/>
        </p:nvPicPr>
        <p:blipFill>
          <a:blip r:embed="rId3">
            <a:alphaModFix/>
          </a:blip>
          <a:stretch>
            <a:fillRect/>
          </a:stretch>
        </p:blipFill>
        <p:spPr>
          <a:xfrm>
            <a:off x="885164" y="1244975"/>
            <a:ext cx="6319221" cy="3455824"/>
          </a:xfrm>
          <a:prstGeom prst="rect">
            <a:avLst/>
          </a:prstGeom>
          <a:noFill/>
          <a:ln>
            <a:noFill/>
          </a:ln>
        </p:spPr>
      </p:pic>
      <p:pic>
        <p:nvPicPr>
          <p:cNvPr id="197" name="Google Shape;197;p29"/>
          <p:cNvPicPr preferRelativeResize="0"/>
          <p:nvPr/>
        </p:nvPicPr>
        <p:blipFill>
          <a:blip r:embed="rId4">
            <a:alphaModFix/>
          </a:blip>
          <a:stretch>
            <a:fillRect/>
          </a:stretch>
        </p:blipFill>
        <p:spPr>
          <a:xfrm>
            <a:off x="748575" y="1392230"/>
            <a:ext cx="6592401" cy="3161314"/>
          </a:xfrm>
          <a:prstGeom prst="rect">
            <a:avLst/>
          </a:prstGeom>
          <a:noFill/>
          <a:ln>
            <a:noFill/>
          </a:ln>
        </p:spPr>
      </p:pic>
      <p:pic>
        <p:nvPicPr>
          <p:cNvPr id="198" name="Google Shape;198;p29"/>
          <p:cNvPicPr preferRelativeResize="0"/>
          <p:nvPr/>
        </p:nvPicPr>
        <p:blipFill>
          <a:blip r:embed="rId5">
            <a:alphaModFix/>
          </a:blip>
          <a:stretch>
            <a:fillRect/>
          </a:stretch>
        </p:blipFill>
        <p:spPr>
          <a:xfrm>
            <a:off x="981854" y="1244975"/>
            <a:ext cx="6125844" cy="3455825"/>
          </a:xfrm>
          <a:prstGeom prst="rect">
            <a:avLst/>
          </a:prstGeom>
          <a:noFill/>
          <a:ln>
            <a:noFill/>
          </a:ln>
        </p:spPr>
      </p:pic>
      <p:pic>
        <p:nvPicPr>
          <p:cNvPr id="199" name="Google Shape;199;p29"/>
          <p:cNvPicPr preferRelativeResize="0"/>
          <p:nvPr/>
        </p:nvPicPr>
        <p:blipFill>
          <a:blip r:embed="rId6">
            <a:alphaModFix/>
          </a:blip>
          <a:stretch>
            <a:fillRect/>
          </a:stretch>
        </p:blipFill>
        <p:spPr>
          <a:xfrm>
            <a:off x="918535" y="1207400"/>
            <a:ext cx="6252479" cy="345582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Welche Akzeptanz haben Chatbots im ÖV?</a:t>
            </a:r>
            <a:endParaRPr/>
          </a:p>
        </p:txBody>
      </p:sp>
      <p:sp>
        <p:nvSpPr>
          <p:cNvPr id="205" name="Google Shape;205;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de"/>
              <a:t>18</a:t>
            </a:fld>
            <a:endParaRPr/>
          </a:p>
        </p:txBody>
      </p:sp>
      <p:pic>
        <p:nvPicPr>
          <p:cNvPr id="206" name="Google Shape;206;p30"/>
          <p:cNvPicPr preferRelativeResize="0"/>
          <p:nvPr/>
        </p:nvPicPr>
        <p:blipFill>
          <a:blip r:embed="rId3">
            <a:alphaModFix/>
          </a:blip>
          <a:stretch>
            <a:fillRect/>
          </a:stretch>
        </p:blipFill>
        <p:spPr>
          <a:xfrm>
            <a:off x="1412389" y="1269125"/>
            <a:ext cx="6319221" cy="345582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Wo stehen wir mit Chatbots und AI im ÖV?</a:t>
            </a:r>
            <a:endParaRPr/>
          </a:p>
        </p:txBody>
      </p:sp>
      <p:sp>
        <p:nvSpPr>
          <p:cNvPr id="212" name="Google Shape;212;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de"/>
              <a:t>19</a:t>
            </a:fld>
            <a:endParaRPr/>
          </a:p>
        </p:txBody>
      </p:sp>
      <p:pic>
        <p:nvPicPr>
          <p:cNvPr id="213" name="Google Shape;213;p31"/>
          <p:cNvPicPr preferRelativeResize="0"/>
          <p:nvPr/>
        </p:nvPicPr>
        <p:blipFill>
          <a:blip r:embed="rId3">
            <a:alphaModFix/>
          </a:blip>
          <a:stretch>
            <a:fillRect/>
          </a:stretch>
        </p:blipFill>
        <p:spPr>
          <a:xfrm>
            <a:off x="1930572" y="1152475"/>
            <a:ext cx="2151775" cy="3610625"/>
          </a:xfrm>
          <a:prstGeom prst="rect">
            <a:avLst/>
          </a:prstGeom>
          <a:noFill/>
          <a:ln>
            <a:noFill/>
          </a:ln>
        </p:spPr>
      </p:pic>
      <p:pic>
        <p:nvPicPr>
          <p:cNvPr id="214" name="Google Shape;214;p31"/>
          <p:cNvPicPr preferRelativeResize="0"/>
          <p:nvPr/>
        </p:nvPicPr>
        <p:blipFill>
          <a:blip r:embed="rId4">
            <a:alphaModFix/>
          </a:blip>
          <a:stretch>
            <a:fillRect/>
          </a:stretch>
        </p:blipFill>
        <p:spPr>
          <a:xfrm>
            <a:off x="4572000" y="1120925"/>
            <a:ext cx="2091200" cy="36737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Agenda</a:t>
            </a:r>
            <a:endParaRPr/>
          </a:p>
        </p:txBody>
      </p:sp>
      <p:sp>
        <p:nvSpPr>
          <p:cNvPr id="75" name="Google Shape;75;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b="1"/>
              <a:t>INPUT</a:t>
            </a:r>
            <a:endParaRPr b="1"/>
          </a:p>
          <a:p>
            <a:pPr marL="457200" lvl="0" indent="-342900" algn="l" rtl="0">
              <a:spcBef>
                <a:spcPts val="1600"/>
              </a:spcBef>
              <a:spcAft>
                <a:spcPts val="0"/>
              </a:spcAft>
              <a:buSzPts val="1800"/>
              <a:buAutoNum type="arabicPeriod"/>
            </a:pPr>
            <a:r>
              <a:rPr lang="de"/>
              <a:t>Was sind Chatbots und wie werden sie akzeptiert?</a:t>
            </a:r>
            <a:endParaRPr/>
          </a:p>
          <a:p>
            <a:pPr marL="457200" lvl="0" indent="-342900" algn="l" rtl="0">
              <a:spcBef>
                <a:spcPts val="0"/>
              </a:spcBef>
              <a:spcAft>
                <a:spcPts val="0"/>
              </a:spcAft>
              <a:buSzPts val="1800"/>
              <a:buAutoNum type="arabicPeriod"/>
            </a:pPr>
            <a:r>
              <a:rPr lang="de"/>
              <a:t>Und was ist AI und warum AI basierte Chatbots?</a:t>
            </a:r>
            <a:endParaRPr/>
          </a:p>
          <a:p>
            <a:pPr marL="457200" marR="0" lvl="0" indent="-342900" algn="l" rtl="0">
              <a:lnSpc>
                <a:spcPct val="115000"/>
              </a:lnSpc>
              <a:spcBef>
                <a:spcPts val="0"/>
              </a:spcBef>
              <a:spcAft>
                <a:spcPts val="0"/>
              </a:spcAft>
              <a:buSzPts val="1800"/>
              <a:buAutoNum type="arabicPeriod"/>
            </a:pPr>
            <a:r>
              <a:rPr lang="de"/>
              <a:t>Was ist jetzt schon möglich mit Chatbots und AI?</a:t>
            </a:r>
            <a:endParaRPr/>
          </a:p>
          <a:p>
            <a:pPr marL="457200" marR="0" lvl="0" indent="-342900" algn="l" rtl="0">
              <a:lnSpc>
                <a:spcPct val="115000"/>
              </a:lnSpc>
              <a:spcBef>
                <a:spcPts val="0"/>
              </a:spcBef>
              <a:spcAft>
                <a:spcPts val="0"/>
              </a:spcAft>
              <a:buSzPts val="1800"/>
              <a:buAutoNum type="arabicPeriod"/>
            </a:pPr>
            <a:r>
              <a:rPr lang="de"/>
              <a:t>Welche Akzeptanz haben Chatbots im ÖV?</a:t>
            </a:r>
            <a:endParaRPr/>
          </a:p>
          <a:p>
            <a:pPr marL="457200" lvl="0" indent="-342900" algn="l" rtl="0">
              <a:spcBef>
                <a:spcPts val="0"/>
              </a:spcBef>
              <a:spcAft>
                <a:spcPts val="0"/>
              </a:spcAft>
              <a:buSzPts val="1800"/>
              <a:buAutoNum type="arabicPeriod"/>
            </a:pPr>
            <a:r>
              <a:rPr lang="de"/>
              <a:t>Wo stehen wir mit Chatbots im ÖV?</a:t>
            </a:r>
            <a:endParaRPr/>
          </a:p>
          <a:p>
            <a:pPr marL="0" marR="0" lvl="0" indent="0" algn="l" rtl="0">
              <a:lnSpc>
                <a:spcPct val="115000"/>
              </a:lnSpc>
              <a:spcBef>
                <a:spcPts val="1600"/>
              </a:spcBef>
              <a:spcAft>
                <a:spcPts val="0"/>
              </a:spcAft>
              <a:buNone/>
            </a:pPr>
            <a:r>
              <a:rPr lang="de" b="1"/>
              <a:t>WORKSHOP</a:t>
            </a:r>
            <a:endParaRPr b="1"/>
          </a:p>
          <a:p>
            <a:pPr marL="457200" marR="0" lvl="0" indent="-342900" algn="l" rtl="0">
              <a:lnSpc>
                <a:spcPct val="115000"/>
              </a:lnSpc>
              <a:spcBef>
                <a:spcPts val="1600"/>
              </a:spcBef>
              <a:spcAft>
                <a:spcPts val="0"/>
              </a:spcAft>
              <a:buSzPts val="1800"/>
              <a:buAutoNum type="arabicPeriod"/>
            </a:pPr>
            <a:r>
              <a:rPr lang="de"/>
              <a:t>Welche Probleme sehen wir aktuell und zukünftig im ÖV?</a:t>
            </a:r>
            <a:endParaRPr/>
          </a:p>
          <a:p>
            <a:pPr marL="457200" marR="0" lvl="0" indent="-342900" algn="l" rtl="0">
              <a:lnSpc>
                <a:spcPct val="115000"/>
              </a:lnSpc>
              <a:spcBef>
                <a:spcPts val="0"/>
              </a:spcBef>
              <a:spcAft>
                <a:spcPts val="0"/>
              </a:spcAft>
              <a:buSzPts val="1800"/>
              <a:buAutoNum type="arabicPeriod"/>
            </a:pPr>
            <a:r>
              <a:rPr lang="de"/>
              <a:t>Wo und wie könnten AI basierte Chatbots Probleme lösen?</a:t>
            </a:r>
            <a:endParaRPr/>
          </a:p>
        </p:txBody>
      </p:sp>
      <p:sp>
        <p:nvSpPr>
          <p:cNvPr id="76" name="Google Shape;76;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de"/>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Chatbots als virtuelle Assistenten des Users</a:t>
            </a:r>
            <a:endParaRPr/>
          </a:p>
        </p:txBody>
      </p:sp>
      <p:sp>
        <p:nvSpPr>
          <p:cNvPr id="220" name="Google Shape;220;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sz="1400" b="1"/>
              <a:t>Der virtuelle Assistent…</a:t>
            </a:r>
            <a:endParaRPr sz="1400" b="1"/>
          </a:p>
          <a:p>
            <a:pPr marL="0" lvl="0" indent="0" algn="l" rtl="0">
              <a:spcBef>
                <a:spcPts val="1600"/>
              </a:spcBef>
              <a:spcAft>
                <a:spcPts val="0"/>
              </a:spcAft>
              <a:buNone/>
            </a:pPr>
            <a:r>
              <a:rPr lang="de" sz="1400"/>
              <a:t>… hilft bei der Ticketwahl und dem Kauf.</a:t>
            </a:r>
            <a:endParaRPr sz="1400"/>
          </a:p>
          <a:p>
            <a:pPr marL="0" lvl="0" indent="0" algn="l" rtl="0">
              <a:spcBef>
                <a:spcPts val="1600"/>
              </a:spcBef>
              <a:spcAft>
                <a:spcPts val="0"/>
              </a:spcAft>
              <a:buNone/>
            </a:pPr>
            <a:r>
              <a:rPr lang="de" sz="1400"/>
              <a:t>… hilft bei der Suche nach Freizeitangeboten.</a:t>
            </a:r>
            <a:endParaRPr sz="1400"/>
          </a:p>
          <a:p>
            <a:pPr marL="0" lvl="0" indent="0" algn="l" rtl="0">
              <a:spcBef>
                <a:spcPts val="1600"/>
              </a:spcBef>
              <a:spcAft>
                <a:spcPts val="0"/>
              </a:spcAft>
              <a:buNone/>
            </a:pPr>
            <a:r>
              <a:rPr lang="de" sz="1400"/>
              <a:t>… offeriert zusätzliche Angebote (Cross-Selling) am Standort des Users.</a:t>
            </a:r>
            <a:endParaRPr sz="1400"/>
          </a:p>
          <a:p>
            <a:pPr marL="0" lvl="0" indent="0" algn="l" rtl="0">
              <a:spcBef>
                <a:spcPts val="1600"/>
              </a:spcBef>
              <a:spcAft>
                <a:spcPts val="0"/>
              </a:spcAft>
              <a:buNone/>
            </a:pPr>
            <a:r>
              <a:rPr lang="de" sz="1400"/>
              <a:t>… informiert über Reiseverlauf (inkl. Details zu Geschichte, Landschaft etc.).</a:t>
            </a:r>
            <a:endParaRPr sz="1400"/>
          </a:p>
          <a:p>
            <a:pPr marL="0" lvl="0" indent="0" algn="l" rtl="0">
              <a:spcBef>
                <a:spcPts val="1600"/>
              </a:spcBef>
              <a:spcAft>
                <a:spcPts val="0"/>
              </a:spcAft>
              <a:buNone/>
            </a:pPr>
            <a:r>
              <a:rPr lang="de" sz="1400"/>
              <a:t>… unterstützt bei Problemen/ Fragen während der Reise.</a:t>
            </a:r>
            <a:endParaRPr sz="1400"/>
          </a:p>
          <a:p>
            <a:pPr marL="0" lvl="0" indent="0" algn="l" rtl="0">
              <a:spcBef>
                <a:spcPts val="1600"/>
              </a:spcBef>
              <a:spcAft>
                <a:spcPts val="1600"/>
              </a:spcAft>
              <a:buNone/>
            </a:pPr>
            <a:r>
              <a:rPr lang="de" sz="1400"/>
              <a:t>… leitet User intelligent und vermeidet Menschenmassen.</a:t>
            </a:r>
            <a:endParaRPr sz="1400"/>
          </a:p>
        </p:txBody>
      </p:sp>
      <p:sp>
        <p:nvSpPr>
          <p:cNvPr id="221" name="Google Shape;221;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de"/>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Workshop</a:t>
            </a:r>
            <a:endParaRPr/>
          </a:p>
        </p:txBody>
      </p:sp>
      <p:sp>
        <p:nvSpPr>
          <p:cNvPr id="227" name="Google Shape;227;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de" sz="3000" b="1"/>
              <a:t>Welche Probleme sehen wir aktuell und zukünftig im ÖV?</a:t>
            </a:r>
            <a:endParaRPr sz="3000" b="1"/>
          </a:p>
        </p:txBody>
      </p:sp>
      <p:sp>
        <p:nvSpPr>
          <p:cNvPr id="228" name="Google Shape;228;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de"/>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de"/>
              <a:t>Welche Akzeptanz haben Chatbots im ÖV?</a:t>
            </a:r>
            <a:endParaRPr/>
          </a:p>
          <a:p>
            <a:pPr marL="0" lvl="0" indent="0" algn="l" rtl="0">
              <a:spcBef>
                <a:spcPts val="0"/>
              </a:spcBef>
              <a:spcAft>
                <a:spcPts val="0"/>
              </a:spcAft>
              <a:buNone/>
            </a:pPr>
            <a:endParaRPr/>
          </a:p>
        </p:txBody>
      </p:sp>
      <p:sp>
        <p:nvSpPr>
          <p:cNvPr id="234" name="Google Shape;234;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de"/>
              <a:t>22</a:t>
            </a:fld>
            <a:endParaRPr/>
          </a:p>
        </p:txBody>
      </p:sp>
      <p:pic>
        <p:nvPicPr>
          <p:cNvPr id="235" name="Google Shape;235;p34"/>
          <p:cNvPicPr preferRelativeResize="0"/>
          <p:nvPr/>
        </p:nvPicPr>
        <p:blipFill>
          <a:blip r:embed="rId3">
            <a:alphaModFix/>
          </a:blip>
          <a:stretch>
            <a:fillRect/>
          </a:stretch>
        </p:blipFill>
        <p:spPr>
          <a:xfrm>
            <a:off x="1275800" y="1360030"/>
            <a:ext cx="6592401" cy="316131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Workshop</a:t>
            </a:r>
            <a:endParaRPr/>
          </a:p>
        </p:txBody>
      </p:sp>
      <p:sp>
        <p:nvSpPr>
          <p:cNvPr id="241" name="Google Shape;241;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e" sz="3000" b="1"/>
              <a:t>Wo und wie könnten AI basierte Chatbots Probleme lösen?</a:t>
            </a:r>
            <a:endParaRPr sz="3000" b="1"/>
          </a:p>
          <a:p>
            <a:pPr marL="0" lvl="0" indent="0" algn="l" rtl="0">
              <a:spcBef>
                <a:spcPts val="1600"/>
              </a:spcBef>
              <a:spcAft>
                <a:spcPts val="0"/>
              </a:spcAft>
              <a:buNone/>
            </a:pPr>
            <a:endParaRPr/>
          </a:p>
          <a:p>
            <a:pPr marL="0" lvl="0" indent="0" algn="l" rtl="0">
              <a:spcBef>
                <a:spcPts val="1600"/>
              </a:spcBef>
              <a:spcAft>
                <a:spcPts val="0"/>
              </a:spcAft>
              <a:buNone/>
            </a:pPr>
            <a:r>
              <a:rPr lang="de" sz="1400" b="1"/>
              <a:t>Points to keep in mind:</a:t>
            </a:r>
            <a:endParaRPr sz="1400" b="1"/>
          </a:p>
          <a:p>
            <a:pPr marL="457200" lvl="0" indent="-317500" algn="l" rtl="0">
              <a:spcBef>
                <a:spcPts val="1600"/>
              </a:spcBef>
              <a:spcAft>
                <a:spcPts val="0"/>
              </a:spcAft>
              <a:buSzPts val="1400"/>
              <a:buChar char="●"/>
            </a:pPr>
            <a:r>
              <a:rPr lang="de" sz="1400"/>
              <a:t>Welche Daten brauchen wir zum Lösen des Problems?</a:t>
            </a:r>
            <a:endParaRPr sz="1400"/>
          </a:p>
          <a:p>
            <a:pPr marL="457200" lvl="0" indent="-317500" algn="l" rtl="0">
              <a:spcBef>
                <a:spcPts val="0"/>
              </a:spcBef>
              <a:spcAft>
                <a:spcPts val="0"/>
              </a:spcAft>
              <a:buSzPts val="1400"/>
              <a:buChar char="●"/>
            </a:pPr>
            <a:r>
              <a:rPr lang="de" sz="1400"/>
              <a:t>An welche Usergruppe richtet sich der virtuelle Assistent?</a:t>
            </a:r>
            <a:endParaRPr sz="1400"/>
          </a:p>
          <a:p>
            <a:pPr marL="457200" lvl="0" indent="-317500" algn="l" rtl="0">
              <a:spcBef>
                <a:spcPts val="0"/>
              </a:spcBef>
              <a:spcAft>
                <a:spcPts val="0"/>
              </a:spcAft>
              <a:buSzPts val="1400"/>
              <a:buChar char="●"/>
            </a:pPr>
            <a:r>
              <a:rPr lang="de" sz="1400"/>
              <a:t>Wie bekommen die User den Zugang zum Assistenten?</a:t>
            </a:r>
            <a:endParaRPr sz="1400"/>
          </a:p>
          <a:p>
            <a:pPr marL="0" lvl="0" indent="0" algn="l" rtl="0">
              <a:spcBef>
                <a:spcPts val="1600"/>
              </a:spcBef>
              <a:spcAft>
                <a:spcPts val="1600"/>
              </a:spcAft>
              <a:buNone/>
            </a:pPr>
            <a:endParaRPr sz="1400"/>
          </a:p>
        </p:txBody>
      </p:sp>
      <p:sp>
        <p:nvSpPr>
          <p:cNvPr id="242" name="Google Shape;242;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de"/>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Learn more about AI in Marketing</a:t>
            </a:r>
            <a:endParaRPr/>
          </a:p>
        </p:txBody>
      </p:sp>
      <p:sp>
        <p:nvSpPr>
          <p:cNvPr id="248" name="Google Shape;248;p36"/>
          <p:cNvSpPr txBox="1">
            <a:spLocks noGrp="1"/>
          </p:cNvSpPr>
          <p:nvPr>
            <p:ph type="body" idx="1"/>
          </p:nvPr>
        </p:nvSpPr>
        <p:spPr>
          <a:xfrm>
            <a:off x="311700" y="1152475"/>
            <a:ext cx="4390200" cy="3416400"/>
          </a:xfrm>
          <a:prstGeom prst="rect">
            <a:avLst/>
          </a:prstGeom>
        </p:spPr>
        <p:txBody>
          <a:bodyPr spcFirstLastPara="1" wrap="square" lIns="91425" tIns="91425" rIns="91425" bIns="91425" anchor="t" anchorCtr="0">
            <a:noAutofit/>
          </a:bodyPr>
          <a:lstStyle/>
          <a:p>
            <a:pPr marL="0" lvl="0" indent="0" algn="l" rtl="0">
              <a:lnSpc>
                <a:spcPct val="138000"/>
              </a:lnSpc>
              <a:spcBef>
                <a:spcPts val="0"/>
              </a:spcBef>
              <a:spcAft>
                <a:spcPts val="0"/>
              </a:spcAft>
              <a:buNone/>
            </a:pPr>
            <a:endParaRPr/>
          </a:p>
          <a:p>
            <a:pPr marL="0" lvl="0" indent="0" algn="l" rtl="0">
              <a:lnSpc>
                <a:spcPct val="138000"/>
              </a:lnSpc>
              <a:spcBef>
                <a:spcPts val="1600"/>
              </a:spcBef>
              <a:spcAft>
                <a:spcPts val="0"/>
              </a:spcAft>
              <a:buClr>
                <a:schemeClr val="dk1"/>
              </a:buClr>
              <a:buSzPts val="1100"/>
              <a:buFont typeface="Arial"/>
              <a:buNone/>
            </a:pPr>
            <a:r>
              <a:rPr lang="de"/>
              <a:t>Join our Conference on the 27th of March 2019 in Zurich!</a:t>
            </a:r>
            <a:endParaRPr/>
          </a:p>
          <a:p>
            <a:pPr marL="0" lvl="0" indent="0" algn="l" rtl="0">
              <a:lnSpc>
                <a:spcPct val="138000"/>
              </a:lnSpc>
              <a:spcBef>
                <a:spcPts val="1600"/>
              </a:spcBef>
              <a:spcAft>
                <a:spcPts val="0"/>
              </a:spcAft>
              <a:buClr>
                <a:schemeClr val="dk1"/>
              </a:buClr>
              <a:buSzPts val="1100"/>
              <a:buFont typeface="Arial"/>
              <a:buNone/>
            </a:pPr>
            <a:r>
              <a:rPr lang="de"/>
              <a:t>Get tickets now!</a:t>
            </a:r>
            <a:endParaRPr/>
          </a:p>
          <a:p>
            <a:pPr marL="0" lvl="0" indent="0" algn="l" rtl="0">
              <a:spcBef>
                <a:spcPts val="1600"/>
              </a:spcBef>
              <a:spcAft>
                <a:spcPts val="0"/>
              </a:spcAft>
              <a:buClr>
                <a:schemeClr val="dk1"/>
              </a:buClr>
              <a:buSzPts val="1100"/>
              <a:buFont typeface="Arial"/>
              <a:buNone/>
            </a:pPr>
            <a:endParaRPr/>
          </a:p>
          <a:p>
            <a:pPr marL="0" lvl="0" indent="0" algn="l" rtl="0">
              <a:lnSpc>
                <a:spcPct val="138000"/>
              </a:lnSpc>
              <a:spcBef>
                <a:spcPts val="0"/>
              </a:spcBef>
              <a:spcAft>
                <a:spcPts val="0"/>
              </a:spcAft>
              <a:buClr>
                <a:schemeClr val="dk1"/>
              </a:buClr>
              <a:buSzPts val="1100"/>
              <a:buFont typeface="Arial"/>
              <a:buNone/>
            </a:pPr>
            <a:r>
              <a:rPr lang="de" b="1"/>
              <a:t>www.ai-zuerich.ch</a:t>
            </a:r>
            <a:endParaRPr b="1"/>
          </a:p>
          <a:p>
            <a:pPr marL="0" lvl="0" indent="0" algn="l" rtl="0">
              <a:spcBef>
                <a:spcPts val="1600"/>
              </a:spcBef>
              <a:spcAft>
                <a:spcPts val="0"/>
              </a:spcAft>
              <a:buClr>
                <a:schemeClr val="dk1"/>
              </a:buClr>
              <a:buSzPts val="1100"/>
              <a:buFont typeface="Arial"/>
              <a:buNone/>
            </a:pPr>
            <a:endParaRPr b="1"/>
          </a:p>
          <a:p>
            <a:pPr marL="0" lvl="0" indent="0" algn="l" rtl="0">
              <a:spcBef>
                <a:spcPts val="0"/>
              </a:spcBef>
              <a:spcAft>
                <a:spcPts val="1600"/>
              </a:spcAft>
              <a:buNone/>
            </a:pPr>
            <a:endParaRPr/>
          </a:p>
        </p:txBody>
      </p:sp>
      <p:sp>
        <p:nvSpPr>
          <p:cNvPr id="249" name="Google Shape;249;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de"/>
              <a:t>24</a:t>
            </a:fld>
            <a:endParaRPr/>
          </a:p>
        </p:txBody>
      </p:sp>
      <p:pic>
        <p:nvPicPr>
          <p:cNvPr id="250" name="Google Shape;250;p36"/>
          <p:cNvPicPr preferRelativeResize="0"/>
          <p:nvPr/>
        </p:nvPicPr>
        <p:blipFill>
          <a:blip r:embed="rId3">
            <a:alphaModFix/>
          </a:blip>
          <a:stretch>
            <a:fillRect/>
          </a:stretch>
        </p:blipFill>
        <p:spPr>
          <a:xfrm>
            <a:off x="4906825" y="1152475"/>
            <a:ext cx="3711725" cy="37117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Let’s stay in contact</a:t>
            </a:r>
            <a:endParaRPr/>
          </a:p>
        </p:txBody>
      </p:sp>
      <p:sp>
        <p:nvSpPr>
          <p:cNvPr id="256" name="Google Shape;256;p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de" b="1"/>
              <a:t>Sophie Hundertmark</a:t>
            </a:r>
            <a:endParaRPr b="1"/>
          </a:p>
          <a:p>
            <a:pPr marL="0" lvl="0" indent="0" algn="l" rtl="0">
              <a:lnSpc>
                <a:spcPct val="100000"/>
              </a:lnSpc>
              <a:spcBef>
                <a:spcPts val="1600"/>
              </a:spcBef>
              <a:spcAft>
                <a:spcPts val="0"/>
              </a:spcAft>
              <a:buClr>
                <a:schemeClr val="dk1"/>
              </a:buClr>
              <a:buSzPts val="1100"/>
              <a:buFont typeface="Arial"/>
              <a:buNone/>
            </a:pPr>
            <a:r>
              <a:rPr lang="de"/>
              <a:t>Partnerin: h-square GmbH</a:t>
            </a:r>
            <a:endParaRPr/>
          </a:p>
          <a:p>
            <a:pPr marL="0" lvl="0" indent="0" algn="l" rtl="0">
              <a:lnSpc>
                <a:spcPct val="100000"/>
              </a:lnSpc>
              <a:spcBef>
                <a:spcPts val="1600"/>
              </a:spcBef>
              <a:spcAft>
                <a:spcPts val="0"/>
              </a:spcAft>
              <a:buClr>
                <a:schemeClr val="dk1"/>
              </a:buClr>
              <a:buSzPts val="1100"/>
              <a:buFont typeface="Arial"/>
              <a:buNone/>
            </a:pPr>
            <a:r>
              <a:rPr lang="de"/>
              <a:t>Mail: </a:t>
            </a:r>
            <a:r>
              <a:rPr lang="de" u="sng">
                <a:solidFill>
                  <a:schemeClr val="accent5"/>
                </a:solidFill>
                <a:hlinkClick r:id="rId3"/>
              </a:rPr>
              <a:t>hundertmark@h-square.io</a:t>
            </a:r>
            <a:endParaRPr/>
          </a:p>
          <a:p>
            <a:pPr marL="0" lvl="0" indent="0" algn="l" rtl="0">
              <a:lnSpc>
                <a:spcPct val="100000"/>
              </a:lnSpc>
              <a:spcBef>
                <a:spcPts val="1600"/>
              </a:spcBef>
              <a:spcAft>
                <a:spcPts val="0"/>
              </a:spcAft>
              <a:buClr>
                <a:schemeClr val="dk1"/>
              </a:buClr>
              <a:buSzPts val="1100"/>
              <a:buFont typeface="Arial"/>
              <a:buNone/>
            </a:pPr>
            <a:r>
              <a:rPr lang="de"/>
              <a:t>Phone: +41 (0) 78 900 5346 </a:t>
            </a:r>
            <a:endParaRPr/>
          </a:p>
          <a:p>
            <a:pPr marL="0" lvl="0" indent="0" algn="l" rtl="0">
              <a:lnSpc>
                <a:spcPct val="100000"/>
              </a:lnSpc>
              <a:spcBef>
                <a:spcPts val="1600"/>
              </a:spcBef>
              <a:spcAft>
                <a:spcPts val="0"/>
              </a:spcAft>
              <a:buClr>
                <a:schemeClr val="dk1"/>
              </a:buClr>
              <a:buSzPts val="1100"/>
              <a:buFont typeface="Arial"/>
              <a:buNone/>
            </a:pPr>
            <a:endParaRPr/>
          </a:p>
          <a:p>
            <a:pPr marL="0" lvl="0" indent="0" algn="l" rtl="0">
              <a:lnSpc>
                <a:spcPct val="100000"/>
              </a:lnSpc>
              <a:spcBef>
                <a:spcPts val="1600"/>
              </a:spcBef>
              <a:spcAft>
                <a:spcPts val="0"/>
              </a:spcAft>
              <a:buClr>
                <a:schemeClr val="dk1"/>
              </a:buClr>
              <a:buSzPts val="1100"/>
              <a:buFont typeface="Arial"/>
              <a:buNone/>
            </a:pPr>
            <a:r>
              <a:rPr lang="de" b="1"/>
              <a:t>AI, Chatbots, Social Selling, Social Media,</a:t>
            </a:r>
            <a:endParaRPr b="1"/>
          </a:p>
          <a:p>
            <a:pPr marL="0" lvl="0" indent="0" algn="l" rtl="0">
              <a:lnSpc>
                <a:spcPct val="100000"/>
              </a:lnSpc>
              <a:spcBef>
                <a:spcPts val="1600"/>
              </a:spcBef>
              <a:spcAft>
                <a:spcPts val="1600"/>
              </a:spcAft>
              <a:buClr>
                <a:schemeClr val="dk1"/>
              </a:buClr>
              <a:buSzPts val="1100"/>
              <a:buFont typeface="Arial"/>
              <a:buNone/>
            </a:pPr>
            <a:r>
              <a:rPr lang="de" b="1"/>
              <a:t>LinkedIn, Website, Online-Marketing</a:t>
            </a:r>
            <a:endParaRPr b="1"/>
          </a:p>
        </p:txBody>
      </p:sp>
      <p:sp>
        <p:nvSpPr>
          <p:cNvPr id="257" name="Google Shape;257;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de"/>
              <a:t>25</a:t>
            </a:fld>
            <a:endParaRPr/>
          </a:p>
        </p:txBody>
      </p:sp>
      <p:pic>
        <p:nvPicPr>
          <p:cNvPr id="258" name="Google Shape;258;p37"/>
          <p:cNvPicPr preferRelativeResize="0"/>
          <p:nvPr/>
        </p:nvPicPr>
        <p:blipFill>
          <a:blip r:embed="rId4">
            <a:alphaModFix/>
          </a:blip>
          <a:stretch>
            <a:fillRect/>
          </a:stretch>
        </p:blipFill>
        <p:spPr>
          <a:xfrm>
            <a:off x="5239521" y="1266425"/>
            <a:ext cx="3459075" cy="2691151"/>
          </a:xfrm>
          <a:prstGeom prst="rect">
            <a:avLst/>
          </a:prstGeom>
          <a:noFill/>
          <a:ln>
            <a:noFill/>
          </a:ln>
        </p:spPr>
      </p:pic>
      <p:sp>
        <p:nvSpPr>
          <p:cNvPr id="259" name="Google Shape;259;p37"/>
          <p:cNvSpPr txBox="1"/>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de"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Was sind Chatbots?</a:t>
            </a:r>
            <a:endParaRPr/>
          </a:p>
        </p:txBody>
      </p:sp>
      <p:sp>
        <p:nvSpPr>
          <p:cNvPr id="82" name="Google Shape;82;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de" sz="1400" i="1">
                <a:solidFill>
                  <a:srgbClr val="454545"/>
                </a:solidFill>
              </a:rPr>
              <a:t>Ein Chatbot ist ein Softwaresystem, das mit einem menschlichen Benutzer in natürlicher Sprache interagieren oder "chatten" kann. Chatbots können dabei helfen, einen Benutzer zu informieren oder ihm beim Erfüllen einer Aufgabe zu helfen.</a:t>
            </a:r>
            <a:endParaRPr sz="1400" i="1">
              <a:solidFill>
                <a:srgbClr val="454545"/>
              </a:solidFill>
            </a:endParaRPr>
          </a:p>
          <a:p>
            <a:pPr marL="0" lvl="0" indent="0" algn="l" rtl="0">
              <a:spcBef>
                <a:spcPts val="0"/>
              </a:spcBef>
              <a:spcAft>
                <a:spcPts val="0"/>
              </a:spcAft>
              <a:buNone/>
            </a:pPr>
            <a:endParaRPr/>
          </a:p>
          <a:p>
            <a:pPr marL="457200" lvl="0" indent="-342900" algn="l" rtl="0">
              <a:spcBef>
                <a:spcPts val="1600"/>
              </a:spcBef>
              <a:spcAft>
                <a:spcPts val="0"/>
              </a:spcAft>
              <a:buSzPts val="1800"/>
              <a:buChar char="●"/>
            </a:pPr>
            <a:r>
              <a:rPr lang="de" b="1"/>
              <a:t>Virtuelle Assistenten</a:t>
            </a:r>
            <a:endParaRPr/>
          </a:p>
          <a:p>
            <a:pPr marL="457200" lvl="0" indent="-342900" algn="l" rtl="0">
              <a:spcBef>
                <a:spcPts val="0"/>
              </a:spcBef>
              <a:spcAft>
                <a:spcPts val="0"/>
              </a:spcAft>
              <a:buSzPts val="1800"/>
              <a:buChar char="●"/>
            </a:pPr>
            <a:r>
              <a:rPr lang="de"/>
              <a:t>Computer Programme, die eine menschliche Konversation simulieren </a:t>
            </a:r>
            <a:endParaRPr/>
          </a:p>
          <a:p>
            <a:pPr marL="457200" lvl="0" indent="-342900" algn="l" rtl="0">
              <a:spcBef>
                <a:spcPts val="0"/>
              </a:spcBef>
              <a:spcAft>
                <a:spcPts val="0"/>
              </a:spcAft>
              <a:buSzPts val="1800"/>
              <a:buChar char="●"/>
            </a:pPr>
            <a:r>
              <a:rPr lang="de"/>
              <a:t>Messenger Apps, die es Usern ermöglichen mit einer Software zu kommunizieren</a:t>
            </a:r>
            <a:endParaRPr/>
          </a:p>
          <a:p>
            <a:pPr marL="457200" lvl="0" indent="-342900" algn="l" rtl="0">
              <a:spcBef>
                <a:spcPts val="0"/>
              </a:spcBef>
              <a:spcAft>
                <a:spcPts val="0"/>
              </a:spcAft>
              <a:buSzPts val="1800"/>
              <a:buChar char="●"/>
            </a:pPr>
            <a:r>
              <a:rPr lang="de"/>
              <a:t>Alternativen zu klassischen Kommunikationsmedien, wie E-Mail, Newsletter, Telefon</a:t>
            </a:r>
            <a:endParaRPr/>
          </a:p>
          <a:p>
            <a:pPr marL="0" lvl="0" indent="0" algn="l" rtl="0">
              <a:spcBef>
                <a:spcPts val="1600"/>
              </a:spcBef>
              <a:spcAft>
                <a:spcPts val="0"/>
              </a:spcAft>
              <a:buNone/>
            </a:pPr>
            <a:endParaRPr sz="800">
              <a:solidFill>
                <a:schemeClr val="dk1"/>
              </a:solidFill>
              <a:latin typeface="Roboto Light"/>
              <a:ea typeface="Roboto Light"/>
              <a:cs typeface="Roboto Light"/>
              <a:sym typeface="Roboto Light"/>
            </a:endParaRPr>
          </a:p>
          <a:p>
            <a:pPr marL="0" lvl="0" indent="0" algn="l" rtl="0">
              <a:spcBef>
                <a:spcPts val="1600"/>
              </a:spcBef>
              <a:spcAft>
                <a:spcPts val="0"/>
              </a:spcAft>
              <a:buNone/>
            </a:pPr>
            <a:endParaRPr sz="800">
              <a:solidFill>
                <a:schemeClr val="dk1"/>
              </a:solidFill>
              <a:latin typeface="Roboto Light"/>
              <a:ea typeface="Roboto Light"/>
              <a:cs typeface="Roboto Light"/>
              <a:sym typeface="Roboto Light"/>
            </a:endParaRPr>
          </a:p>
          <a:p>
            <a:pPr marL="0" lvl="0" indent="0" algn="l" rtl="0">
              <a:spcBef>
                <a:spcPts val="1600"/>
              </a:spcBef>
              <a:spcAft>
                <a:spcPts val="1600"/>
              </a:spcAft>
              <a:buNone/>
            </a:pPr>
            <a:endParaRPr/>
          </a:p>
        </p:txBody>
      </p:sp>
      <p:sp>
        <p:nvSpPr>
          <p:cNvPr id="83" name="Google Shape;83;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de"/>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Was ist ein Chatbot?</a:t>
            </a:r>
            <a:endParaRPr/>
          </a:p>
        </p:txBody>
      </p:sp>
      <p:sp>
        <p:nvSpPr>
          <p:cNvPr id="89" name="Google Shape;89;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de"/>
              <a:t>4</a:t>
            </a:fld>
            <a:endParaRPr/>
          </a:p>
        </p:txBody>
      </p:sp>
      <p:pic>
        <p:nvPicPr>
          <p:cNvPr id="90" name="Google Shape;90;p16"/>
          <p:cNvPicPr preferRelativeResize="0"/>
          <p:nvPr/>
        </p:nvPicPr>
        <p:blipFill>
          <a:blip r:embed="rId3">
            <a:alphaModFix/>
          </a:blip>
          <a:stretch>
            <a:fillRect/>
          </a:stretch>
        </p:blipFill>
        <p:spPr>
          <a:xfrm>
            <a:off x="1360350" y="1232342"/>
            <a:ext cx="6592402" cy="343089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Interesse an Chatbots steigt!</a:t>
            </a:r>
            <a:endParaRPr/>
          </a:p>
        </p:txBody>
      </p:sp>
      <p:sp>
        <p:nvSpPr>
          <p:cNvPr id="96" name="Google Shape;96;p17"/>
          <p:cNvSpPr txBox="1">
            <a:spLocks noGrp="1"/>
          </p:cNvSpPr>
          <p:nvPr>
            <p:ph type="body" idx="1"/>
          </p:nvPr>
        </p:nvSpPr>
        <p:spPr>
          <a:xfrm>
            <a:off x="587600" y="3989775"/>
            <a:ext cx="2569800" cy="1605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de" sz="700" b="1" i="1">
                <a:solidFill>
                  <a:schemeClr val="dk1"/>
                </a:solidFill>
                <a:latin typeface="Roboto Light"/>
                <a:ea typeface="Roboto Light"/>
                <a:cs typeface="Roboto Light"/>
                <a:sym typeface="Roboto Light"/>
              </a:rPr>
              <a:t>Quelle: Google Global Trends 2018</a:t>
            </a:r>
            <a:endParaRPr/>
          </a:p>
        </p:txBody>
      </p:sp>
      <p:sp>
        <p:nvSpPr>
          <p:cNvPr id="97" name="Google Shape;97;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de"/>
              <a:t>5</a:t>
            </a:fld>
            <a:endParaRPr/>
          </a:p>
        </p:txBody>
      </p:sp>
      <p:pic>
        <p:nvPicPr>
          <p:cNvPr id="98" name="Google Shape;98;p17"/>
          <p:cNvPicPr preferRelativeResize="0"/>
          <p:nvPr/>
        </p:nvPicPr>
        <p:blipFill rotWithShape="1">
          <a:blip r:embed="rId3">
            <a:alphaModFix/>
          </a:blip>
          <a:srcRect/>
          <a:stretch/>
        </p:blipFill>
        <p:spPr>
          <a:xfrm>
            <a:off x="490477" y="1564078"/>
            <a:ext cx="8463073" cy="22933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Bot User sind zwischen 18 und 30 Jahren</a:t>
            </a:r>
            <a:endParaRPr/>
          </a:p>
        </p:txBody>
      </p:sp>
      <p:sp>
        <p:nvSpPr>
          <p:cNvPr id="104" name="Google Shape;104;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de"/>
              <a:t>6</a:t>
            </a:fld>
            <a:endParaRPr/>
          </a:p>
        </p:txBody>
      </p:sp>
      <p:pic>
        <p:nvPicPr>
          <p:cNvPr id="105" name="Google Shape;105;p18"/>
          <p:cNvPicPr preferRelativeResize="0"/>
          <p:nvPr/>
        </p:nvPicPr>
        <p:blipFill>
          <a:blip r:embed="rId3">
            <a:alphaModFix/>
          </a:blip>
          <a:stretch>
            <a:fillRect/>
          </a:stretch>
        </p:blipFill>
        <p:spPr>
          <a:xfrm>
            <a:off x="405095" y="1751925"/>
            <a:ext cx="3733379" cy="2420978"/>
          </a:xfrm>
          <a:prstGeom prst="rect">
            <a:avLst/>
          </a:prstGeom>
          <a:noFill/>
          <a:ln>
            <a:noFill/>
          </a:ln>
        </p:spPr>
      </p:pic>
      <p:pic>
        <p:nvPicPr>
          <p:cNvPr id="106" name="Google Shape;106;p18"/>
          <p:cNvPicPr preferRelativeResize="0"/>
          <p:nvPr/>
        </p:nvPicPr>
        <p:blipFill>
          <a:blip r:embed="rId4">
            <a:alphaModFix/>
          </a:blip>
          <a:stretch>
            <a:fillRect/>
          </a:stretch>
        </p:blipFill>
        <p:spPr>
          <a:xfrm>
            <a:off x="4055350" y="1823950"/>
            <a:ext cx="4965801" cy="20330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Immer mehr wollen mit einem Bot interagieren</a:t>
            </a:r>
            <a:endParaRPr/>
          </a:p>
        </p:txBody>
      </p:sp>
      <p:sp>
        <p:nvSpPr>
          <p:cNvPr id="112" name="Google Shape;112;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de"/>
              <a:t>7</a:t>
            </a:fld>
            <a:endParaRPr/>
          </a:p>
        </p:txBody>
      </p:sp>
      <p:pic>
        <p:nvPicPr>
          <p:cNvPr id="113" name="Google Shape;113;p19"/>
          <p:cNvPicPr preferRelativeResize="0"/>
          <p:nvPr/>
        </p:nvPicPr>
        <p:blipFill>
          <a:blip r:embed="rId3">
            <a:alphaModFix/>
          </a:blip>
          <a:stretch>
            <a:fillRect/>
          </a:stretch>
        </p:blipFill>
        <p:spPr>
          <a:xfrm>
            <a:off x="404875" y="1130150"/>
            <a:ext cx="4689726" cy="36631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0"/>
          <p:cNvSpPr txBox="1">
            <a:spLocks noGrp="1"/>
          </p:cNvSpPr>
          <p:nvPr>
            <p:ph type="title"/>
          </p:nvPr>
        </p:nvSpPr>
        <p:spPr>
          <a:xfrm>
            <a:off x="311700" y="0"/>
            <a:ext cx="8520600" cy="101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Vorteil: Bots ermöglichen Antworten</a:t>
            </a:r>
            <a:endParaRPr/>
          </a:p>
          <a:p>
            <a:pPr marL="0" lvl="0" indent="0" algn="l" rtl="0">
              <a:spcBef>
                <a:spcPts val="0"/>
              </a:spcBef>
              <a:spcAft>
                <a:spcPts val="0"/>
              </a:spcAft>
              <a:buNone/>
            </a:pPr>
            <a:r>
              <a:rPr lang="de"/>
              <a:t>ohne lange Wartezeiten</a:t>
            </a:r>
            <a:endParaRPr/>
          </a:p>
        </p:txBody>
      </p:sp>
      <p:sp>
        <p:nvSpPr>
          <p:cNvPr id="119" name="Google Shape;119;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de"/>
              <a:t>8</a:t>
            </a:fld>
            <a:endParaRPr/>
          </a:p>
        </p:txBody>
      </p:sp>
      <p:pic>
        <p:nvPicPr>
          <p:cNvPr id="120" name="Google Shape;120;p20"/>
          <p:cNvPicPr preferRelativeResize="0"/>
          <p:nvPr/>
        </p:nvPicPr>
        <p:blipFill>
          <a:blip r:embed="rId3">
            <a:alphaModFix/>
          </a:blip>
          <a:stretch>
            <a:fillRect/>
          </a:stretch>
        </p:blipFill>
        <p:spPr>
          <a:xfrm>
            <a:off x="311700" y="1270200"/>
            <a:ext cx="6675326" cy="35357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1"/>
          <p:cNvSpPr txBox="1">
            <a:spLocks noGrp="1"/>
          </p:cNvSpPr>
          <p:nvPr>
            <p:ph type="title"/>
          </p:nvPr>
        </p:nvSpPr>
        <p:spPr>
          <a:xfrm>
            <a:off x="311700" y="478200"/>
            <a:ext cx="8520600" cy="53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Vorteil: Bot ist 24/7 erreichbar</a:t>
            </a:r>
            <a:endParaRPr/>
          </a:p>
        </p:txBody>
      </p:sp>
      <p:sp>
        <p:nvSpPr>
          <p:cNvPr id="126" name="Google Shape;126;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de"/>
              <a:t>9</a:t>
            </a:fld>
            <a:endParaRPr/>
          </a:p>
        </p:txBody>
      </p:sp>
      <p:pic>
        <p:nvPicPr>
          <p:cNvPr id="127" name="Google Shape;127;p21"/>
          <p:cNvPicPr preferRelativeResize="0"/>
          <p:nvPr/>
        </p:nvPicPr>
        <p:blipFill>
          <a:blip r:embed="rId3">
            <a:alphaModFix/>
          </a:blip>
          <a:stretch>
            <a:fillRect/>
          </a:stretch>
        </p:blipFill>
        <p:spPr>
          <a:xfrm>
            <a:off x="393200" y="1170000"/>
            <a:ext cx="5524358" cy="34932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1020</Words>
  <Application>Microsoft Macintosh PowerPoint</Application>
  <PresentationFormat>On-screen Show (16:9)</PresentationFormat>
  <Paragraphs>152</Paragraphs>
  <Slides>25</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Roboto Light</vt:lpstr>
      <vt:lpstr>Times New Roman</vt:lpstr>
      <vt:lpstr>Simple Light</vt:lpstr>
      <vt:lpstr>Chatbots &amp; AI</vt:lpstr>
      <vt:lpstr>Agenda</vt:lpstr>
      <vt:lpstr>Was sind Chatbots?</vt:lpstr>
      <vt:lpstr>Was ist ein Chatbot?</vt:lpstr>
      <vt:lpstr>Interesse an Chatbots steigt!</vt:lpstr>
      <vt:lpstr>Bot User sind zwischen 18 und 30 Jahren</vt:lpstr>
      <vt:lpstr>Immer mehr wollen mit einem Bot interagieren</vt:lpstr>
      <vt:lpstr>Vorteil: Bots ermöglichen Antworten ohne lange Wartezeiten</vt:lpstr>
      <vt:lpstr>Vorteil: Bot ist 24/7 erreichbar</vt:lpstr>
      <vt:lpstr>Nachteil: Chatbots sind unpersönlich</vt:lpstr>
      <vt:lpstr>Und was ist AI und warum AI basierte Bots?</vt:lpstr>
      <vt:lpstr>Und was ist AI und warum AI basierte Bots?</vt:lpstr>
      <vt:lpstr>Und was ist AI und warum AI basierte Bots?</vt:lpstr>
      <vt:lpstr>Und was ist AI und warum AI basierte Bots?</vt:lpstr>
      <vt:lpstr>Was ist jetzt schon möglich mit Chatbots und AI?</vt:lpstr>
      <vt:lpstr>Was ist jetzt schon möglich mit Chatbots und AI?</vt:lpstr>
      <vt:lpstr>Welche Akzeptanz haben Chatbots im ÖV?</vt:lpstr>
      <vt:lpstr>Welche Akzeptanz haben Chatbots im ÖV?</vt:lpstr>
      <vt:lpstr>Wo stehen wir mit Chatbots und AI im ÖV?</vt:lpstr>
      <vt:lpstr>Chatbots als virtuelle Assistenten des Users</vt:lpstr>
      <vt:lpstr>Workshop</vt:lpstr>
      <vt:lpstr>Welche Akzeptanz haben Chatbots im ÖV? </vt:lpstr>
      <vt:lpstr>Workshop</vt:lpstr>
      <vt:lpstr>Learn more about AI in Marketing</vt:lpstr>
      <vt:lpstr>Let’s stay in 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Chatbots &amp; AI</dc:title>
  <cp:lastModifiedBy>Andreas Kronawitter</cp:lastModifiedBy>
  <cp:revision>1</cp:revision>
  <dcterms:modified xsi:type="dcterms:W3CDTF">2018-10-14T21:54:31Z</dcterms:modified>
</cp:coreProperties>
</file>