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0"/>
    <p:restoredTop sz="94662"/>
  </p:normalViewPr>
  <p:slideViewPr>
    <p:cSldViewPr snapToGrid="0" snapToObjects="1">
      <p:cViewPr>
        <p:scale>
          <a:sx n="180" d="100"/>
          <a:sy n="180" d="100"/>
        </p:scale>
        <p:origin x="144" y="-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9FC93-41D5-A24E-ABCC-92A68E9D7346}" type="datetimeFigureOut">
              <a:rPr lang="en-US" smtClean="0"/>
              <a:t>5/4/18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5F3D0-944E-754F-B83E-910A9A00E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41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F3D0-944E-754F-B83E-910A9A00ED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62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3FA5B-1260-6149-B643-9651DA2B6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73F75-AA43-7543-8D83-8198C20C6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53725-0331-4D43-BF25-24E01E34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553B7-0ED7-B54A-BC49-5BF377A3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44DE6-38D2-A248-841C-7CD50D8A3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1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BBD5-B0F6-244D-BAA1-E5F9F4B71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7094B9-1278-8745-B53A-F382842C1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12541-B27F-7B43-8B06-170C7926E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CA61F-2C02-184E-B33E-E05882D9D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6956A-003D-124F-82DE-51950BCE4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E5B14-A2C9-1F4B-843C-3B39B9DE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9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AE26E-9EE8-4745-B2E4-C1AA14FC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E931C-B309-F847-A44C-BCDB4728E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163DE-8D86-A645-A37F-A74D8B5F7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332E7-6D54-704D-B382-2A69C39EB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ECA3B-D67C-6044-B88A-1DD8A04E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4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C5CED-90EA-0D4F-8066-88B9B5D76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170072-0D04-6B4F-B1E8-693F5CA5B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8F58F-5B38-8142-830F-EFD193961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43761-FDCB-7A4E-A20E-FE291A9C7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E0688-6ADA-0047-A75E-764C35A7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5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6D86A-47D9-F14E-A5ED-150C84D73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3C275-3568-144E-B110-E005EC9B1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8A20-2429-9E46-85B4-56CE0DF1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14DC2-8819-B64B-90F1-59E00C05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51F3F-FA32-0040-B196-A12FEF39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5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799DA-C9AC-0B40-9375-C195F2A1E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D068D-9523-5B47-85B8-4C1051D7B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010AE-9C7C-E54A-8563-C94F7BCD4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9406D-5245-424A-92FA-6483D57CF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AF6A8-059D-2F48-B736-B0DF6481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90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F5F30-39CF-4E4B-9355-2D2865A3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633D3-4F3F-E444-A75B-B37A1DEE6A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DB02E-77A1-7043-94FC-B685363FE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3400A-1108-0246-806D-D80A60C9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7BEAD-8BC7-514E-A97F-FF113105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5C0EF-A36A-034B-8F21-5F5B2AF8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1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AC6A4-36F9-5A44-BEA3-C868EB77E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A2760-CF97-434B-9CD0-8928A11C3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1BF1-9C7D-FD49-9983-1B3FAA45C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59FE69-5C59-3547-AA07-742531032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49E1AF-2E93-0D4A-9040-78DA98A99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AD7D7-10F3-044F-833F-F26517860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9A5A46-028F-EC4D-B994-7C8BBDB9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837E7-E53C-6B44-B04C-46605F0E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D90C-54EC-EE47-B11C-C1973E8C2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911ADB-B252-144D-A1F8-65AABD3A3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C6315-B6F8-5D4E-95F5-06EE4829C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3AAAD-6084-C740-B47A-A0A1A164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9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5A354-C4CF-0541-821B-05AD0127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734A43-1589-3948-895E-3A01D64F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892D9-EFD1-A24B-9147-12F173D5B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6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5A354-C4CF-0541-821B-05AD0127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734A43-1589-3948-895E-3A01D64F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892D9-EFD1-A24B-9147-12F173D5B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FB6C3E-C02F-184D-B57D-25172D149B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41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80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5DC53-0B58-1F45-8088-4F7EA333C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969A1-12EA-9F43-A21C-50EB59DC1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EC60-8E6C-7E49-AE62-58D71DEFE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161A2-AAC9-7644-AF4C-D7AAC2CC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BB002-F29A-0146-8F37-F6AB22AE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CDC49-3E09-EC4D-BC19-3D65AEEF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9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2A64E1-AF1D-7A46-B148-4E8F40631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EE068-66F1-3F4F-A8EC-0CB9619E0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226F6-5263-414A-A4B5-384051A7C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253A5-AB8F-BB4B-97FE-0508F4F42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F093-24DB-A845-8B0A-36B630432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4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D003-C5C2-744A-8E31-24FA48BE0A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Neue </a:t>
            </a:r>
            <a:r>
              <a:rPr lang="en-US" dirty="0" err="1"/>
              <a:t>Geschäftsmodelle</a:t>
            </a:r>
            <a:r>
              <a:rPr lang="en-US" dirty="0"/>
              <a:t> BCTA, 2. </a:t>
            </a:r>
            <a:r>
              <a:rPr lang="en-US" dirty="0" err="1"/>
              <a:t>Runde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BE743-BA6E-B24E-91F2-050EA52BC6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Mobilitäts</a:t>
            </a:r>
            <a:r>
              <a:rPr lang="en-US" dirty="0"/>
              <a:t>-Meetup</a:t>
            </a:r>
          </a:p>
          <a:p>
            <a:r>
              <a:rPr lang="en-US" dirty="0" err="1"/>
              <a:t>innolab</a:t>
            </a:r>
            <a:r>
              <a:rPr lang="en-US" dirty="0"/>
              <a:t> smart mobility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3C008-290E-034D-9C29-64423F583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640CA-3FAE-0844-99A0-66DEE2A9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</p:spTree>
    <p:extLst>
      <p:ext uri="{BB962C8B-B14F-4D97-AF65-F5344CB8AC3E}">
        <p14:creationId xmlns:p14="http://schemas.microsoft.com/office/powerpoint/2010/main" val="260914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DDC50B-5B0F-D045-8B53-E87CE13C2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C08E37-AE45-1946-8B55-75E2DC94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4" name="Folded Corner 3">
            <a:extLst>
              <a:ext uri="{FF2B5EF4-FFF2-40B4-BE49-F238E27FC236}">
                <a16:creationId xmlns:a16="http://schemas.microsoft.com/office/drawing/2014/main" id="{026D0BA0-2B5E-C448-90D6-5AE6EB9D05EB}"/>
              </a:ext>
            </a:extLst>
          </p:cNvPr>
          <p:cNvSpPr/>
          <p:nvPr/>
        </p:nvSpPr>
        <p:spPr>
          <a:xfrm>
            <a:off x="374073" y="775855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Verhinderung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fahrerinduzierter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Unfälle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48CD3455-5531-4645-8156-F28824431DF4}"/>
              </a:ext>
            </a:extLst>
          </p:cNvPr>
          <p:cNvSpPr/>
          <p:nvPr/>
        </p:nvSpPr>
        <p:spPr>
          <a:xfrm rot="21144710">
            <a:off x="2895600" y="775855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Persönliche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,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sonsorgestützte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Überwachung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6" name="Folded Corner 5">
            <a:extLst>
              <a:ext uri="{FF2B5EF4-FFF2-40B4-BE49-F238E27FC236}">
                <a16:creationId xmlns:a16="http://schemas.microsoft.com/office/drawing/2014/main" id="{8B98CA89-EF02-7848-9005-237EF61D3FA9}"/>
              </a:ext>
            </a:extLst>
          </p:cNvPr>
          <p:cNvSpPr/>
          <p:nvPr/>
        </p:nvSpPr>
        <p:spPr>
          <a:xfrm>
            <a:off x="3283849" y="3940813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#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detektierte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Gefahren-situationen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7" name="Folded Corner 6">
            <a:extLst>
              <a:ext uri="{FF2B5EF4-FFF2-40B4-BE49-F238E27FC236}">
                <a16:creationId xmlns:a16="http://schemas.microsoft.com/office/drawing/2014/main" id="{8D758E1B-D0C7-FF4C-8FFC-F9173DDCD48B}"/>
              </a:ext>
            </a:extLst>
          </p:cNvPr>
          <p:cNvSpPr/>
          <p:nvPr/>
        </p:nvSpPr>
        <p:spPr>
          <a:xfrm>
            <a:off x="2667000" y="3115018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#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Unfälle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8" name="Folded Corner 7">
            <a:extLst>
              <a:ext uri="{FF2B5EF4-FFF2-40B4-BE49-F238E27FC236}">
                <a16:creationId xmlns:a16="http://schemas.microsoft.com/office/drawing/2014/main" id="{F82D45D0-4CFF-B741-A248-EEF683586C17}"/>
              </a:ext>
            </a:extLst>
          </p:cNvPr>
          <p:cNvSpPr/>
          <p:nvPr/>
        </p:nvSpPr>
        <p:spPr>
          <a:xfrm>
            <a:off x="5410200" y="1828891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Funktioniert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persönlich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,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unabhängig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von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Fahrzeug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oder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Typ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9" name="Folded Corner 8">
            <a:extLst>
              <a:ext uri="{FF2B5EF4-FFF2-40B4-BE49-F238E27FC236}">
                <a16:creationId xmlns:a16="http://schemas.microsoft.com/office/drawing/2014/main" id="{FE2E15F6-1F23-B945-BDB2-A2A3894D122F}"/>
              </a:ext>
            </a:extLst>
          </p:cNvPr>
          <p:cNvSpPr/>
          <p:nvPr/>
        </p:nvSpPr>
        <p:spPr>
          <a:xfrm>
            <a:off x="5137297" y="804853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Privatsphäre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gewahrt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10" name="Folded Corner 9">
            <a:extLst>
              <a:ext uri="{FF2B5EF4-FFF2-40B4-BE49-F238E27FC236}">
                <a16:creationId xmlns:a16="http://schemas.microsoft.com/office/drawing/2014/main" id="{14B29A1E-C083-1548-BBEB-C75812447849}"/>
              </a:ext>
            </a:extLst>
          </p:cNvPr>
          <p:cNvSpPr/>
          <p:nvPr/>
        </p:nvSpPr>
        <p:spPr>
          <a:xfrm>
            <a:off x="7692495" y="4020726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Website</a:t>
            </a:r>
          </a:p>
        </p:txBody>
      </p:sp>
      <p:sp>
        <p:nvSpPr>
          <p:cNvPr id="11" name="Folded Corner 10">
            <a:extLst>
              <a:ext uri="{FF2B5EF4-FFF2-40B4-BE49-F238E27FC236}">
                <a16:creationId xmlns:a16="http://schemas.microsoft.com/office/drawing/2014/main" id="{D9693140-6DF8-0643-8D18-72969FDE8760}"/>
              </a:ext>
            </a:extLst>
          </p:cNvPr>
          <p:cNvSpPr/>
          <p:nvPr/>
        </p:nvSpPr>
        <p:spPr>
          <a:xfrm>
            <a:off x="7890970" y="3115018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App</a:t>
            </a:r>
          </a:p>
        </p:txBody>
      </p:sp>
      <p:sp>
        <p:nvSpPr>
          <p:cNvPr id="12" name="Folded Corner 11">
            <a:extLst>
              <a:ext uri="{FF2B5EF4-FFF2-40B4-BE49-F238E27FC236}">
                <a16:creationId xmlns:a16="http://schemas.microsoft.com/office/drawing/2014/main" id="{8FD267DD-95AE-F249-9E49-C54DF3CB3218}"/>
              </a:ext>
            </a:extLst>
          </p:cNvPr>
          <p:cNvSpPr/>
          <p:nvPr/>
        </p:nvSpPr>
        <p:spPr>
          <a:xfrm>
            <a:off x="7795276" y="789065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Intelligenz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(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viele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User,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geringe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Einstiegshürde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)</a:t>
            </a:r>
          </a:p>
        </p:txBody>
      </p:sp>
      <p:sp>
        <p:nvSpPr>
          <p:cNvPr id="13" name="Folded Corner 12">
            <a:extLst>
              <a:ext uri="{FF2B5EF4-FFF2-40B4-BE49-F238E27FC236}">
                <a16:creationId xmlns:a16="http://schemas.microsoft.com/office/drawing/2014/main" id="{FA732CAD-51AE-6C49-BB1B-83FA5AE73C9A}"/>
              </a:ext>
            </a:extLst>
          </p:cNvPr>
          <p:cNvSpPr/>
          <p:nvPr/>
        </p:nvSpPr>
        <p:spPr>
          <a:xfrm>
            <a:off x="10496752" y="608403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Autofahrer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(”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Alleinfahrer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”,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Gelegenheits-fahrer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)</a:t>
            </a:r>
          </a:p>
        </p:txBody>
      </p:sp>
      <p:sp>
        <p:nvSpPr>
          <p:cNvPr id="14" name="Folded Corner 13">
            <a:extLst>
              <a:ext uri="{FF2B5EF4-FFF2-40B4-BE49-F238E27FC236}">
                <a16:creationId xmlns:a16="http://schemas.microsoft.com/office/drawing/2014/main" id="{D3A8E27F-358B-A547-9AF6-37C4E09FA939}"/>
              </a:ext>
            </a:extLst>
          </p:cNvPr>
          <p:cNvSpPr/>
          <p:nvPr/>
        </p:nvSpPr>
        <p:spPr>
          <a:xfrm>
            <a:off x="9810952" y="1398756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LKW-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Fahrer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(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Berufsfahrer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)</a:t>
            </a:r>
          </a:p>
        </p:txBody>
      </p:sp>
      <p:sp>
        <p:nvSpPr>
          <p:cNvPr id="15" name="Folded Corner 14">
            <a:extLst>
              <a:ext uri="{FF2B5EF4-FFF2-40B4-BE49-F238E27FC236}">
                <a16:creationId xmlns:a16="http://schemas.microsoft.com/office/drawing/2014/main" id="{77139254-237C-A949-9788-8260FE0B2765}"/>
              </a:ext>
            </a:extLst>
          </p:cNvPr>
          <p:cNvSpPr/>
          <p:nvPr/>
        </p:nvSpPr>
        <p:spPr>
          <a:xfrm rot="194762">
            <a:off x="10381565" y="2189109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Ältere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Fahrer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16" name="Folded Corner 15">
            <a:extLst>
              <a:ext uri="{FF2B5EF4-FFF2-40B4-BE49-F238E27FC236}">
                <a16:creationId xmlns:a16="http://schemas.microsoft.com/office/drawing/2014/main" id="{112698EF-0C08-D440-8E0A-D0F6A711DBD8}"/>
              </a:ext>
            </a:extLst>
          </p:cNvPr>
          <p:cNvSpPr/>
          <p:nvPr/>
        </p:nvSpPr>
        <p:spPr>
          <a:xfrm rot="21407783">
            <a:off x="9810952" y="2922757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Kranke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Fahrer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(Zucker,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Herz-erkrankungen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, …)</a:t>
            </a:r>
          </a:p>
        </p:txBody>
      </p:sp>
      <p:sp>
        <p:nvSpPr>
          <p:cNvPr id="17" name="Folded Corner 16">
            <a:extLst>
              <a:ext uri="{FF2B5EF4-FFF2-40B4-BE49-F238E27FC236}">
                <a16:creationId xmlns:a16="http://schemas.microsoft.com/office/drawing/2014/main" id="{B164A22D-C047-2345-8F67-4D1B5EA0A95E}"/>
              </a:ext>
            </a:extLst>
          </p:cNvPr>
          <p:cNvSpPr/>
          <p:nvPr/>
        </p:nvSpPr>
        <p:spPr>
          <a:xfrm rot="1789214">
            <a:off x="10801236" y="3887335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Versicherer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18" name="Folded Corner 17">
            <a:extLst>
              <a:ext uri="{FF2B5EF4-FFF2-40B4-BE49-F238E27FC236}">
                <a16:creationId xmlns:a16="http://schemas.microsoft.com/office/drawing/2014/main" id="{E09F9468-07A3-3247-B482-BF7C6DC3FFFC}"/>
              </a:ext>
            </a:extLst>
          </p:cNvPr>
          <p:cNvSpPr/>
          <p:nvPr/>
        </p:nvSpPr>
        <p:spPr>
          <a:xfrm rot="1783654">
            <a:off x="9880261" y="3995531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OEM’s</a:t>
            </a:r>
          </a:p>
        </p:txBody>
      </p:sp>
      <p:sp>
        <p:nvSpPr>
          <p:cNvPr id="19" name="Folded Corner 18">
            <a:extLst>
              <a:ext uri="{FF2B5EF4-FFF2-40B4-BE49-F238E27FC236}">
                <a16:creationId xmlns:a16="http://schemas.microsoft.com/office/drawing/2014/main" id="{0642E1F3-D758-1447-8A77-2075BE076373}"/>
              </a:ext>
            </a:extLst>
          </p:cNvPr>
          <p:cNvSpPr/>
          <p:nvPr/>
        </p:nvSpPr>
        <p:spPr>
          <a:xfrm rot="21293213">
            <a:off x="152400" y="5277384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IT-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Betrieb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(Cloud)</a:t>
            </a:r>
          </a:p>
        </p:txBody>
      </p:sp>
      <p:sp>
        <p:nvSpPr>
          <p:cNvPr id="20" name="Folded Corner 19">
            <a:extLst>
              <a:ext uri="{FF2B5EF4-FFF2-40B4-BE49-F238E27FC236}">
                <a16:creationId xmlns:a16="http://schemas.microsoft.com/office/drawing/2014/main" id="{E9040FF1-B58F-204C-8491-013680871C44}"/>
              </a:ext>
            </a:extLst>
          </p:cNvPr>
          <p:cNvSpPr/>
          <p:nvPr/>
        </p:nvSpPr>
        <p:spPr>
          <a:xfrm>
            <a:off x="1572868" y="5170337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Entwicklung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System /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Algorithmen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21" name="Folded Corner 20">
            <a:extLst>
              <a:ext uri="{FF2B5EF4-FFF2-40B4-BE49-F238E27FC236}">
                <a16:creationId xmlns:a16="http://schemas.microsoft.com/office/drawing/2014/main" id="{058F1C03-2B89-144F-9A7D-447001BC8863}"/>
              </a:ext>
            </a:extLst>
          </p:cNvPr>
          <p:cNvSpPr/>
          <p:nvPr/>
        </p:nvSpPr>
        <p:spPr>
          <a:xfrm rot="21280360">
            <a:off x="2787991" y="4857479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Data Scientists</a:t>
            </a:r>
          </a:p>
        </p:txBody>
      </p:sp>
      <p:sp>
        <p:nvSpPr>
          <p:cNvPr id="22" name="Folded Corner 21">
            <a:extLst>
              <a:ext uri="{FF2B5EF4-FFF2-40B4-BE49-F238E27FC236}">
                <a16:creationId xmlns:a16="http://schemas.microsoft.com/office/drawing/2014/main" id="{E7D4FF70-6E6A-2E48-9406-D8616D1A3865}"/>
              </a:ext>
            </a:extLst>
          </p:cNvPr>
          <p:cNvSpPr/>
          <p:nvPr/>
        </p:nvSpPr>
        <p:spPr>
          <a:xfrm rot="480388">
            <a:off x="4451497" y="4941491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Marketing</a:t>
            </a:r>
          </a:p>
        </p:txBody>
      </p:sp>
      <p:sp>
        <p:nvSpPr>
          <p:cNvPr id="23" name="Folded Corner 22">
            <a:extLst>
              <a:ext uri="{FF2B5EF4-FFF2-40B4-BE49-F238E27FC236}">
                <a16:creationId xmlns:a16="http://schemas.microsoft.com/office/drawing/2014/main" id="{C0AAC414-1FE4-9D44-B1D6-78DB6045CB2A}"/>
              </a:ext>
            </a:extLst>
          </p:cNvPr>
          <p:cNvSpPr/>
          <p:nvPr/>
        </p:nvSpPr>
        <p:spPr>
          <a:xfrm>
            <a:off x="3473791" y="5621156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Support</a:t>
            </a:r>
          </a:p>
        </p:txBody>
      </p:sp>
      <p:sp>
        <p:nvSpPr>
          <p:cNvPr id="24" name="Folded Corner 23">
            <a:extLst>
              <a:ext uri="{FF2B5EF4-FFF2-40B4-BE49-F238E27FC236}">
                <a16:creationId xmlns:a16="http://schemas.microsoft.com/office/drawing/2014/main" id="{3C8CF1E1-A975-C249-A99D-5A128F449132}"/>
              </a:ext>
            </a:extLst>
          </p:cNvPr>
          <p:cNvSpPr/>
          <p:nvPr/>
        </p:nvSpPr>
        <p:spPr>
          <a:xfrm rot="21387191">
            <a:off x="6305183" y="5277384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Abo</a:t>
            </a:r>
          </a:p>
        </p:txBody>
      </p:sp>
      <p:sp>
        <p:nvSpPr>
          <p:cNvPr id="25" name="Folded Corner 24">
            <a:extLst>
              <a:ext uri="{FF2B5EF4-FFF2-40B4-BE49-F238E27FC236}">
                <a16:creationId xmlns:a16="http://schemas.microsoft.com/office/drawing/2014/main" id="{0253674D-ABC1-3342-98D5-CDD7B6DE9B3E}"/>
              </a:ext>
            </a:extLst>
          </p:cNvPr>
          <p:cNvSpPr/>
          <p:nvPr/>
        </p:nvSpPr>
        <p:spPr>
          <a:xfrm rot="268986">
            <a:off x="8513517" y="4837097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Hardware-Kit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(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Kameras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, Smart-Watch, …)</a:t>
            </a:r>
          </a:p>
        </p:txBody>
      </p:sp>
      <p:sp>
        <p:nvSpPr>
          <p:cNvPr id="26" name="Folded Corner 25">
            <a:extLst>
              <a:ext uri="{FF2B5EF4-FFF2-40B4-BE49-F238E27FC236}">
                <a16:creationId xmlns:a16="http://schemas.microsoft.com/office/drawing/2014/main" id="{B24C8781-7FF1-5347-9A96-388C884B6C7F}"/>
              </a:ext>
            </a:extLst>
          </p:cNvPr>
          <p:cNvSpPr/>
          <p:nvPr/>
        </p:nvSpPr>
        <p:spPr>
          <a:xfrm rot="256443">
            <a:off x="7340306" y="5621156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Pay per use</a:t>
            </a:r>
          </a:p>
        </p:txBody>
      </p:sp>
      <p:sp>
        <p:nvSpPr>
          <p:cNvPr id="27" name="Folded Corner 26">
            <a:extLst>
              <a:ext uri="{FF2B5EF4-FFF2-40B4-BE49-F238E27FC236}">
                <a16:creationId xmlns:a16="http://schemas.microsoft.com/office/drawing/2014/main" id="{0F0B0732-70B4-BF4E-AC2C-6A5D5F7603B0}"/>
              </a:ext>
            </a:extLst>
          </p:cNvPr>
          <p:cNvSpPr/>
          <p:nvPr/>
        </p:nvSpPr>
        <p:spPr>
          <a:xfrm>
            <a:off x="9168291" y="5640915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Pay per user,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Lizenzmodell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28" name="Folded Corner 27">
            <a:extLst>
              <a:ext uri="{FF2B5EF4-FFF2-40B4-BE49-F238E27FC236}">
                <a16:creationId xmlns:a16="http://schemas.microsoft.com/office/drawing/2014/main" id="{88CB538B-A807-5045-BC1C-2D0B2A545D6C}"/>
              </a:ext>
            </a:extLst>
          </p:cNvPr>
          <p:cNvSpPr/>
          <p:nvPr/>
        </p:nvSpPr>
        <p:spPr>
          <a:xfrm rot="619847">
            <a:off x="10515811" y="5108531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Safety as a Service (SaaS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als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SaaS)</a:t>
            </a:r>
          </a:p>
        </p:txBody>
      </p:sp>
    </p:spTree>
    <p:extLst>
      <p:ext uri="{BB962C8B-B14F-4D97-AF65-F5344CB8AC3E}">
        <p14:creationId xmlns:p14="http://schemas.microsoft.com/office/powerpoint/2010/main" val="2437648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DDC50B-5B0F-D045-8B53-E87CE13C2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C08E37-AE45-1946-8B55-75E2DC94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4" name="Folded Corner 3">
            <a:extLst>
              <a:ext uri="{FF2B5EF4-FFF2-40B4-BE49-F238E27FC236}">
                <a16:creationId xmlns:a16="http://schemas.microsoft.com/office/drawing/2014/main" id="{026D0BA0-2B5E-C448-90D6-5AE6EB9D05EB}"/>
              </a:ext>
            </a:extLst>
          </p:cNvPr>
          <p:cNvSpPr/>
          <p:nvPr/>
        </p:nvSpPr>
        <p:spPr>
          <a:xfrm rot="21305651">
            <a:off x="458132" y="1328839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Tx/>
              <a:buChar char="-"/>
            </a:pP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Unbekannte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  <a:p>
            <a:pPr marL="171450" indent="-171450" algn="ctr">
              <a:buFontTx/>
              <a:buChar char="-"/>
            </a:pP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Unverständliche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  <a:p>
            <a:pPr marL="171450" indent="-171450" algn="ctr">
              <a:buFontTx/>
              <a:buChar char="-"/>
            </a:pP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Unzugängliche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Tarife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48CD3455-5531-4645-8156-F28824431DF4}"/>
              </a:ext>
            </a:extLst>
          </p:cNvPr>
          <p:cNvSpPr/>
          <p:nvPr/>
        </p:nvSpPr>
        <p:spPr>
          <a:xfrm>
            <a:off x="2479318" y="405096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App,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Nutzerprofil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,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Strecke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, best price</a:t>
            </a:r>
          </a:p>
        </p:txBody>
      </p:sp>
      <p:sp>
        <p:nvSpPr>
          <p:cNvPr id="6" name="Folded Corner 5">
            <a:extLst>
              <a:ext uri="{FF2B5EF4-FFF2-40B4-BE49-F238E27FC236}">
                <a16:creationId xmlns:a16="http://schemas.microsoft.com/office/drawing/2014/main" id="{8B98CA89-EF02-7848-9005-237EF61D3FA9}"/>
              </a:ext>
            </a:extLst>
          </p:cNvPr>
          <p:cNvSpPr/>
          <p:nvPr/>
        </p:nvSpPr>
        <p:spPr>
          <a:xfrm rot="21073333">
            <a:off x="3513136" y="3600607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Umsatz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7" name="Folded Corner 6">
            <a:extLst>
              <a:ext uri="{FF2B5EF4-FFF2-40B4-BE49-F238E27FC236}">
                <a16:creationId xmlns:a16="http://schemas.microsoft.com/office/drawing/2014/main" id="{8D758E1B-D0C7-FF4C-8FFC-F9173DDCD48B}"/>
              </a:ext>
            </a:extLst>
          </p:cNvPr>
          <p:cNvSpPr/>
          <p:nvPr/>
        </p:nvSpPr>
        <p:spPr>
          <a:xfrm>
            <a:off x="2667000" y="3115018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Absatz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8" name="Folded Corner 7">
            <a:extLst>
              <a:ext uri="{FF2B5EF4-FFF2-40B4-BE49-F238E27FC236}">
                <a16:creationId xmlns:a16="http://schemas.microsoft.com/office/drawing/2014/main" id="{F82D45D0-4CFF-B741-A248-EEF683586C17}"/>
              </a:ext>
            </a:extLst>
          </p:cNvPr>
          <p:cNvSpPr/>
          <p:nvPr/>
        </p:nvSpPr>
        <p:spPr>
          <a:xfrm>
            <a:off x="5410200" y="1828891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Zugang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zu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öV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-Ticket von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überall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in Europa</a:t>
            </a:r>
          </a:p>
        </p:txBody>
      </p:sp>
      <p:sp>
        <p:nvSpPr>
          <p:cNvPr id="9" name="Folded Corner 8">
            <a:extLst>
              <a:ext uri="{FF2B5EF4-FFF2-40B4-BE49-F238E27FC236}">
                <a16:creationId xmlns:a16="http://schemas.microsoft.com/office/drawing/2014/main" id="{FE2E15F6-1F23-B945-BDB2-A2A3894D122F}"/>
              </a:ext>
            </a:extLst>
          </p:cNvPr>
          <p:cNvSpPr/>
          <p:nvPr/>
        </p:nvSpPr>
        <p:spPr>
          <a:xfrm>
            <a:off x="5137297" y="804853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Eine App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für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ganz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Europa</a:t>
            </a:r>
          </a:p>
        </p:txBody>
      </p:sp>
      <p:sp>
        <p:nvSpPr>
          <p:cNvPr id="11" name="Folded Corner 10">
            <a:extLst>
              <a:ext uri="{FF2B5EF4-FFF2-40B4-BE49-F238E27FC236}">
                <a16:creationId xmlns:a16="http://schemas.microsoft.com/office/drawing/2014/main" id="{D9693140-6DF8-0643-8D18-72969FDE8760}"/>
              </a:ext>
            </a:extLst>
          </p:cNvPr>
          <p:cNvSpPr/>
          <p:nvPr/>
        </p:nvSpPr>
        <p:spPr>
          <a:xfrm>
            <a:off x="7890970" y="3115018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App</a:t>
            </a:r>
          </a:p>
        </p:txBody>
      </p:sp>
      <p:sp>
        <p:nvSpPr>
          <p:cNvPr id="12" name="Folded Corner 11">
            <a:extLst>
              <a:ext uri="{FF2B5EF4-FFF2-40B4-BE49-F238E27FC236}">
                <a16:creationId xmlns:a16="http://schemas.microsoft.com/office/drawing/2014/main" id="{8FD267DD-95AE-F249-9E49-C54DF3CB3218}"/>
              </a:ext>
            </a:extLst>
          </p:cNvPr>
          <p:cNvSpPr/>
          <p:nvPr/>
        </p:nvSpPr>
        <p:spPr>
          <a:xfrm>
            <a:off x="7795276" y="789065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Exklusiv-Verträge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13" name="Folded Corner 12">
            <a:extLst>
              <a:ext uri="{FF2B5EF4-FFF2-40B4-BE49-F238E27FC236}">
                <a16:creationId xmlns:a16="http://schemas.microsoft.com/office/drawing/2014/main" id="{FA732CAD-51AE-6C49-BB1B-83FA5AE73C9A}"/>
              </a:ext>
            </a:extLst>
          </p:cNvPr>
          <p:cNvSpPr/>
          <p:nvPr/>
        </p:nvSpPr>
        <p:spPr>
          <a:xfrm>
            <a:off x="10262836" y="2104351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Alle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– in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ganz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Europa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unterwegs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19" name="Folded Corner 18">
            <a:extLst>
              <a:ext uri="{FF2B5EF4-FFF2-40B4-BE49-F238E27FC236}">
                <a16:creationId xmlns:a16="http://schemas.microsoft.com/office/drawing/2014/main" id="{0642E1F3-D758-1447-8A77-2075BE076373}"/>
              </a:ext>
            </a:extLst>
          </p:cNvPr>
          <p:cNvSpPr/>
          <p:nvPr/>
        </p:nvSpPr>
        <p:spPr>
          <a:xfrm rot="21293213">
            <a:off x="152400" y="5277384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IT-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Betrieb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(Cloud)</a:t>
            </a:r>
          </a:p>
        </p:txBody>
      </p:sp>
      <p:sp>
        <p:nvSpPr>
          <p:cNvPr id="20" name="Folded Corner 19">
            <a:extLst>
              <a:ext uri="{FF2B5EF4-FFF2-40B4-BE49-F238E27FC236}">
                <a16:creationId xmlns:a16="http://schemas.microsoft.com/office/drawing/2014/main" id="{E9040FF1-B58F-204C-8491-013680871C44}"/>
              </a:ext>
            </a:extLst>
          </p:cNvPr>
          <p:cNvSpPr/>
          <p:nvPr/>
        </p:nvSpPr>
        <p:spPr>
          <a:xfrm>
            <a:off x="1572868" y="5170337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Entwicklung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System</a:t>
            </a:r>
          </a:p>
        </p:txBody>
      </p:sp>
      <p:sp>
        <p:nvSpPr>
          <p:cNvPr id="22" name="Folded Corner 21">
            <a:extLst>
              <a:ext uri="{FF2B5EF4-FFF2-40B4-BE49-F238E27FC236}">
                <a16:creationId xmlns:a16="http://schemas.microsoft.com/office/drawing/2014/main" id="{E7D4FF70-6E6A-2E48-9406-D8616D1A3865}"/>
              </a:ext>
            </a:extLst>
          </p:cNvPr>
          <p:cNvSpPr/>
          <p:nvPr/>
        </p:nvSpPr>
        <p:spPr>
          <a:xfrm rot="480388">
            <a:off x="4451497" y="4941491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Marketing</a:t>
            </a:r>
          </a:p>
        </p:txBody>
      </p:sp>
      <p:sp>
        <p:nvSpPr>
          <p:cNvPr id="23" name="Folded Corner 22">
            <a:extLst>
              <a:ext uri="{FF2B5EF4-FFF2-40B4-BE49-F238E27FC236}">
                <a16:creationId xmlns:a16="http://schemas.microsoft.com/office/drawing/2014/main" id="{C0AAC414-1FE4-9D44-B1D6-78DB6045CB2A}"/>
              </a:ext>
            </a:extLst>
          </p:cNvPr>
          <p:cNvSpPr/>
          <p:nvPr/>
        </p:nvSpPr>
        <p:spPr>
          <a:xfrm>
            <a:off x="3030360" y="5457144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Support</a:t>
            </a:r>
          </a:p>
        </p:txBody>
      </p:sp>
      <p:sp>
        <p:nvSpPr>
          <p:cNvPr id="24" name="Folded Corner 23">
            <a:extLst>
              <a:ext uri="{FF2B5EF4-FFF2-40B4-BE49-F238E27FC236}">
                <a16:creationId xmlns:a16="http://schemas.microsoft.com/office/drawing/2014/main" id="{3C8CF1E1-A975-C249-A99D-5A128F449132}"/>
              </a:ext>
            </a:extLst>
          </p:cNvPr>
          <p:cNvSpPr/>
          <p:nvPr/>
        </p:nvSpPr>
        <p:spPr>
          <a:xfrm rot="21387191">
            <a:off x="6305183" y="5277384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Kommission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(X% pro Ticket</a:t>
            </a:r>
          </a:p>
        </p:txBody>
      </p:sp>
      <p:sp>
        <p:nvSpPr>
          <p:cNvPr id="25" name="Folded Corner 24">
            <a:extLst>
              <a:ext uri="{FF2B5EF4-FFF2-40B4-BE49-F238E27FC236}">
                <a16:creationId xmlns:a16="http://schemas.microsoft.com/office/drawing/2014/main" id="{0253674D-ABC1-3342-98D5-CDD7B6DE9B3E}"/>
              </a:ext>
            </a:extLst>
          </p:cNvPr>
          <p:cNvSpPr/>
          <p:nvPr/>
        </p:nvSpPr>
        <p:spPr>
          <a:xfrm rot="268986">
            <a:off x="8513517" y="4837097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Werbung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schalten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(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gegen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Billet)</a:t>
            </a:r>
          </a:p>
        </p:txBody>
      </p:sp>
      <p:sp>
        <p:nvSpPr>
          <p:cNvPr id="26" name="Folded Corner 25">
            <a:extLst>
              <a:ext uri="{FF2B5EF4-FFF2-40B4-BE49-F238E27FC236}">
                <a16:creationId xmlns:a16="http://schemas.microsoft.com/office/drawing/2014/main" id="{B24C8781-7FF1-5347-9A96-388C884B6C7F}"/>
              </a:ext>
            </a:extLst>
          </p:cNvPr>
          <p:cNvSpPr/>
          <p:nvPr/>
        </p:nvSpPr>
        <p:spPr>
          <a:xfrm rot="256443">
            <a:off x="7340306" y="5621156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Basis- /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Generalvertrag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27" name="Folded Corner 26">
            <a:extLst>
              <a:ext uri="{FF2B5EF4-FFF2-40B4-BE49-F238E27FC236}">
                <a16:creationId xmlns:a16="http://schemas.microsoft.com/office/drawing/2014/main" id="{0F0B0732-70B4-BF4E-AC2C-6A5D5F7603B0}"/>
              </a:ext>
            </a:extLst>
          </p:cNvPr>
          <p:cNvSpPr/>
          <p:nvPr/>
        </p:nvSpPr>
        <p:spPr>
          <a:xfrm>
            <a:off x="9168291" y="5640915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Gebühren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für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Datenanalysen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/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Verkehrs-auslastung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  <p:sp>
        <p:nvSpPr>
          <p:cNvPr id="29" name="Folded Corner 28">
            <a:extLst>
              <a:ext uri="{FF2B5EF4-FFF2-40B4-BE49-F238E27FC236}">
                <a16:creationId xmlns:a16="http://schemas.microsoft.com/office/drawing/2014/main" id="{F7B35B16-D29C-9F44-932D-DCEB05D3D578}"/>
              </a:ext>
            </a:extLst>
          </p:cNvPr>
          <p:cNvSpPr/>
          <p:nvPr/>
        </p:nvSpPr>
        <p:spPr>
          <a:xfrm rot="21080178">
            <a:off x="862058" y="366414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Einfach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richtige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internationale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Tickets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F118FCA-FDA2-334A-B9A1-22523657D643}"/>
              </a:ext>
            </a:extLst>
          </p:cNvPr>
          <p:cNvGrpSpPr/>
          <p:nvPr/>
        </p:nvGrpSpPr>
        <p:grpSpPr>
          <a:xfrm>
            <a:off x="614890" y="3043126"/>
            <a:ext cx="1371600" cy="805057"/>
            <a:chOff x="614890" y="3043126"/>
            <a:chExt cx="1371600" cy="805057"/>
          </a:xfrm>
        </p:grpSpPr>
        <p:sp>
          <p:nvSpPr>
            <p:cNvPr id="30" name="Folded Corner 29">
              <a:extLst>
                <a:ext uri="{FF2B5EF4-FFF2-40B4-BE49-F238E27FC236}">
                  <a16:creationId xmlns:a16="http://schemas.microsoft.com/office/drawing/2014/main" id="{A339CFDF-BA45-FE42-846C-7115EE34F182}"/>
                </a:ext>
              </a:extLst>
            </p:cNvPr>
            <p:cNvSpPr/>
            <p:nvPr/>
          </p:nvSpPr>
          <p:spPr>
            <a:xfrm rot="562493">
              <a:off x="614890" y="3057689"/>
              <a:ext cx="1371600" cy="720436"/>
            </a:xfrm>
            <a:prstGeom prst="foldedCorner">
              <a:avLst/>
            </a:prstGeom>
            <a:gradFill flip="none" rotWithShape="1">
              <a:gsLst>
                <a:gs pos="0">
                  <a:srgbClr val="FFFFA6">
                    <a:shade val="30000"/>
                    <a:satMod val="115000"/>
                  </a:srgbClr>
                </a:gs>
                <a:gs pos="50000">
                  <a:srgbClr val="FFFFA6">
                    <a:shade val="67500"/>
                    <a:satMod val="115000"/>
                  </a:srgbClr>
                </a:gs>
                <a:gs pos="100000">
                  <a:srgbClr val="FFFFA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Bradley Hand" pitchFamily="2" charset="77"/>
              </a:endParaRPr>
            </a:p>
          </p:txBody>
        </p:sp>
        <p:pic>
          <p:nvPicPr>
            <p:cNvPr id="1026" name="Picture 2" descr="Bildergebnis für switzerland shape">
              <a:extLst>
                <a:ext uri="{FF2B5EF4-FFF2-40B4-BE49-F238E27FC236}">
                  <a16:creationId xmlns:a16="http://schemas.microsoft.com/office/drawing/2014/main" id="{5B045132-0172-1049-89DC-8531C374A7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57594">
              <a:off x="807583" y="3117161"/>
              <a:ext cx="893892" cy="7310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D16982C-AD55-424D-B27A-A6865874C6FB}"/>
                </a:ext>
              </a:extLst>
            </p:cNvPr>
            <p:cNvSpPr txBox="1"/>
            <p:nvPr/>
          </p:nvSpPr>
          <p:spPr>
            <a:xfrm rot="424147">
              <a:off x="1091369" y="3277933"/>
              <a:ext cx="2505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?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D3592B3-FF18-3640-8185-74B3B04C9508}"/>
                </a:ext>
              </a:extLst>
            </p:cNvPr>
            <p:cNvSpPr txBox="1"/>
            <p:nvPr/>
          </p:nvSpPr>
          <p:spPr>
            <a:xfrm rot="424147">
              <a:off x="940279" y="3064206"/>
              <a:ext cx="2505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?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75946D7-0D9D-294F-A629-1A80E2CE1E87}"/>
                </a:ext>
              </a:extLst>
            </p:cNvPr>
            <p:cNvSpPr txBox="1"/>
            <p:nvPr/>
          </p:nvSpPr>
          <p:spPr>
            <a:xfrm rot="424147">
              <a:off x="705322" y="3316300"/>
              <a:ext cx="2505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?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671791A-7CB8-FD41-8DB0-812AA97F919C}"/>
                </a:ext>
              </a:extLst>
            </p:cNvPr>
            <p:cNvSpPr txBox="1"/>
            <p:nvPr/>
          </p:nvSpPr>
          <p:spPr>
            <a:xfrm rot="424147">
              <a:off x="1025356" y="3541557"/>
              <a:ext cx="2505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?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A0BB568-A713-F746-B29F-92BEA725877B}"/>
                </a:ext>
              </a:extLst>
            </p:cNvPr>
            <p:cNvSpPr txBox="1"/>
            <p:nvPr/>
          </p:nvSpPr>
          <p:spPr>
            <a:xfrm rot="424147">
              <a:off x="1492892" y="3486267"/>
              <a:ext cx="2505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?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2F265EA-8F93-9041-9661-0094F4FD041B}"/>
                </a:ext>
              </a:extLst>
            </p:cNvPr>
            <p:cNvSpPr txBox="1"/>
            <p:nvPr/>
          </p:nvSpPr>
          <p:spPr>
            <a:xfrm rot="424147">
              <a:off x="1406865" y="3230574"/>
              <a:ext cx="2505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?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0D949C9-A0B5-2946-80FF-F8A3DFACF9E1}"/>
                </a:ext>
              </a:extLst>
            </p:cNvPr>
            <p:cNvSpPr txBox="1"/>
            <p:nvPr/>
          </p:nvSpPr>
          <p:spPr>
            <a:xfrm rot="424147" flipH="1">
              <a:off x="1654184" y="3266165"/>
              <a:ext cx="13930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?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CD54DFB-AB1F-5A4D-81F3-9625ADF2D110}"/>
                </a:ext>
              </a:extLst>
            </p:cNvPr>
            <p:cNvSpPr txBox="1"/>
            <p:nvPr/>
          </p:nvSpPr>
          <p:spPr>
            <a:xfrm rot="424147">
              <a:off x="1187650" y="3043126"/>
              <a:ext cx="2505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?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3AE43FD-DD7E-A746-A902-DEC9D1C8890A}"/>
                </a:ext>
              </a:extLst>
            </p:cNvPr>
            <p:cNvSpPr txBox="1"/>
            <p:nvPr/>
          </p:nvSpPr>
          <p:spPr>
            <a:xfrm rot="424147">
              <a:off x="1537453" y="3097217"/>
              <a:ext cx="2505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?</a:t>
              </a:r>
            </a:p>
          </p:txBody>
        </p:sp>
      </p:grpSp>
      <p:sp>
        <p:nvSpPr>
          <p:cNvPr id="42" name="Folded Corner 41">
            <a:extLst>
              <a:ext uri="{FF2B5EF4-FFF2-40B4-BE49-F238E27FC236}">
                <a16:creationId xmlns:a16="http://schemas.microsoft.com/office/drawing/2014/main" id="{2F42BA8C-4046-0046-AC68-2E57897AFFF5}"/>
              </a:ext>
            </a:extLst>
          </p:cNvPr>
          <p:cNvSpPr/>
          <p:nvPr/>
        </p:nvSpPr>
        <p:spPr>
          <a:xfrm rot="21305651">
            <a:off x="671288" y="3936104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Angst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vor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Kontrolle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: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Fehler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gemacht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?</a:t>
            </a:r>
          </a:p>
        </p:txBody>
      </p:sp>
      <p:sp>
        <p:nvSpPr>
          <p:cNvPr id="43" name="Folded Corner 42">
            <a:extLst>
              <a:ext uri="{FF2B5EF4-FFF2-40B4-BE49-F238E27FC236}">
                <a16:creationId xmlns:a16="http://schemas.microsoft.com/office/drawing/2014/main" id="{56D21845-9C4D-2749-8258-0ED28085FC70}"/>
              </a:ext>
            </a:extLst>
          </p:cNvPr>
          <p:cNvSpPr/>
          <p:nvPr/>
        </p:nvSpPr>
        <p:spPr>
          <a:xfrm>
            <a:off x="2479318" y="1591109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Post Pay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=&gt; Best price</a:t>
            </a:r>
          </a:p>
        </p:txBody>
      </p:sp>
      <p:sp>
        <p:nvSpPr>
          <p:cNvPr id="44" name="Folded Corner 43">
            <a:extLst>
              <a:ext uri="{FF2B5EF4-FFF2-40B4-BE49-F238E27FC236}">
                <a16:creationId xmlns:a16="http://schemas.microsoft.com/office/drawing/2014/main" id="{E37E5053-745A-894E-B983-45DC909C2E9C}"/>
              </a:ext>
            </a:extLst>
          </p:cNvPr>
          <p:cNvSpPr/>
          <p:nvPr/>
        </p:nvSpPr>
        <p:spPr>
          <a:xfrm>
            <a:off x="3488456" y="929685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Fahrplan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und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Karte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: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Umsteigen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einfach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!</a:t>
            </a:r>
          </a:p>
        </p:txBody>
      </p:sp>
      <p:sp>
        <p:nvSpPr>
          <p:cNvPr id="45" name="Folded Corner 44">
            <a:extLst>
              <a:ext uri="{FF2B5EF4-FFF2-40B4-BE49-F238E27FC236}">
                <a16:creationId xmlns:a16="http://schemas.microsoft.com/office/drawing/2014/main" id="{0DA60DAD-6234-AD46-ACE6-942A42D187AE}"/>
              </a:ext>
            </a:extLst>
          </p:cNvPr>
          <p:cNvSpPr/>
          <p:nvPr/>
        </p:nvSpPr>
        <p:spPr>
          <a:xfrm rot="21069297">
            <a:off x="3535689" y="2003184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Risiko-Versicherung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: Schaffner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oder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nicht</a:t>
            </a:r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?</a:t>
            </a:r>
          </a:p>
        </p:txBody>
      </p:sp>
      <p:sp>
        <p:nvSpPr>
          <p:cNvPr id="46" name="Folded Corner 45">
            <a:extLst>
              <a:ext uri="{FF2B5EF4-FFF2-40B4-BE49-F238E27FC236}">
                <a16:creationId xmlns:a16="http://schemas.microsoft.com/office/drawing/2014/main" id="{CDFEF11A-334C-2140-BBAD-9D7E881BAA9C}"/>
              </a:ext>
            </a:extLst>
          </p:cNvPr>
          <p:cNvSpPr/>
          <p:nvPr/>
        </p:nvSpPr>
        <p:spPr>
          <a:xfrm>
            <a:off x="2539573" y="4093802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Bradley Hand" pitchFamily="2" charset="77"/>
              </a:rPr>
              <a:t># Downloads</a:t>
            </a:r>
          </a:p>
        </p:txBody>
      </p:sp>
    </p:spTree>
    <p:extLst>
      <p:ext uri="{BB962C8B-B14F-4D97-AF65-F5344CB8AC3E}">
        <p14:creationId xmlns:p14="http://schemas.microsoft.com/office/powerpoint/2010/main" val="4089864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F3410-D264-424D-AD2A-FF534356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5CC43B-30D5-BD4C-AD18-80B64B906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</p:spTree>
    <p:extLst>
      <p:ext uri="{BB962C8B-B14F-4D97-AF65-F5344CB8AC3E}">
        <p14:creationId xmlns:p14="http://schemas.microsoft.com/office/powerpoint/2010/main" val="544427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223</Words>
  <Application>Microsoft Macintosh PowerPoint</Application>
  <PresentationFormat>Widescreen</PresentationFormat>
  <Paragraphs>74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Bradley Hand</vt:lpstr>
      <vt:lpstr>Calibri</vt:lpstr>
      <vt:lpstr>Calibri Light</vt:lpstr>
      <vt:lpstr>Office Theme</vt:lpstr>
      <vt:lpstr>Neue Geschäftsmodelle BCTA, 2. Runde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Kronawitter</dc:creator>
  <cp:lastModifiedBy>Andreas Kronawitter</cp:lastModifiedBy>
  <cp:revision>11</cp:revision>
  <dcterms:created xsi:type="dcterms:W3CDTF">2018-05-04T09:44:29Z</dcterms:created>
  <dcterms:modified xsi:type="dcterms:W3CDTF">2018-05-04T12:57:25Z</dcterms:modified>
</cp:coreProperties>
</file>