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71"/>
  </p:notesMasterIdLst>
  <p:sldIdLst>
    <p:sldId id="256" r:id="rId5"/>
    <p:sldId id="257" r:id="rId6"/>
    <p:sldId id="577" r:id="rId7"/>
    <p:sldId id="578" r:id="rId8"/>
    <p:sldId id="562" r:id="rId9"/>
    <p:sldId id="563" r:id="rId10"/>
    <p:sldId id="588" r:id="rId11"/>
    <p:sldId id="589" r:id="rId12"/>
    <p:sldId id="590" r:id="rId13"/>
    <p:sldId id="591" r:id="rId14"/>
    <p:sldId id="592" r:id="rId15"/>
    <p:sldId id="594" r:id="rId16"/>
    <p:sldId id="595" r:id="rId17"/>
    <p:sldId id="596" r:id="rId18"/>
    <p:sldId id="597" r:id="rId19"/>
    <p:sldId id="598" r:id="rId20"/>
    <p:sldId id="599" r:id="rId21"/>
    <p:sldId id="600" r:id="rId22"/>
    <p:sldId id="601" r:id="rId23"/>
    <p:sldId id="602" r:id="rId24"/>
    <p:sldId id="603" r:id="rId25"/>
    <p:sldId id="604" r:id="rId26"/>
    <p:sldId id="605" r:id="rId27"/>
    <p:sldId id="606" r:id="rId28"/>
    <p:sldId id="607" r:id="rId29"/>
    <p:sldId id="608" r:id="rId30"/>
    <p:sldId id="609" r:id="rId31"/>
    <p:sldId id="610" r:id="rId32"/>
    <p:sldId id="612" r:id="rId33"/>
    <p:sldId id="613" r:id="rId34"/>
    <p:sldId id="614" r:id="rId35"/>
    <p:sldId id="616" r:id="rId36"/>
    <p:sldId id="617" r:id="rId37"/>
    <p:sldId id="618" r:id="rId38"/>
    <p:sldId id="619" r:id="rId39"/>
    <p:sldId id="611" r:id="rId40"/>
    <p:sldId id="620" r:id="rId41"/>
    <p:sldId id="621" r:id="rId42"/>
    <p:sldId id="622" r:id="rId43"/>
    <p:sldId id="624" r:id="rId44"/>
    <p:sldId id="625" r:id="rId45"/>
    <p:sldId id="626" r:id="rId46"/>
    <p:sldId id="627" r:id="rId47"/>
    <p:sldId id="628" r:id="rId48"/>
    <p:sldId id="556" r:id="rId49"/>
    <p:sldId id="564" r:id="rId50"/>
    <p:sldId id="565" r:id="rId51"/>
    <p:sldId id="566" r:id="rId52"/>
    <p:sldId id="582" r:id="rId53"/>
    <p:sldId id="568" r:id="rId54"/>
    <p:sldId id="575" r:id="rId55"/>
    <p:sldId id="570" r:id="rId56"/>
    <p:sldId id="580" r:id="rId57"/>
    <p:sldId id="554" r:id="rId58"/>
    <p:sldId id="629" r:id="rId59"/>
    <p:sldId id="630" r:id="rId60"/>
    <p:sldId id="631" r:id="rId61"/>
    <p:sldId id="632" r:id="rId62"/>
    <p:sldId id="633" r:id="rId63"/>
    <p:sldId id="634" r:id="rId64"/>
    <p:sldId id="413" r:id="rId65"/>
    <p:sldId id="380" r:id="rId66"/>
    <p:sldId id="422" r:id="rId67"/>
    <p:sldId id="581" r:id="rId68"/>
    <p:sldId id="623" r:id="rId69"/>
    <p:sldId id="274" r:id="rId70"/>
  </p:sldIdLst>
  <p:sldSz cx="12192000" cy="6858000"/>
  <p:notesSz cx="9774238" cy="67246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118" userDrawn="1">
          <p15:clr>
            <a:srgbClr val="A4A3A4"/>
          </p15:clr>
        </p15:guide>
        <p15:guide id="2" pos="308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3F2"/>
    <a:srgbClr val="5091CF"/>
    <a:srgbClr val="0052FF"/>
    <a:srgbClr val="E58A3B"/>
    <a:srgbClr val="BFBFBF"/>
    <a:srgbClr val="FF2800"/>
    <a:srgbClr val="FFD966"/>
    <a:srgbClr val="FFC000"/>
    <a:srgbClr val="FF4C41"/>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3CF71A-E745-0544-8A03-6C8DDB3D990C}" v="1" dt="2020-09-15T12:35:30.6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p:restoredTop sz="96190"/>
  </p:normalViewPr>
  <p:slideViewPr>
    <p:cSldViewPr snapToGrid="0" snapToObjects="1">
      <p:cViewPr varScale="1">
        <p:scale>
          <a:sx n="119" d="100"/>
          <a:sy n="119" d="100"/>
        </p:scale>
        <p:origin x="896" y="176"/>
      </p:cViewPr>
      <p:guideLst/>
    </p:cSldViewPr>
  </p:slideViewPr>
  <p:notesTextViewPr>
    <p:cViewPr>
      <p:scale>
        <a:sx n="1" d="1"/>
        <a:sy n="1" d="1"/>
      </p:scale>
      <p:origin x="0" y="0"/>
    </p:cViewPr>
  </p:notesTextViewPr>
  <p:notesViewPr>
    <p:cSldViewPr snapToGrid="0" snapToObjects="1" showGuides="1">
      <p:cViewPr varScale="1">
        <p:scale>
          <a:sx n="77" d="100"/>
          <a:sy n="77" d="100"/>
        </p:scale>
        <p:origin x="2592" y="200"/>
      </p:cViewPr>
      <p:guideLst>
        <p:guide orient="horz" pos="2118"/>
        <p:guide pos="30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notesMaster" Target="notesMasters/notesMaster1.xml"/></Relationships>
</file>

<file path=ppt/diagrams/_rels/data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image" Target="../media/image25.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E1D989-6C2E-41F3-9932-EBE3ED233A38}" type="doc">
      <dgm:prSet loTypeId="urn:microsoft.com/office/officeart/2005/8/layout/vList5" loCatId="list" qsTypeId="urn:microsoft.com/office/officeart/2005/8/quickstyle/simple1" qsCatId="simple" csTypeId="urn:microsoft.com/office/officeart/2005/8/colors/accent1_1" csCatId="accent1" phldr="1"/>
      <dgm:spPr/>
      <dgm:t>
        <a:bodyPr/>
        <a:lstStyle/>
        <a:p>
          <a:endParaRPr lang="de-DE"/>
        </a:p>
      </dgm:t>
    </dgm:pt>
    <dgm:pt modelId="{9A40F9CF-FE91-49D5-9433-1B0208FC05AB}">
      <dgm:prSet phldrT="[Text]"/>
      <dgm:spPr/>
      <dgm:t>
        <a:bodyPr/>
        <a:lstStyle/>
        <a:p>
          <a:r>
            <a:rPr lang="de-DE" dirty="0"/>
            <a:t>Pariser Klimaabkommen</a:t>
          </a:r>
        </a:p>
      </dgm:t>
    </dgm:pt>
    <dgm:pt modelId="{BA220F38-855B-4611-B66F-84568C4E1834}" type="parTrans" cxnId="{0ED994BE-AA63-49B0-9AEE-E24AA6A6FAC5}">
      <dgm:prSet/>
      <dgm:spPr/>
      <dgm:t>
        <a:bodyPr/>
        <a:lstStyle/>
        <a:p>
          <a:endParaRPr lang="de-DE"/>
        </a:p>
      </dgm:t>
    </dgm:pt>
    <dgm:pt modelId="{3CDA4DAF-FDCD-46D7-9760-E6B20BAD3F6C}" type="sibTrans" cxnId="{0ED994BE-AA63-49B0-9AEE-E24AA6A6FAC5}">
      <dgm:prSet/>
      <dgm:spPr/>
      <dgm:t>
        <a:bodyPr/>
        <a:lstStyle/>
        <a:p>
          <a:endParaRPr lang="de-DE"/>
        </a:p>
      </dgm:t>
    </dgm:pt>
    <dgm:pt modelId="{9716B268-E419-44A9-A5FD-27BBBE313C3E}">
      <dgm:prSet phldrT="[Text]" custT="1"/>
      <dgm:spPr/>
      <dgm:t>
        <a:bodyPr/>
        <a:lstStyle/>
        <a:p>
          <a:r>
            <a:rPr lang="de-DE" sz="1400" dirty="0"/>
            <a:t>Pariser Klimaabkommen </a:t>
          </a:r>
          <a:r>
            <a:rPr lang="de-DE" sz="1400" b="1" dirty="0"/>
            <a:t>(UNFCC 2015)</a:t>
          </a:r>
          <a:r>
            <a:rPr lang="de-DE" sz="1400" dirty="0"/>
            <a:t>: Reduzieren der Treibhausgasemissionen, um den Temperaturanstieg auf nicht mehr als </a:t>
          </a:r>
          <a:r>
            <a:rPr lang="de-DE" sz="1400" b="1" dirty="0"/>
            <a:t>2 </a:t>
          </a:r>
          <a:r>
            <a:rPr lang="de-CH" sz="1400" b="1" i="0" u="none" dirty="0"/>
            <a:t>°C</a:t>
          </a:r>
          <a:r>
            <a:rPr lang="de-DE" sz="1400" b="1" dirty="0"/>
            <a:t> </a:t>
          </a:r>
          <a:r>
            <a:rPr lang="de-DE" sz="1400" dirty="0"/>
            <a:t>bis ins Jahr 2100 zu begrenzen               (ideal </a:t>
          </a:r>
          <a:r>
            <a:rPr lang="de-DE" sz="1400" b="1" dirty="0"/>
            <a:t>1.5 </a:t>
          </a:r>
          <a:r>
            <a:rPr lang="de-CH" sz="1400" b="1" i="0" u="none" dirty="0"/>
            <a:t>°C</a:t>
          </a:r>
          <a:r>
            <a:rPr lang="de-CH" sz="1400" b="0" i="0" u="none" dirty="0"/>
            <a:t>)</a:t>
          </a:r>
          <a:r>
            <a:rPr lang="de-DE" sz="1400" dirty="0"/>
            <a:t>.</a:t>
          </a:r>
        </a:p>
      </dgm:t>
    </dgm:pt>
    <dgm:pt modelId="{02ABF84E-4569-4B28-81BF-14A0E497F8C4}" type="parTrans" cxnId="{3A41AC89-69D7-460A-9A25-DEE2618A1B35}">
      <dgm:prSet/>
      <dgm:spPr/>
      <dgm:t>
        <a:bodyPr/>
        <a:lstStyle/>
        <a:p>
          <a:endParaRPr lang="de-DE"/>
        </a:p>
      </dgm:t>
    </dgm:pt>
    <dgm:pt modelId="{E406050A-16E2-4D79-BBD0-C096099FC0BC}" type="sibTrans" cxnId="{3A41AC89-69D7-460A-9A25-DEE2618A1B35}">
      <dgm:prSet/>
      <dgm:spPr/>
      <dgm:t>
        <a:bodyPr/>
        <a:lstStyle/>
        <a:p>
          <a:endParaRPr lang="de-DE"/>
        </a:p>
      </dgm:t>
    </dgm:pt>
    <dgm:pt modelId="{BFC8A598-7F47-4545-95E4-D602B1296612}">
      <dgm:prSet phldrT="[Text]"/>
      <dgm:spPr/>
      <dgm:t>
        <a:bodyPr/>
        <a:lstStyle/>
        <a:p>
          <a:r>
            <a:rPr lang="de-DE" dirty="0"/>
            <a:t>Energiestrategie</a:t>
          </a:r>
        </a:p>
      </dgm:t>
    </dgm:pt>
    <dgm:pt modelId="{E223C80D-9317-4D72-9095-99822AFCAC33}" type="parTrans" cxnId="{ACCE5975-217A-4F92-813D-79191AFB2718}">
      <dgm:prSet/>
      <dgm:spPr/>
      <dgm:t>
        <a:bodyPr/>
        <a:lstStyle/>
        <a:p>
          <a:endParaRPr lang="de-DE"/>
        </a:p>
      </dgm:t>
    </dgm:pt>
    <dgm:pt modelId="{3CFC4C13-CFD6-4239-8EA5-DECDB19928E2}" type="sibTrans" cxnId="{ACCE5975-217A-4F92-813D-79191AFB2718}">
      <dgm:prSet/>
      <dgm:spPr/>
      <dgm:t>
        <a:bodyPr/>
        <a:lstStyle/>
        <a:p>
          <a:endParaRPr lang="de-DE"/>
        </a:p>
      </dgm:t>
    </dgm:pt>
    <dgm:pt modelId="{74711645-8D5E-4FBF-8CA7-EF28D20B56D6}">
      <dgm:prSet phldrT="[Text]" custT="1"/>
      <dgm:spPr/>
      <dgm:t>
        <a:bodyPr/>
        <a:lstStyle/>
        <a:p>
          <a:r>
            <a:rPr lang="de-DE" sz="1400" dirty="0"/>
            <a:t>Bundesrat verfolgt mit Energiestrategie 2050 eine </a:t>
          </a:r>
          <a:r>
            <a:rPr lang="de-CH" sz="1400" b="1" i="0" u="none" dirty="0"/>
            <a:t>Netto-Null Emission, </a:t>
          </a:r>
          <a:r>
            <a:rPr lang="de-CH" sz="1400" b="0" i="0" u="none" dirty="0"/>
            <a:t>n</a:t>
          </a:r>
          <a:r>
            <a:rPr lang="de-DE" sz="1400" dirty="0" err="1"/>
            <a:t>icht</a:t>
          </a:r>
          <a:r>
            <a:rPr lang="de-DE" sz="1400" dirty="0"/>
            <a:t> mehr THGE </a:t>
          </a:r>
          <a:r>
            <a:rPr lang="de-DE" sz="1400" dirty="0" err="1"/>
            <a:t>ausstossen</a:t>
          </a:r>
          <a:r>
            <a:rPr lang="de-DE" sz="1400" dirty="0"/>
            <a:t> als aufgenommen werden kann (Wälder, Böden, Technik) </a:t>
          </a:r>
          <a:r>
            <a:rPr lang="de-DE" sz="1400" b="1" dirty="0"/>
            <a:t>(BAFU, 2019)</a:t>
          </a:r>
          <a:r>
            <a:rPr lang="de-DE" sz="1400" dirty="0"/>
            <a:t>.</a:t>
          </a:r>
        </a:p>
      </dgm:t>
    </dgm:pt>
    <dgm:pt modelId="{B3D4362B-B755-4E7D-A4EE-5B5A3B1F8B75}" type="parTrans" cxnId="{22A32B4C-976E-4E45-8325-BD7E3D94C668}">
      <dgm:prSet/>
      <dgm:spPr/>
      <dgm:t>
        <a:bodyPr/>
        <a:lstStyle/>
        <a:p>
          <a:endParaRPr lang="de-DE"/>
        </a:p>
      </dgm:t>
    </dgm:pt>
    <dgm:pt modelId="{8ED67E8D-BBAE-4C43-B64B-2D56DCA6BE36}" type="sibTrans" cxnId="{22A32B4C-976E-4E45-8325-BD7E3D94C668}">
      <dgm:prSet/>
      <dgm:spPr/>
      <dgm:t>
        <a:bodyPr/>
        <a:lstStyle/>
        <a:p>
          <a:endParaRPr lang="de-DE"/>
        </a:p>
      </dgm:t>
    </dgm:pt>
    <dgm:pt modelId="{82A066A3-9027-4C0D-97E0-9AAFA4D2D3C4}">
      <dgm:prSet phldrT="[Text]"/>
      <dgm:spPr/>
      <dgm:t>
        <a:bodyPr/>
        <a:lstStyle/>
        <a:p>
          <a:r>
            <a:rPr lang="de-DE" dirty="0"/>
            <a:t>Verkehrssektor</a:t>
          </a:r>
        </a:p>
      </dgm:t>
    </dgm:pt>
    <dgm:pt modelId="{4966616C-B448-458A-A0C1-84D3B295BA6E}" type="parTrans" cxnId="{DFC127DD-4706-4D9E-9D4B-2A59C6B951D5}">
      <dgm:prSet/>
      <dgm:spPr/>
      <dgm:t>
        <a:bodyPr/>
        <a:lstStyle/>
        <a:p>
          <a:endParaRPr lang="de-DE"/>
        </a:p>
      </dgm:t>
    </dgm:pt>
    <dgm:pt modelId="{71D2E035-4613-4816-BBE6-0015981CAD56}" type="sibTrans" cxnId="{DFC127DD-4706-4D9E-9D4B-2A59C6B951D5}">
      <dgm:prSet/>
      <dgm:spPr/>
      <dgm:t>
        <a:bodyPr/>
        <a:lstStyle/>
        <a:p>
          <a:endParaRPr lang="de-DE"/>
        </a:p>
      </dgm:t>
    </dgm:pt>
    <dgm:pt modelId="{92E91160-A524-44F1-B73F-319C950B48DB}">
      <dgm:prSet phldrT="[Text]" custT="1"/>
      <dgm:spPr/>
      <dgm:t>
        <a:bodyPr/>
        <a:lstStyle/>
        <a:p>
          <a:r>
            <a:rPr lang="de-DE" sz="1400" dirty="0"/>
            <a:t>Der Verkehrssektor ist für ein Drittel des Energieverbrauchs in der Schweiz verantwortlich (ohne Flugverkehr) </a:t>
          </a:r>
          <a:r>
            <a:rPr lang="de-DE" sz="1400" b="1" dirty="0"/>
            <a:t>(BFS 2018).</a:t>
          </a:r>
        </a:p>
      </dgm:t>
    </dgm:pt>
    <dgm:pt modelId="{3ECE9AC9-91B4-46BF-9105-7FE1B4AC0222}" type="parTrans" cxnId="{D67A768B-A7C2-41AA-B5C2-D3C1CDC00930}">
      <dgm:prSet/>
      <dgm:spPr/>
      <dgm:t>
        <a:bodyPr/>
        <a:lstStyle/>
        <a:p>
          <a:endParaRPr lang="de-DE"/>
        </a:p>
      </dgm:t>
    </dgm:pt>
    <dgm:pt modelId="{DAAB7825-FA25-48ED-A7DD-D8876258A1D1}" type="sibTrans" cxnId="{D67A768B-A7C2-41AA-B5C2-D3C1CDC00930}">
      <dgm:prSet/>
      <dgm:spPr/>
      <dgm:t>
        <a:bodyPr/>
        <a:lstStyle/>
        <a:p>
          <a:endParaRPr lang="de-DE"/>
        </a:p>
      </dgm:t>
    </dgm:pt>
    <dgm:pt modelId="{43D8C769-D3E1-4D0D-8243-C413994B0ED9}">
      <dgm:prSet phldrT="[Text]"/>
      <dgm:spPr/>
      <dgm:t>
        <a:bodyPr/>
        <a:lstStyle/>
        <a:p>
          <a:r>
            <a:rPr lang="de-DE" dirty="0"/>
            <a:t>!</a:t>
          </a:r>
        </a:p>
      </dgm:t>
    </dgm:pt>
    <dgm:pt modelId="{A776704A-0B63-4DF6-8D52-DBB79DF3A154}" type="parTrans" cxnId="{0A8148D1-0D93-4782-815E-6A739E73949E}">
      <dgm:prSet/>
      <dgm:spPr/>
      <dgm:t>
        <a:bodyPr/>
        <a:lstStyle/>
        <a:p>
          <a:endParaRPr lang="de-DE"/>
        </a:p>
      </dgm:t>
    </dgm:pt>
    <dgm:pt modelId="{7E1AB72C-2480-4D18-9D2A-986FB0089A94}" type="sibTrans" cxnId="{0A8148D1-0D93-4782-815E-6A739E73949E}">
      <dgm:prSet/>
      <dgm:spPr/>
      <dgm:t>
        <a:bodyPr/>
        <a:lstStyle/>
        <a:p>
          <a:endParaRPr lang="de-DE"/>
        </a:p>
      </dgm:t>
    </dgm:pt>
    <dgm:pt modelId="{C65FFEA4-D639-41FC-9841-FC1B6484791A}">
      <dgm:prSet phldrT="[Text]" custT="1"/>
      <dgm:spPr/>
      <dgm:t>
        <a:bodyPr/>
        <a:lstStyle/>
        <a:p>
          <a:r>
            <a:rPr lang="de-DE" sz="1400" dirty="0"/>
            <a:t>Eine Reduzierung der Treibhausgase ist nur möglich, wenn auch im Verkehrssektor stark eingespart wird. </a:t>
          </a:r>
        </a:p>
      </dgm:t>
    </dgm:pt>
    <dgm:pt modelId="{D535E465-3D1D-48BF-AC69-741470B6F876}" type="parTrans" cxnId="{3D415F22-02CB-43BC-8EB1-D41F62C42E87}">
      <dgm:prSet/>
      <dgm:spPr/>
      <dgm:t>
        <a:bodyPr/>
        <a:lstStyle/>
        <a:p>
          <a:endParaRPr lang="de-DE"/>
        </a:p>
      </dgm:t>
    </dgm:pt>
    <dgm:pt modelId="{165F650C-8507-456B-8347-5DFEE42FCA48}" type="sibTrans" cxnId="{3D415F22-02CB-43BC-8EB1-D41F62C42E87}">
      <dgm:prSet/>
      <dgm:spPr/>
      <dgm:t>
        <a:bodyPr/>
        <a:lstStyle/>
        <a:p>
          <a:endParaRPr lang="de-DE"/>
        </a:p>
      </dgm:t>
    </dgm:pt>
    <dgm:pt modelId="{84F7FA42-640B-49FD-98C2-2EF56284AC5E}">
      <dgm:prSet phldrT="[Text]" custT="1"/>
      <dgm:spPr/>
      <dgm:t>
        <a:bodyPr/>
        <a:lstStyle/>
        <a:p>
          <a:r>
            <a:rPr lang="de-CH" sz="1400" b="0" i="0" u="none" dirty="0"/>
            <a:t>Emissionen aus dem </a:t>
          </a:r>
          <a:r>
            <a:rPr lang="de-CH" sz="1400" b="1" i="0" u="none" dirty="0"/>
            <a:t>Verkehr</a:t>
          </a:r>
          <a:r>
            <a:rPr lang="de-CH" sz="1400" b="0" i="0" u="none" dirty="0"/>
            <a:t> gehen erst seit 2009 geringfügig zurück </a:t>
          </a:r>
          <a:r>
            <a:rPr lang="de-CH" sz="1400" b="1" i="0" u="none" dirty="0"/>
            <a:t>(BAFU 2017)</a:t>
          </a:r>
          <a:r>
            <a:rPr lang="de-CH" sz="1400" b="0" i="0" u="none" dirty="0"/>
            <a:t>.  </a:t>
          </a:r>
          <a:endParaRPr lang="de-DE" sz="1400" dirty="0"/>
        </a:p>
      </dgm:t>
    </dgm:pt>
    <dgm:pt modelId="{559A36CF-82E5-489A-AF8A-80A404730873}" type="parTrans" cxnId="{98473B16-DEE0-4A0A-9838-4C62778A74DF}">
      <dgm:prSet/>
      <dgm:spPr/>
      <dgm:t>
        <a:bodyPr/>
        <a:lstStyle/>
        <a:p>
          <a:endParaRPr lang="de-DE"/>
        </a:p>
      </dgm:t>
    </dgm:pt>
    <dgm:pt modelId="{743D2B7C-2A6E-4704-9855-FDF4A4CCCA24}" type="sibTrans" cxnId="{98473B16-DEE0-4A0A-9838-4C62778A74DF}">
      <dgm:prSet/>
      <dgm:spPr/>
      <dgm:t>
        <a:bodyPr/>
        <a:lstStyle/>
        <a:p>
          <a:endParaRPr lang="de-DE"/>
        </a:p>
      </dgm:t>
    </dgm:pt>
    <dgm:pt modelId="{3BBAA9D9-8457-4523-9E65-70D18F890279}" type="pres">
      <dgm:prSet presAssocID="{05E1D989-6C2E-41F3-9932-EBE3ED233A38}" presName="Name0" presStyleCnt="0">
        <dgm:presLayoutVars>
          <dgm:dir/>
          <dgm:animLvl val="lvl"/>
          <dgm:resizeHandles val="exact"/>
        </dgm:presLayoutVars>
      </dgm:prSet>
      <dgm:spPr/>
    </dgm:pt>
    <dgm:pt modelId="{17F6FA69-C8DD-48AB-B256-B0A140EFE136}" type="pres">
      <dgm:prSet presAssocID="{9A40F9CF-FE91-49D5-9433-1B0208FC05AB}" presName="linNode" presStyleCnt="0"/>
      <dgm:spPr/>
    </dgm:pt>
    <dgm:pt modelId="{5FE96DE8-2F84-4DFE-BEF1-F4BDF0C9CF65}" type="pres">
      <dgm:prSet presAssocID="{9A40F9CF-FE91-49D5-9433-1B0208FC05AB}" presName="parentText" presStyleLbl="node1" presStyleIdx="0" presStyleCnt="4" custScaleX="76077">
        <dgm:presLayoutVars>
          <dgm:chMax val="1"/>
          <dgm:bulletEnabled val="1"/>
        </dgm:presLayoutVars>
      </dgm:prSet>
      <dgm:spPr/>
    </dgm:pt>
    <dgm:pt modelId="{A5D22203-5DEB-46C7-B8D5-3C5E71306C9D}" type="pres">
      <dgm:prSet presAssocID="{9A40F9CF-FE91-49D5-9433-1B0208FC05AB}" presName="descendantText" presStyleLbl="alignAccFollowNode1" presStyleIdx="0" presStyleCnt="4">
        <dgm:presLayoutVars>
          <dgm:bulletEnabled val="1"/>
        </dgm:presLayoutVars>
      </dgm:prSet>
      <dgm:spPr/>
    </dgm:pt>
    <dgm:pt modelId="{53950072-91D7-4472-A7B3-C99360E28238}" type="pres">
      <dgm:prSet presAssocID="{3CDA4DAF-FDCD-46D7-9760-E6B20BAD3F6C}" presName="sp" presStyleCnt="0"/>
      <dgm:spPr/>
    </dgm:pt>
    <dgm:pt modelId="{6C9B1A7A-C1AB-4A91-91BE-F4D8D6B7C592}" type="pres">
      <dgm:prSet presAssocID="{BFC8A598-7F47-4545-95E4-D602B1296612}" presName="linNode" presStyleCnt="0"/>
      <dgm:spPr/>
    </dgm:pt>
    <dgm:pt modelId="{509997CA-0EC7-48A2-A5DA-1DA0B7962821}" type="pres">
      <dgm:prSet presAssocID="{BFC8A598-7F47-4545-95E4-D602B1296612}" presName="parentText" presStyleLbl="node1" presStyleIdx="1" presStyleCnt="4" custScaleX="76077">
        <dgm:presLayoutVars>
          <dgm:chMax val="1"/>
          <dgm:bulletEnabled val="1"/>
        </dgm:presLayoutVars>
      </dgm:prSet>
      <dgm:spPr/>
    </dgm:pt>
    <dgm:pt modelId="{C3CF8583-FB7E-4705-BC5A-65D4ED213D6C}" type="pres">
      <dgm:prSet presAssocID="{BFC8A598-7F47-4545-95E4-D602B1296612}" presName="descendantText" presStyleLbl="alignAccFollowNode1" presStyleIdx="1" presStyleCnt="4">
        <dgm:presLayoutVars>
          <dgm:bulletEnabled val="1"/>
        </dgm:presLayoutVars>
      </dgm:prSet>
      <dgm:spPr/>
    </dgm:pt>
    <dgm:pt modelId="{E051177C-006A-494E-9930-F95906465002}" type="pres">
      <dgm:prSet presAssocID="{3CFC4C13-CFD6-4239-8EA5-DECDB19928E2}" presName="sp" presStyleCnt="0"/>
      <dgm:spPr/>
    </dgm:pt>
    <dgm:pt modelId="{C82F982B-2A8D-454C-9C6C-013D23810470}" type="pres">
      <dgm:prSet presAssocID="{82A066A3-9027-4C0D-97E0-9AAFA4D2D3C4}" presName="linNode" presStyleCnt="0"/>
      <dgm:spPr/>
    </dgm:pt>
    <dgm:pt modelId="{96D474DC-7E5A-443C-B142-002B0E50AEF1}" type="pres">
      <dgm:prSet presAssocID="{82A066A3-9027-4C0D-97E0-9AAFA4D2D3C4}" presName="parentText" presStyleLbl="node1" presStyleIdx="2" presStyleCnt="4" custScaleX="76077">
        <dgm:presLayoutVars>
          <dgm:chMax val="1"/>
          <dgm:bulletEnabled val="1"/>
        </dgm:presLayoutVars>
      </dgm:prSet>
      <dgm:spPr/>
    </dgm:pt>
    <dgm:pt modelId="{BC710366-B273-4DBA-87CD-851EB2FEB83C}" type="pres">
      <dgm:prSet presAssocID="{82A066A3-9027-4C0D-97E0-9AAFA4D2D3C4}" presName="descendantText" presStyleLbl="alignAccFollowNode1" presStyleIdx="2" presStyleCnt="4">
        <dgm:presLayoutVars>
          <dgm:bulletEnabled val="1"/>
        </dgm:presLayoutVars>
      </dgm:prSet>
      <dgm:spPr/>
    </dgm:pt>
    <dgm:pt modelId="{9E639797-0D59-4828-AEA5-610D4D883100}" type="pres">
      <dgm:prSet presAssocID="{71D2E035-4613-4816-BBE6-0015981CAD56}" presName="sp" presStyleCnt="0"/>
      <dgm:spPr/>
    </dgm:pt>
    <dgm:pt modelId="{E99CD2E5-D3CB-4B10-ADB0-D4FABAA7A3C0}" type="pres">
      <dgm:prSet presAssocID="{43D8C769-D3E1-4D0D-8243-C413994B0ED9}" presName="linNode" presStyleCnt="0"/>
      <dgm:spPr/>
    </dgm:pt>
    <dgm:pt modelId="{490F9D00-0FD3-4915-9926-2D5CA47C3219}" type="pres">
      <dgm:prSet presAssocID="{43D8C769-D3E1-4D0D-8243-C413994B0ED9}" presName="parentText" presStyleLbl="node1" presStyleIdx="3" presStyleCnt="4" custScaleX="76077">
        <dgm:presLayoutVars>
          <dgm:chMax val="1"/>
          <dgm:bulletEnabled val="1"/>
        </dgm:presLayoutVars>
      </dgm:prSet>
      <dgm:spPr/>
    </dgm:pt>
    <dgm:pt modelId="{2A527FB1-A429-4D5C-B33D-8F7E54AAA102}" type="pres">
      <dgm:prSet presAssocID="{43D8C769-D3E1-4D0D-8243-C413994B0ED9}" presName="descendantText" presStyleLbl="alignAccFollowNode1" presStyleIdx="3" presStyleCnt="4">
        <dgm:presLayoutVars>
          <dgm:bulletEnabled val="1"/>
        </dgm:presLayoutVars>
      </dgm:prSet>
      <dgm:spPr/>
    </dgm:pt>
  </dgm:ptLst>
  <dgm:cxnLst>
    <dgm:cxn modelId="{98473B16-DEE0-4A0A-9838-4C62778A74DF}" srcId="{43D8C769-D3E1-4D0D-8243-C413994B0ED9}" destId="{84F7FA42-640B-49FD-98C2-2EF56284AC5E}" srcOrd="1" destOrd="0" parTransId="{559A36CF-82E5-489A-AF8A-80A404730873}" sibTransId="{743D2B7C-2A6E-4704-9855-FDF4A4CCCA24}"/>
    <dgm:cxn modelId="{3D415F22-02CB-43BC-8EB1-D41F62C42E87}" srcId="{43D8C769-D3E1-4D0D-8243-C413994B0ED9}" destId="{C65FFEA4-D639-41FC-9841-FC1B6484791A}" srcOrd="0" destOrd="0" parTransId="{D535E465-3D1D-48BF-AC69-741470B6F876}" sibTransId="{165F650C-8507-456B-8347-5DFEE42FCA48}"/>
    <dgm:cxn modelId="{22A32B4C-976E-4E45-8325-BD7E3D94C668}" srcId="{BFC8A598-7F47-4545-95E4-D602B1296612}" destId="{74711645-8D5E-4FBF-8CA7-EF28D20B56D6}" srcOrd="0" destOrd="0" parTransId="{B3D4362B-B755-4E7D-A4EE-5B5A3B1F8B75}" sibTransId="{8ED67E8D-BBAE-4C43-B64B-2D56DCA6BE36}"/>
    <dgm:cxn modelId="{7C2BD157-01B0-4A85-9CE4-967B3ED0C9BD}" type="presOf" srcId="{82A066A3-9027-4C0D-97E0-9AAFA4D2D3C4}" destId="{96D474DC-7E5A-443C-B142-002B0E50AEF1}" srcOrd="0" destOrd="0" presId="urn:microsoft.com/office/officeart/2005/8/layout/vList5"/>
    <dgm:cxn modelId="{7B552558-E52D-44D8-A7D1-46E53D0CB921}" type="presOf" srcId="{9716B268-E419-44A9-A5FD-27BBBE313C3E}" destId="{A5D22203-5DEB-46C7-B8D5-3C5E71306C9D}" srcOrd="0" destOrd="0" presId="urn:microsoft.com/office/officeart/2005/8/layout/vList5"/>
    <dgm:cxn modelId="{56480F68-4754-4362-A909-230BFC04DBA6}" type="presOf" srcId="{74711645-8D5E-4FBF-8CA7-EF28D20B56D6}" destId="{C3CF8583-FB7E-4705-BC5A-65D4ED213D6C}" srcOrd="0" destOrd="0" presId="urn:microsoft.com/office/officeart/2005/8/layout/vList5"/>
    <dgm:cxn modelId="{CBB24F73-79E0-4C97-B35E-F93A95B1C681}" type="presOf" srcId="{43D8C769-D3E1-4D0D-8243-C413994B0ED9}" destId="{490F9D00-0FD3-4915-9926-2D5CA47C3219}" srcOrd="0" destOrd="0" presId="urn:microsoft.com/office/officeart/2005/8/layout/vList5"/>
    <dgm:cxn modelId="{ACCE5975-217A-4F92-813D-79191AFB2718}" srcId="{05E1D989-6C2E-41F3-9932-EBE3ED233A38}" destId="{BFC8A598-7F47-4545-95E4-D602B1296612}" srcOrd="1" destOrd="0" parTransId="{E223C80D-9317-4D72-9095-99822AFCAC33}" sibTransId="{3CFC4C13-CFD6-4239-8EA5-DECDB19928E2}"/>
    <dgm:cxn modelId="{23FE3584-2B03-440B-9B58-5CD65BE8697D}" type="presOf" srcId="{BFC8A598-7F47-4545-95E4-D602B1296612}" destId="{509997CA-0EC7-48A2-A5DA-1DA0B7962821}" srcOrd="0" destOrd="0" presId="urn:microsoft.com/office/officeart/2005/8/layout/vList5"/>
    <dgm:cxn modelId="{3A41AC89-69D7-460A-9A25-DEE2618A1B35}" srcId="{9A40F9CF-FE91-49D5-9433-1B0208FC05AB}" destId="{9716B268-E419-44A9-A5FD-27BBBE313C3E}" srcOrd="0" destOrd="0" parTransId="{02ABF84E-4569-4B28-81BF-14A0E497F8C4}" sibTransId="{E406050A-16E2-4D79-BBD0-C096099FC0BC}"/>
    <dgm:cxn modelId="{D67A768B-A7C2-41AA-B5C2-D3C1CDC00930}" srcId="{82A066A3-9027-4C0D-97E0-9AAFA4D2D3C4}" destId="{92E91160-A524-44F1-B73F-319C950B48DB}" srcOrd="0" destOrd="0" parTransId="{3ECE9AC9-91B4-46BF-9105-7FE1B4AC0222}" sibTransId="{DAAB7825-FA25-48ED-A7DD-D8876258A1D1}"/>
    <dgm:cxn modelId="{EFEA3DA2-BAC6-4019-A8C6-DB05ED092D14}" type="presOf" srcId="{05E1D989-6C2E-41F3-9932-EBE3ED233A38}" destId="{3BBAA9D9-8457-4523-9E65-70D18F890279}" srcOrd="0" destOrd="0" presId="urn:microsoft.com/office/officeart/2005/8/layout/vList5"/>
    <dgm:cxn modelId="{66CCE8A3-AA07-4D25-9BF1-9D9B52C2FC07}" type="presOf" srcId="{C65FFEA4-D639-41FC-9841-FC1B6484791A}" destId="{2A527FB1-A429-4D5C-B33D-8F7E54AAA102}" srcOrd="0" destOrd="0" presId="urn:microsoft.com/office/officeart/2005/8/layout/vList5"/>
    <dgm:cxn modelId="{871B84AF-AC3E-40FC-A8B2-99D49D63E828}" type="presOf" srcId="{9A40F9CF-FE91-49D5-9433-1B0208FC05AB}" destId="{5FE96DE8-2F84-4DFE-BEF1-F4BDF0C9CF65}" srcOrd="0" destOrd="0" presId="urn:microsoft.com/office/officeart/2005/8/layout/vList5"/>
    <dgm:cxn modelId="{0ED994BE-AA63-49B0-9AEE-E24AA6A6FAC5}" srcId="{05E1D989-6C2E-41F3-9932-EBE3ED233A38}" destId="{9A40F9CF-FE91-49D5-9433-1B0208FC05AB}" srcOrd="0" destOrd="0" parTransId="{BA220F38-855B-4611-B66F-84568C4E1834}" sibTransId="{3CDA4DAF-FDCD-46D7-9760-E6B20BAD3F6C}"/>
    <dgm:cxn modelId="{D7A145BF-3808-49ED-B9C8-8DC45A051944}" type="presOf" srcId="{92E91160-A524-44F1-B73F-319C950B48DB}" destId="{BC710366-B273-4DBA-87CD-851EB2FEB83C}" srcOrd="0" destOrd="0" presId="urn:microsoft.com/office/officeart/2005/8/layout/vList5"/>
    <dgm:cxn modelId="{BFB649CD-D9EE-4AF1-92EB-F94B1009CF9D}" type="presOf" srcId="{84F7FA42-640B-49FD-98C2-2EF56284AC5E}" destId="{2A527FB1-A429-4D5C-B33D-8F7E54AAA102}" srcOrd="0" destOrd="1" presId="urn:microsoft.com/office/officeart/2005/8/layout/vList5"/>
    <dgm:cxn modelId="{0A8148D1-0D93-4782-815E-6A739E73949E}" srcId="{05E1D989-6C2E-41F3-9932-EBE3ED233A38}" destId="{43D8C769-D3E1-4D0D-8243-C413994B0ED9}" srcOrd="3" destOrd="0" parTransId="{A776704A-0B63-4DF6-8D52-DBB79DF3A154}" sibTransId="{7E1AB72C-2480-4D18-9D2A-986FB0089A94}"/>
    <dgm:cxn modelId="{DFC127DD-4706-4D9E-9D4B-2A59C6B951D5}" srcId="{05E1D989-6C2E-41F3-9932-EBE3ED233A38}" destId="{82A066A3-9027-4C0D-97E0-9AAFA4D2D3C4}" srcOrd="2" destOrd="0" parTransId="{4966616C-B448-458A-A0C1-84D3B295BA6E}" sibTransId="{71D2E035-4613-4816-BBE6-0015981CAD56}"/>
    <dgm:cxn modelId="{3B80F974-2AEC-4DAF-8177-6AB93696DEC4}" type="presParOf" srcId="{3BBAA9D9-8457-4523-9E65-70D18F890279}" destId="{17F6FA69-C8DD-48AB-B256-B0A140EFE136}" srcOrd="0" destOrd="0" presId="urn:microsoft.com/office/officeart/2005/8/layout/vList5"/>
    <dgm:cxn modelId="{64E4F5E9-14DB-422E-9904-6DFA7A9EA55C}" type="presParOf" srcId="{17F6FA69-C8DD-48AB-B256-B0A140EFE136}" destId="{5FE96DE8-2F84-4DFE-BEF1-F4BDF0C9CF65}" srcOrd="0" destOrd="0" presId="urn:microsoft.com/office/officeart/2005/8/layout/vList5"/>
    <dgm:cxn modelId="{189D8D92-6BC8-4474-A287-F82CBBCBE0BE}" type="presParOf" srcId="{17F6FA69-C8DD-48AB-B256-B0A140EFE136}" destId="{A5D22203-5DEB-46C7-B8D5-3C5E71306C9D}" srcOrd="1" destOrd="0" presId="urn:microsoft.com/office/officeart/2005/8/layout/vList5"/>
    <dgm:cxn modelId="{75FB78E5-7B71-4055-84C9-6B17DA3F5ED6}" type="presParOf" srcId="{3BBAA9D9-8457-4523-9E65-70D18F890279}" destId="{53950072-91D7-4472-A7B3-C99360E28238}" srcOrd="1" destOrd="0" presId="urn:microsoft.com/office/officeart/2005/8/layout/vList5"/>
    <dgm:cxn modelId="{56AAA2E2-61B6-4770-99F3-60C70A22E566}" type="presParOf" srcId="{3BBAA9D9-8457-4523-9E65-70D18F890279}" destId="{6C9B1A7A-C1AB-4A91-91BE-F4D8D6B7C592}" srcOrd="2" destOrd="0" presId="urn:microsoft.com/office/officeart/2005/8/layout/vList5"/>
    <dgm:cxn modelId="{C032FE8C-74E2-4F37-98C5-984D1AF75D06}" type="presParOf" srcId="{6C9B1A7A-C1AB-4A91-91BE-F4D8D6B7C592}" destId="{509997CA-0EC7-48A2-A5DA-1DA0B7962821}" srcOrd="0" destOrd="0" presId="urn:microsoft.com/office/officeart/2005/8/layout/vList5"/>
    <dgm:cxn modelId="{D9BE4A8F-947A-4C7C-AD2E-DDDF1829C489}" type="presParOf" srcId="{6C9B1A7A-C1AB-4A91-91BE-F4D8D6B7C592}" destId="{C3CF8583-FB7E-4705-BC5A-65D4ED213D6C}" srcOrd="1" destOrd="0" presId="urn:microsoft.com/office/officeart/2005/8/layout/vList5"/>
    <dgm:cxn modelId="{234BF7C5-7146-4368-B6CB-FDA3520305BF}" type="presParOf" srcId="{3BBAA9D9-8457-4523-9E65-70D18F890279}" destId="{E051177C-006A-494E-9930-F95906465002}" srcOrd="3" destOrd="0" presId="urn:microsoft.com/office/officeart/2005/8/layout/vList5"/>
    <dgm:cxn modelId="{1F84F4F2-23E7-4605-A681-4D4A647A9FF6}" type="presParOf" srcId="{3BBAA9D9-8457-4523-9E65-70D18F890279}" destId="{C82F982B-2A8D-454C-9C6C-013D23810470}" srcOrd="4" destOrd="0" presId="urn:microsoft.com/office/officeart/2005/8/layout/vList5"/>
    <dgm:cxn modelId="{CD6BEAFB-38F5-404E-A447-9FEA0F6ED796}" type="presParOf" srcId="{C82F982B-2A8D-454C-9C6C-013D23810470}" destId="{96D474DC-7E5A-443C-B142-002B0E50AEF1}" srcOrd="0" destOrd="0" presId="urn:microsoft.com/office/officeart/2005/8/layout/vList5"/>
    <dgm:cxn modelId="{5E32C949-33F9-4146-ACEB-EFEED2A1B42A}" type="presParOf" srcId="{C82F982B-2A8D-454C-9C6C-013D23810470}" destId="{BC710366-B273-4DBA-87CD-851EB2FEB83C}" srcOrd="1" destOrd="0" presId="urn:microsoft.com/office/officeart/2005/8/layout/vList5"/>
    <dgm:cxn modelId="{7476F368-11F5-48F6-9B2F-7AD02A777C6D}" type="presParOf" srcId="{3BBAA9D9-8457-4523-9E65-70D18F890279}" destId="{9E639797-0D59-4828-AEA5-610D4D883100}" srcOrd="5" destOrd="0" presId="urn:microsoft.com/office/officeart/2005/8/layout/vList5"/>
    <dgm:cxn modelId="{7F2C2B06-77A6-4E5F-8823-2BDEDBD36757}" type="presParOf" srcId="{3BBAA9D9-8457-4523-9E65-70D18F890279}" destId="{E99CD2E5-D3CB-4B10-ADB0-D4FABAA7A3C0}" srcOrd="6" destOrd="0" presId="urn:microsoft.com/office/officeart/2005/8/layout/vList5"/>
    <dgm:cxn modelId="{D6FE53AB-F20C-4626-BF76-A6E5DF746F00}" type="presParOf" srcId="{E99CD2E5-D3CB-4B10-ADB0-D4FABAA7A3C0}" destId="{490F9D00-0FD3-4915-9926-2D5CA47C3219}" srcOrd="0" destOrd="0" presId="urn:microsoft.com/office/officeart/2005/8/layout/vList5"/>
    <dgm:cxn modelId="{FB2430AB-4ED4-401C-8CDF-4D8EF6A3C865}" type="presParOf" srcId="{E99CD2E5-D3CB-4B10-ADB0-D4FABAA7A3C0}" destId="{2A527FB1-A429-4D5C-B33D-8F7E54AAA10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E1D989-6C2E-41F3-9932-EBE3ED233A38}" type="doc">
      <dgm:prSet loTypeId="urn:microsoft.com/office/officeart/2005/8/layout/vList5" loCatId="list" qsTypeId="urn:microsoft.com/office/officeart/2005/8/quickstyle/simple1" qsCatId="simple" csTypeId="urn:microsoft.com/office/officeart/2005/8/colors/accent1_1" csCatId="accent1" phldr="1"/>
      <dgm:spPr/>
      <dgm:t>
        <a:bodyPr/>
        <a:lstStyle/>
        <a:p>
          <a:endParaRPr lang="de-DE"/>
        </a:p>
      </dgm:t>
    </dgm:pt>
    <dgm:pt modelId="{9A40F9CF-FE91-49D5-9433-1B0208FC05AB}">
      <dgm:prSet phldrT="[Text]" custT="1"/>
      <dgm:spPr/>
      <dgm:t>
        <a:bodyPr/>
        <a:lstStyle/>
        <a:p>
          <a:r>
            <a:rPr lang="de-DE" sz="2000" dirty="0"/>
            <a:t>Bevölkerung wächst</a:t>
          </a:r>
        </a:p>
      </dgm:t>
    </dgm:pt>
    <dgm:pt modelId="{BA220F38-855B-4611-B66F-84568C4E1834}" type="parTrans" cxnId="{0ED994BE-AA63-49B0-9AEE-E24AA6A6FAC5}">
      <dgm:prSet/>
      <dgm:spPr/>
      <dgm:t>
        <a:bodyPr/>
        <a:lstStyle/>
        <a:p>
          <a:endParaRPr lang="de-DE"/>
        </a:p>
      </dgm:t>
    </dgm:pt>
    <dgm:pt modelId="{3CDA4DAF-FDCD-46D7-9760-E6B20BAD3F6C}" type="sibTrans" cxnId="{0ED994BE-AA63-49B0-9AEE-E24AA6A6FAC5}">
      <dgm:prSet/>
      <dgm:spPr/>
      <dgm:t>
        <a:bodyPr/>
        <a:lstStyle/>
        <a:p>
          <a:endParaRPr lang="de-DE"/>
        </a:p>
      </dgm:t>
    </dgm:pt>
    <dgm:pt modelId="{9716B268-E419-44A9-A5FD-27BBBE313C3E}">
      <dgm:prSet phldrT="[Text]" custT="1"/>
      <dgm:spPr/>
      <dgm:t>
        <a:bodyPr/>
        <a:lstStyle/>
        <a:p>
          <a:r>
            <a:rPr lang="de-DE" sz="1400" dirty="0"/>
            <a:t>Im Jahr 2019: 8.6 Millionen Menschen in der Schweiz</a:t>
          </a:r>
        </a:p>
      </dgm:t>
    </dgm:pt>
    <dgm:pt modelId="{02ABF84E-4569-4B28-81BF-14A0E497F8C4}" type="parTrans" cxnId="{3A41AC89-69D7-460A-9A25-DEE2618A1B35}">
      <dgm:prSet/>
      <dgm:spPr/>
      <dgm:t>
        <a:bodyPr/>
        <a:lstStyle/>
        <a:p>
          <a:endParaRPr lang="de-DE"/>
        </a:p>
      </dgm:t>
    </dgm:pt>
    <dgm:pt modelId="{E406050A-16E2-4D79-BBD0-C096099FC0BC}" type="sibTrans" cxnId="{3A41AC89-69D7-460A-9A25-DEE2618A1B35}">
      <dgm:prSet/>
      <dgm:spPr/>
      <dgm:t>
        <a:bodyPr/>
        <a:lstStyle/>
        <a:p>
          <a:endParaRPr lang="de-DE"/>
        </a:p>
      </dgm:t>
    </dgm:pt>
    <dgm:pt modelId="{BFC8A598-7F47-4545-95E4-D602B1296612}">
      <dgm:prSet phldrT="[Text]" custT="1"/>
      <dgm:spPr/>
      <dgm:t>
        <a:bodyPr/>
        <a:lstStyle/>
        <a:p>
          <a:r>
            <a:rPr lang="de-DE" sz="2000" dirty="0"/>
            <a:t>Distanzen wachsen</a:t>
          </a:r>
        </a:p>
      </dgm:t>
    </dgm:pt>
    <dgm:pt modelId="{E223C80D-9317-4D72-9095-99822AFCAC33}" type="parTrans" cxnId="{ACCE5975-217A-4F92-813D-79191AFB2718}">
      <dgm:prSet/>
      <dgm:spPr/>
      <dgm:t>
        <a:bodyPr/>
        <a:lstStyle/>
        <a:p>
          <a:endParaRPr lang="de-DE"/>
        </a:p>
      </dgm:t>
    </dgm:pt>
    <dgm:pt modelId="{3CFC4C13-CFD6-4239-8EA5-DECDB19928E2}" type="sibTrans" cxnId="{ACCE5975-217A-4F92-813D-79191AFB2718}">
      <dgm:prSet/>
      <dgm:spPr/>
      <dgm:t>
        <a:bodyPr/>
        <a:lstStyle/>
        <a:p>
          <a:endParaRPr lang="de-DE"/>
        </a:p>
      </dgm:t>
    </dgm:pt>
    <dgm:pt modelId="{74711645-8D5E-4FBF-8CA7-EF28D20B56D6}">
      <dgm:prSet phldrT="[Text]" custT="1"/>
      <dgm:spPr/>
      <dgm:t>
        <a:bodyPr/>
        <a:lstStyle/>
        <a:p>
          <a:r>
            <a:rPr lang="de-CH" sz="1400" dirty="0"/>
            <a:t>CH-Bevölkerung legt 37 km/Tag zurück (+17 %, 1994 - 2015),</a:t>
          </a:r>
          <a:endParaRPr lang="de-DE" sz="1400" dirty="0"/>
        </a:p>
      </dgm:t>
    </dgm:pt>
    <dgm:pt modelId="{B3D4362B-B755-4E7D-A4EE-5B5A3B1F8B75}" type="parTrans" cxnId="{22A32B4C-976E-4E45-8325-BD7E3D94C668}">
      <dgm:prSet/>
      <dgm:spPr/>
      <dgm:t>
        <a:bodyPr/>
        <a:lstStyle/>
        <a:p>
          <a:endParaRPr lang="de-DE"/>
        </a:p>
      </dgm:t>
    </dgm:pt>
    <dgm:pt modelId="{8ED67E8D-BBAE-4C43-B64B-2D56DCA6BE36}" type="sibTrans" cxnId="{22A32B4C-976E-4E45-8325-BD7E3D94C668}">
      <dgm:prSet/>
      <dgm:spPr/>
      <dgm:t>
        <a:bodyPr/>
        <a:lstStyle/>
        <a:p>
          <a:endParaRPr lang="de-DE"/>
        </a:p>
      </dgm:t>
    </dgm:pt>
    <dgm:pt modelId="{82A066A3-9027-4C0D-97E0-9AAFA4D2D3C4}">
      <dgm:prSet phldrT="[Text]" custT="1"/>
      <dgm:spPr/>
      <dgm:t>
        <a:bodyPr/>
        <a:lstStyle/>
        <a:p>
          <a:r>
            <a:rPr lang="de-DE" sz="2000" dirty="0"/>
            <a:t>Zersiedelung / Bodennutzung</a:t>
          </a:r>
        </a:p>
      </dgm:t>
    </dgm:pt>
    <dgm:pt modelId="{4966616C-B448-458A-A0C1-84D3B295BA6E}" type="parTrans" cxnId="{DFC127DD-4706-4D9E-9D4B-2A59C6B951D5}">
      <dgm:prSet/>
      <dgm:spPr/>
      <dgm:t>
        <a:bodyPr/>
        <a:lstStyle/>
        <a:p>
          <a:endParaRPr lang="de-DE"/>
        </a:p>
      </dgm:t>
    </dgm:pt>
    <dgm:pt modelId="{71D2E035-4613-4816-BBE6-0015981CAD56}" type="sibTrans" cxnId="{DFC127DD-4706-4D9E-9D4B-2A59C6B951D5}">
      <dgm:prSet/>
      <dgm:spPr/>
      <dgm:t>
        <a:bodyPr/>
        <a:lstStyle/>
        <a:p>
          <a:endParaRPr lang="de-DE"/>
        </a:p>
      </dgm:t>
    </dgm:pt>
    <dgm:pt modelId="{92E91160-A524-44F1-B73F-319C950B48DB}">
      <dgm:prSet phldrT="[Text]" custT="1"/>
      <dgm:spPr/>
      <dgm:t>
        <a:bodyPr/>
        <a:lstStyle/>
        <a:p>
          <a:r>
            <a:rPr lang="de-CH" sz="1400" dirty="0"/>
            <a:t>Ein Viertel der Baufläche liegt ausserhalb der Bauzone </a:t>
          </a:r>
          <a:r>
            <a:rPr lang="de-CH" sz="1400" b="1" dirty="0"/>
            <a:t>(</a:t>
          </a:r>
          <a:r>
            <a:rPr lang="de-CH" sz="1400" b="1" dirty="0" err="1"/>
            <a:t>Schwick</a:t>
          </a:r>
          <a:r>
            <a:rPr lang="de-CH" sz="1400" b="1" dirty="0"/>
            <a:t> et al. 2010).</a:t>
          </a:r>
          <a:endParaRPr lang="de-DE" sz="1400" b="1" dirty="0"/>
        </a:p>
      </dgm:t>
    </dgm:pt>
    <dgm:pt modelId="{3ECE9AC9-91B4-46BF-9105-7FE1B4AC0222}" type="parTrans" cxnId="{D67A768B-A7C2-41AA-B5C2-D3C1CDC00930}">
      <dgm:prSet/>
      <dgm:spPr/>
      <dgm:t>
        <a:bodyPr/>
        <a:lstStyle/>
        <a:p>
          <a:endParaRPr lang="de-DE"/>
        </a:p>
      </dgm:t>
    </dgm:pt>
    <dgm:pt modelId="{DAAB7825-FA25-48ED-A7DD-D8876258A1D1}" type="sibTrans" cxnId="{D67A768B-A7C2-41AA-B5C2-D3C1CDC00930}">
      <dgm:prSet/>
      <dgm:spPr/>
      <dgm:t>
        <a:bodyPr/>
        <a:lstStyle/>
        <a:p>
          <a:endParaRPr lang="de-DE"/>
        </a:p>
      </dgm:t>
    </dgm:pt>
    <dgm:pt modelId="{43D8C769-D3E1-4D0D-8243-C413994B0ED9}">
      <dgm:prSet phldrT="[Text]" custT="1"/>
      <dgm:spPr/>
      <dgm:t>
        <a:bodyPr/>
        <a:lstStyle/>
        <a:p>
          <a:r>
            <a:rPr lang="de-DE" sz="2000" dirty="0"/>
            <a:t>Infrastruktur-kosten steigen</a:t>
          </a:r>
        </a:p>
      </dgm:t>
    </dgm:pt>
    <dgm:pt modelId="{A776704A-0B63-4DF6-8D52-DBB79DF3A154}" type="parTrans" cxnId="{0A8148D1-0D93-4782-815E-6A739E73949E}">
      <dgm:prSet/>
      <dgm:spPr/>
      <dgm:t>
        <a:bodyPr/>
        <a:lstStyle/>
        <a:p>
          <a:endParaRPr lang="de-DE"/>
        </a:p>
      </dgm:t>
    </dgm:pt>
    <dgm:pt modelId="{7E1AB72C-2480-4D18-9D2A-986FB0089A94}" type="sibTrans" cxnId="{0A8148D1-0D93-4782-815E-6A739E73949E}">
      <dgm:prSet/>
      <dgm:spPr/>
      <dgm:t>
        <a:bodyPr/>
        <a:lstStyle/>
        <a:p>
          <a:endParaRPr lang="de-DE"/>
        </a:p>
      </dgm:t>
    </dgm:pt>
    <dgm:pt modelId="{C65FFEA4-D639-41FC-9841-FC1B6484791A}">
      <dgm:prSet phldrT="[Text]" custT="1"/>
      <dgm:spPr/>
      <dgm:t>
        <a:bodyPr/>
        <a:lstStyle/>
        <a:p>
          <a:r>
            <a:rPr lang="de-CH" sz="1400" dirty="0"/>
            <a:t>Im Jahr 2015 betrugen die Kosten für den Bau und Unterhalt von Strassen und öffentlichen Verkehrsmitteln 15.2 Milliarden Franken </a:t>
          </a:r>
          <a:r>
            <a:rPr lang="de-CH" sz="1400" b="1" dirty="0"/>
            <a:t>(BFS 2019b).</a:t>
          </a:r>
          <a:endParaRPr lang="de-DE" sz="1400" b="1" dirty="0"/>
        </a:p>
      </dgm:t>
    </dgm:pt>
    <dgm:pt modelId="{D535E465-3D1D-48BF-AC69-741470B6F876}" type="parTrans" cxnId="{3D415F22-02CB-43BC-8EB1-D41F62C42E87}">
      <dgm:prSet/>
      <dgm:spPr/>
      <dgm:t>
        <a:bodyPr/>
        <a:lstStyle/>
        <a:p>
          <a:endParaRPr lang="de-DE"/>
        </a:p>
      </dgm:t>
    </dgm:pt>
    <dgm:pt modelId="{165F650C-8507-456B-8347-5DFEE42FCA48}" type="sibTrans" cxnId="{3D415F22-02CB-43BC-8EB1-D41F62C42E87}">
      <dgm:prSet/>
      <dgm:spPr/>
      <dgm:t>
        <a:bodyPr/>
        <a:lstStyle/>
        <a:p>
          <a:endParaRPr lang="de-DE"/>
        </a:p>
      </dgm:t>
    </dgm:pt>
    <dgm:pt modelId="{5FE1E248-3026-479D-8F95-77D432688184}">
      <dgm:prSet phldrT="[Text]" custT="1"/>
      <dgm:spPr/>
      <dgm:t>
        <a:bodyPr/>
        <a:lstStyle/>
        <a:p>
          <a:r>
            <a:rPr lang="de-DE" sz="1400" dirty="0"/>
            <a:t>Im Jahr 2035: 10 Millionen Menschen </a:t>
          </a:r>
          <a:r>
            <a:rPr lang="de-DE" sz="1400" b="1" dirty="0"/>
            <a:t>(BFS 2015)</a:t>
          </a:r>
        </a:p>
      </dgm:t>
    </dgm:pt>
    <dgm:pt modelId="{CD150723-865B-4E7D-BCB9-63B82DAD151E}" type="parTrans" cxnId="{8867496C-A7CD-4DCF-9888-396F80D551FD}">
      <dgm:prSet/>
      <dgm:spPr/>
      <dgm:t>
        <a:bodyPr/>
        <a:lstStyle/>
        <a:p>
          <a:endParaRPr lang="de-DE"/>
        </a:p>
      </dgm:t>
    </dgm:pt>
    <dgm:pt modelId="{815C6298-1CF0-4F64-9939-C238F7E40498}" type="sibTrans" cxnId="{8867496C-A7CD-4DCF-9888-396F80D551FD}">
      <dgm:prSet/>
      <dgm:spPr/>
      <dgm:t>
        <a:bodyPr/>
        <a:lstStyle/>
        <a:p>
          <a:endParaRPr lang="de-DE"/>
        </a:p>
      </dgm:t>
    </dgm:pt>
    <dgm:pt modelId="{36050FD4-5A71-4A40-873B-F90C70A2BEB0}">
      <dgm:prSet custT="1"/>
      <dgm:spPr/>
      <dgm:t>
        <a:bodyPr/>
        <a:lstStyle/>
        <a:p>
          <a:r>
            <a:rPr lang="de-CH" sz="1400" dirty="0"/>
            <a:t>die Fahrzeit ist konstant (~90 min/Tag) </a:t>
          </a:r>
          <a:r>
            <a:rPr lang="de-CH" sz="1400" b="1" dirty="0"/>
            <a:t>(BFS/ARE, 2017)</a:t>
          </a:r>
          <a:endParaRPr lang="de-DE" sz="1400" b="1" dirty="0"/>
        </a:p>
      </dgm:t>
    </dgm:pt>
    <dgm:pt modelId="{D50C790E-3973-4A6F-A972-97A3F066524C}" type="parTrans" cxnId="{C2AF10AA-8FDD-4FEF-9687-5E0E22810B49}">
      <dgm:prSet/>
      <dgm:spPr/>
      <dgm:t>
        <a:bodyPr/>
        <a:lstStyle/>
        <a:p>
          <a:endParaRPr lang="de-DE"/>
        </a:p>
      </dgm:t>
    </dgm:pt>
    <dgm:pt modelId="{0D9A0068-6E20-4FE1-BE67-CCAF33CAE436}" type="sibTrans" cxnId="{C2AF10AA-8FDD-4FEF-9687-5E0E22810B49}">
      <dgm:prSet/>
      <dgm:spPr/>
      <dgm:t>
        <a:bodyPr/>
        <a:lstStyle/>
        <a:p>
          <a:endParaRPr lang="de-DE"/>
        </a:p>
      </dgm:t>
    </dgm:pt>
    <dgm:pt modelId="{CF73F2E8-0102-4FDF-8FE5-D4980BB2DDC8}">
      <dgm:prSet custT="1"/>
      <dgm:spPr/>
      <dgm:t>
        <a:bodyPr/>
        <a:lstStyle/>
        <a:p>
          <a:r>
            <a:rPr lang="de-CH" sz="1400" dirty="0"/>
            <a:t>+25% im Personenverkehr (</a:t>
          </a:r>
          <a:r>
            <a:rPr lang="de-CH" sz="1400" dirty="0" err="1"/>
            <a:t>Pkm</a:t>
          </a:r>
          <a:r>
            <a:rPr lang="de-CH" sz="1400" dirty="0"/>
            <a:t>) für 2040 (</a:t>
          </a:r>
          <a:r>
            <a:rPr lang="de-CH" sz="1400" i="1" dirty="0"/>
            <a:t>Referenz</a:t>
          </a:r>
          <a:r>
            <a:rPr lang="de-CH" sz="1400" dirty="0"/>
            <a:t>)        </a:t>
          </a:r>
          <a:r>
            <a:rPr lang="de-CH" sz="1400" b="1" dirty="0"/>
            <a:t>(ARE, 2016)</a:t>
          </a:r>
          <a:endParaRPr lang="de-DE" sz="1200" b="1" dirty="0"/>
        </a:p>
      </dgm:t>
    </dgm:pt>
    <dgm:pt modelId="{C1622A64-C1E1-40BE-B766-13270539C84C}" type="parTrans" cxnId="{3EEE310B-5C2C-4077-98AB-99167E776380}">
      <dgm:prSet/>
      <dgm:spPr/>
      <dgm:t>
        <a:bodyPr/>
        <a:lstStyle/>
        <a:p>
          <a:endParaRPr lang="de-DE"/>
        </a:p>
      </dgm:t>
    </dgm:pt>
    <dgm:pt modelId="{8379DE99-9502-48E7-9950-BEACFCE88099}" type="sibTrans" cxnId="{3EEE310B-5C2C-4077-98AB-99167E776380}">
      <dgm:prSet/>
      <dgm:spPr/>
      <dgm:t>
        <a:bodyPr/>
        <a:lstStyle/>
        <a:p>
          <a:endParaRPr lang="de-DE"/>
        </a:p>
      </dgm:t>
    </dgm:pt>
    <dgm:pt modelId="{AEAA8213-06B9-4FA9-A7D0-8233D4C7AEA3}">
      <dgm:prSet custT="1"/>
      <dgm:spPr/>
      <dgm:t>
        <a:bodyPr/>
        <a:lstStyle/>
        <a:p>
          <a:r>
            <a:rPr lang="de-CH" sz="1400" dirty="0"/>
            <a:t>0.25 m</a:t>
          </a:r>
          <a:r>
            <a:rPr lang="de-CH" sz="1400" baseline="30000" dirty="0"/>
            <a:t>2</a:t>
          </a:r>
          <a:r>
            <a:rPr lang="de-CH" sz="1400" dirty="0"/>
            <a:t>/Sekunde mehr Häuser und Strassen (</a:t>
          </a:r>
          <a:r>
            <a:rPr lang="de-DE" sz="1400" dirty="0"/>
            <a:t>Bodennutzungswandel nach</a:t>
          </a:r>
          <a:r>
            <a:rPr lang="de-CH" sz="1400" dirty="0"/>
            <a:t> </a:t>
          </a:r>
          <a:r>
            <a:rPr lang="de-CH" sz="1400" b="1" dirty="0"/>
            <a:t>BFS 2019a</a:t>
          </a:r>
          <a:r>
            <a:rPr lang="de-CH" sz="1400" dirty="0"/>
            <a:t>)</a:t>
          </a:r>
          <a:endParaRPr lang="de-DE" sz="1400" dirty="0"/>
        </a:p>
      </dgm:t>
    </dgm:pt>
    <dgm:pt modelId="{9FE005EA-29E7-47AB-82A1-28B1BD0C12F0}" type="parTrans" cxnId="{249484FA-52E6-42C0-8455-81FCB2D6A997}">
      <dgm:prSet/>
      <dgm:spPr/>
      <dgm:t>
        <a:bodyPr/>
        <a:lstStyle/>
        <a:p>
          <a:endParaRPr lang="de-DE"/>
        </a:p>
      </dgm:t>
    </dgm:pt>
    <dgm:pt modelId="{17F50EF1-B411-438B-A7EE-7E888F4BFE82}" type="sibTrans" cxnId="{249484FA-52E6-42C0-8455-81FCB2D6A997}">
      <dgm:prSet/>
      <dgm:spPr/>
      <dgm:t>
        <a:bodyPr/>
        <a:lstStyle/>
        <a:p>
          <a:endParaRPr lang="de-DE"/>
        </a:p>
      </dgm:t>
    </dgm:pt>
    <dgm:pt modelId="{3BBAA9D9-8457-4523-9E65-70D18F890279}" type="pres">
      <dgm:prSet presAssocID="{05E1D989-6C2E-41F3-9932-EBE3ED233A38}" presName="Name0" presStyleCnt="0">
        <dgm:presLayoutVars>
          <dgm:dir/>
          <dgm:animLvl val="lvl"/>
          <dgm:resizeHandles val="exact"/>
        </dgm:presLayoutVars>
      </dgm:prSet>
      <dgm:spPr/>
    </dgm:pt>
    <dgm:pt modelId="{17F6FA69-C8DD-48AB-B256-B0A140EFE136}" type="pres">
      <dgm:prSet presAssocID="{9A40F9CF-FE91-49D5-9433-1B0208FC05AB}" presName="linNode" presStyleCnt="0"/>
      <dgm:spPr/>
    </dgm:pt>
    <dgm:pt modelId="{5FE96DE8-2F84-4DFE-BEF1-F4BDF0C9CF65}" type="pres">
      <dgm:prSet presAssocID="{9A40F9CF-FE91-49D5-9433-1B0208FC05AB}" presName="parentText" presStyleLbl="node1" presStyleIdx="0" presStyleCnt="4" custScaleX="72213" custScaleY="78098">
        <dgm:presLayoutVars>
          <dgm:chMax val="1"/>
          <dgm:bulletEnabled val="1"/>
        </dgm:presLayoutVars>
      </dgm:prSet>
      <dgm:spPr/>
    </dgm:pt>
    <dgm:pt modelId="{A5D22203-5DEB-46C7-B8D5-3C5E71306C9D}" type="pres">
      <dgm:prSet presAssocID="{9A40F9CF-FE91-49D5-9433-1B0208FC05AB}" presName="descendantText" presStyleLbl="alignAccFollowNode1" presStyleIdx="0" presStyleCnt="4" custScaleX="100099" custScaleY="90179" custLinFactNeighborX="-3129">
        <dgm:presLayoutVars>
          <dgm:bulletEnabled val="1"/>
        </dgm:presLayoutVars>
      </dgm:prSet>
      <dgm:spPr/>
    </dgm:pt>
    <dgm:pt modelId="{53950072-91D7-4472-A7B3-C99360E28238}" type="pres">
      <dgm:prSet presAssocID="{3CDA4DAF-FDCD-46D7-9760-E6B20BAD3F6C}" presName="sp" presStyleCnt="0"/>
      <dgm:spPr/>
    </dgm:pt>
    <dgm:pt modelId="{6C9B1A7A-C1AB-4A91-91BE-F4D8D6B7C592}" type="pres">
      <dgm:prSet presAssocID="{BFC8A598-7F47-4545-95E4-D602B1296612}" presName="linNode" presStyleCnt="0"/>
      <dgm:spPr/>
    </dgm:pt>
    <dgm:pt modelId="{509997CA-0EC7-48A2-A5DA-1DA0B7962821}" type="pres">
      <dgm:prSet presAssocID="{BFC8A598-7F47-4545-95E4-D602B1296612}" presName="parentText" presStyleLbl="node1" presStyleIdx="1" presStyleCnt="4" custScaleX="72274" custScaleY="79548">
        <dgm:presLayoutVars>
          <dgm:chMax val="1"/>
          <dgm:bulletEnabled val="1"/>
        </dgm:presLayoutVars>
      </dgm:prSet>
      <dgm:spPr/>
    </dgm:pt>
    <dgm:pt modelId="{C3CF8583-FB7E-4705-BC5A-65D4ED213D6C}" type="pres">
      <dgm:prSet presAssocID="{BFC8A598-7F47-4545-95E4-D602B1296612}" presName="descendantText" presStyleLbl="alignAccFollowNode1" presStyleIdx="1" presStyleCnt="4" custScaleX="100740" custScaleY="95375" custLinFactNeighborX="-4023" custLinFactNeighborY="-2320">
        <dgm:presLayoutVars>
          <dgm:bulletEnabled val="1"/>
        </dgm:presLayoutVars>
      </dgm:prSet>
      <dgm:spPr/>
    </dgm:pt>
    <dgm:pt modelId="{E051177C-006A-494E-9930-F95906465002}" type="pres">
      <dgm:prSet presAssocID="{3CFC4C13-CFD6-4239-8EA5-DECDB19928E2}" presName="sp" presStyleCnt="0"/>
      <dgm:spPr/>
    </dgm:pt>
    <dgm:pt modelId="{C82F982B-2A8D-454C-9C6C-013D23810470}" type="pres">
      <dgm:prSet presAssocID="{82A066A3-9027-4C0D-97E0-9AAFA4D2D3C4}" presName="linNode" presStyleCnt="0"/>
      <dgm:spPr/>
    </dgm:pt>
    <dgm:pt modelId="{96D474DC-7E5A-443C-B142-002B0E50AEF1}" type="pres">
      <dgm:prSet presAssocID="{82A066A3-9027-4C0D-97E0-9AAFA4D2D3C4}" presName="parentText" presStyleLbl="node1" presStyleIdx="2" presStyleCnt="4" custScaleX="72274" custScaleY="75237">
        <dgm:presLayoutVars>
          <dgm:chMax val="1"/>
          <dgm:bulletEnabled val="1"/>
        </dgm:presLayoutVars>
      </dgm:prSet>
      <dgm:spPr/>
    </dgm:pt>
    <dgm:pt modelId="{BC710366-B273-4DBA-87CD-851EB2FEB83C}" type="pres">
      <dgm:prSet presAssocID="{82A066A3-9027-4C0D-97E0-9AAFA4D2D3C4}" presName="descendantText" presStyleLbl="alignAccFollowNode1" presStyleIdx="2" presStyleCnt="4" custScaleY="89029" custLinFactNeighborX="-2684" custLinFactNeighborY="0">
        <dgm:presLayoutVars>
          <dgm:bulletEnabled val="1"/>
        </dgm:presLayoutVars>
      </dgm:prSet>
      <dgm:spPr/>
    </dgm:pt>
    <dgm:pt modelId="{9E639797-0D59-4828-AEA5-610D4D883100}" type="pres">
      <dgm:prSet presAssocID="{71D2E035-4613-4816-BBE6-0015981CAD56}" presName="sp" presStyleCnt="0"/>
      <dgm:spPr/>
    </dgm:pt>
    <dgm:pt modelId="{E99CD2E5-D3CB-4B10-ADB0-D4FABAA7A3C0}" type="pres">
      <dgm:prSet presAssocID="{43D8C769-D3E1-4D0D-8243-C413994B0ED9}" presName="linNode" presStyleCnt="0"/>
      <dgm:spPr/>
    </dgm:pt>
    <dgm:pt modelId="{490F9D00-0FD3-4915-9926-2D5CA47C3219}" type="pres">
      <dgm:prSet presAssocID="{43D8C769-D3E1-4D0D-8243-C413994B0ED9}" presName="parentText" presStyleLbl="node1" presStyleIdx="3" presStyleCnt="4" custScaleX="72274" custScaleY="72539">
        <dgm:presLayoutVars>
          <dgm:chMax val="1"/>
          <dgm:bulletEnabled val="1"/>
        </dgm:presLayoutVars>
      </dgm:prSet>
      <dgm:spPr/>
    </dgm:pt>
    <dgm:pt modelId="{2A527FB1-A429-4D5C-B33D-8F7E54AAA102}" type="pres">
      <dgm:prSet presAssocID="{43D8C769-D3E1-4D0D-8243-C413994B0ED9}" presName="descendantText" presStyleLbl="alignAccFollowNode1" presStyleIdx="3" presStyleCnt="4" custScaleY="82412" custLinFactNeighborX="-4473" custLinFactNeighborY="-1160">
        <dgm:presLayoutVars>
          <dgm:bulletEnabled val="1"/>
        </dgm:presLayoutVars>
      </dgm:prSet>
      <dgm:spPr/>
    </dgm:pt>
  </dgm:ptLst>
  <dgm:cxnLst>
    <dgm:cxn modelId="{3EEE310B-5C2C-4077-98AB-99167E776380}" srcId="{BFC8A598-7F47-4545-95E4-D602B1296612}" destId="{CF73F2E8-0102-4FDF-8FE5-D4980BB2DDC8}" srcOrd="2" destOrd="0" parTransId="{C1622A64-C1E1-40BE-B766-13270539C84C}" sibTransId="{8379DE99-9502-48E7-9950-BEACFCE88099}"/>
    <dgm:cxn modelId="{3D415F22-02CB-43BC-8EB1-D41F62C42E87}" srcId="{43D8C769-D3E1-4D0D-8243-C413994B0ED9}" destId="{C65FFEA4-D639-41FC-9841-FC1B6484791A}" srcOrd="0" destOrd="0" parTransId="{D535E465-3D1D-48BF-AC69-741470B6F876}" sibTransId="{165F650C-8507-456B-8347-5DFEE42FCA48}"/>
    <dgm:cxn modelId="{22A32B4C-976E-4E45-8325-BD7E3D94C668}" srcId="{BFC8A598-7F47-4545-95E4-D602B1296612}" destId="{74711645-8D5E-4FBF-8CA7-EF28D20B56D6}" srcOrd="0" destOrd="0" parTransId="{B3D4362B-B755-4E7D-A4EE-5B5A3B1F8B75}" sibTransId="{8ED67E8D-BBAE-4C43-B64B-2D56DCA6BE36}"/>
    <dgm:cxn modelId="{7C2BD157-01B0-4A85-9CE4-967B3ED0C9BD}" type="presOf" srcId="{82A066A3-9027-4C0D-97E0-9AAFA4D2D3C4}" destId="{96D474DC-7E5A-443C-B142-002B0E50AEF1}" srcOrd="0" destOrd="0" presId="urn:microsoft.com/office/officeart/2005/8/layout/vList5"/>
    <dgm:cxn modelId="{7B552558-E52D-44D8-A7D1-46E53D0CB921}" type="presOf" srcId="{9716B268-E419-44A9-A5FD-27BBBE313C3E}" destId="{A5D22203-5DEB-46C7-B8D5-3C5E71306C9D}" srcOrd="0" destOrd="0" presId="urn:microsoft.com/office/officeart/2005/8/layout/vList5"/>
    <dgm:cxn modelId="{36EFD461-6EE6-4E5B-99B1-930642B053B2}" type="presOf" srcId="{36050FD4-5A71-4A40-873B-F90C70A2BEB0}" destId="{C3CF8583-FB7E-4705-BC5A-65D4ED213D6C}" srcOrd="0" destOrd="1" presId="urn:microsoft.com/office/officeart/2005/8/layout/vList5"/>
    <dgm:cxn modelId="{56480F68-4754-4362-A909-230BFC04DBA6}" type="presOf" srcId="{74711645-8D5E-4FBF-8CA7-EF28D20B56D6}" destId="{C3CF8583-FB7E-4705-BC5A-65D4ED213D6C}" srcOrd="0" destOrd="0" presId="urn:microsoft.com/office/officeart/2005/8/layout/vList5"/>
    <dgm:cxn modelId="{8867496C-A7CD-4DCF-9888-396F80D551FD}" srcId="{9A40F9CF-FE91-49D5-9433-1B0208FC05AB}" destId="{5FE1E248-3026-479D-8F95-77D432688184}" srcOrd="1" destOrd="0" parTransId="{CD150723-865B-4E7D-BCB9-63B82DAD151E}" sibTransId="{815C6298-1CF0-4F64-9939-C238F7E40498}"/>
    <dgm:cxn modelId="{CBB24F73-79E0-4C97-B35E-F93A95B1C681}" type="presOf" srcId="{43D8C769-D3E1-4D0D-8243-C413994B0ED9}" destId="{490F9D00-0FD3-4915-9926-2D5CA47C3219}" srcOrd="0" destOrd="0" presId="urn:microsoft.com/office/officeart/2005/8/layout/vList5"/>
    <dgm:cxn modelId="{ACCE5975-217A-4F92-813D-79191AFB2718}" srcId="{05E1D989-6C2E-41F3-9932-EBE3ED233A38}" destId="{BFC8A598-7F47-4545-95E4-D602B1296612}" srcOrd="1" destOrd="0" parTransId="{E223C80D-9317-4D72-9095-99822AFCAC33}" sibTransId="{3CFC4C13-CFD6-4239-8EA5-DECDB19928E2}"/>
    <dgm:cxn modelId="{23FE3584-2B03-440B-9B58-5CD65BE8697D}" type="presOf" srcId="{BFC8A598-7F47-4545-95E4-D602B1296612}" destId="{509997CA-0EC7-48A2-A5DA-1DA0B7962821}" srcOrd="0" destOrd="0" presId="urn:microsoft.com/office/officeart/2005/8/layout/vList5"/>
    <dgm:cxn modelId="{3A41AC89-69D7-460A-9A25-DEE2618A1B35}" srcId="{9A40F9CF-FE91-49D5-9433-1B0208FC05AB}" destId="{9716B268-E419-44A9-A5FD-27BBBE313C3E}" srcOrd="0" destOrd="0" parTransId="{02ABF84E-4569-4B28-81BF-14A0E497F8C4}" sibTransId="{E406050A-16E2-4D79-BBD0-C096099FC0BC}"/>
    <dgm:cxn modelId="{D67A768B-A7C2-41AA-B5C2-D3C1CDC00930}" srcId="{82A066A3-9027-4C0D-97E0-9AAFA4D2D3C4}" destId="{92E91160-A524-44F1-B73F-319C950B48DB}" srcOrd="0" destOrd="0" parTransId="{3ECE9AC9-91B4-46BF-9105-7FE1B4AC0222}" sibTransId="{DAAB7825-FA25-48ED-A7DD-D8876258A1D1}"/>
    <dgm:cxn modelId="{41D2AC9B-705B-4AE1-8755-1E63ED67D87D}" type="presOf" srcId="{CF73F2E8-0102-4FDF-8FE5-D4980BB2DDC8}" destId="{C3CF8583-FB7E-4705-BC5A-65D4ED213D6C}" srcOrd="0" destOrd="2" presId="urn:microsoft.com/office/officeart/2005/8/layout/vList5"/>
    <dgm:cxn modelId="{EFEA3DA2-BAC6-4019-A8C6-DB05ED092D14}" type="presOf" srcId="{05E1D989-6C2E-41F3-9932-EBE3ED233A38}" destId="{3BBAA9D9-8457-4523-9E65-70D18F890279}" srcOrd="0" destOrd="0" presId="urn:microsoft.com/office/officeart/2005/8/layout/vList5"/>
    <dgm:cxn modelId="{66CCE8A3-AA07-4D25-9BF1-9D9B52C2FC07}" type="presOf" srcId="{C65FFEA4-D639-41FC-9841-FC1B6484791A}" destId="{2A527FB1-A429-4D5C-B33D-8F7E54AAA102}" srcOrd="0" destOrd="0" presId="urn:microsoft.com/office/officeart/2005/8/layout/vList5"/>
    <dgm:cxn modelId="{C2AF10AA-8FDD-4FEF-9687-5E0E22810B49}" srcId="{BFC8A598-7F47-4545-95E4-D602B1296612}" destId="{36050FD4-5A71-4A40-873B-F90C70A2BEB0}" srcOrd="1" destOrd="0" parTransId="{D50C790E-3973-4A6F-A972-97A3F066524C}" sibTransId="{0D9A0068-6E20-4FE1-BE67-CCAF33CAE436}"/>
    <dgm:cxn modelId="{871B84AF-AC3E-40FC-A8B2-99D49D63E828}" type="presOf" srcId="{9A40F9CF-FE91-49D5-9433-1B0208FC05AB}" destId="{5FE96DE8-2F84-4DFE-BEF1-F4BDF0C9CF65}" srcOrd="0" destOrd="0" presId="urn:microsoft.com/office/officeart/2005/8/layout/vList5"/>
    <dgm:cxn modelId="{E1E494B4-6ECC-4B92-B883-BE586EF3C576}" type="presOf" srcId="{AEAA8213-06B9-4FA9-A7D0-8233D4C7AEA3}" destId="{BC710366-B273-4DBA-87CD-851EB2FEB83C}" srcOrd="0" destOrd="1" presId="urn:microsoft.com/office/officeart/2005/8/layout/vList5"/>
    <dgm:cxn modelId="{0ED994BE-AA63-49B0-9AEE-E24AA6A6FAC5}" srcId="{05E1D989-6C2E-41F3-9932-EBE3ED233A38}" destId="{9A40F9CF-FE91-49D5-9433-1B0208FC05AB}" srcOrd="0" destOrd="0" parTransId="{BA220F38-855B-4611-B66F-84568C4E1834}" sibTransId="{3CDA4DAF-FDCD-46D7-9760-E6B20BAD3F6C}"/>
    <dgm:cxn modelId="{D7A145BF-3808-49ED-B9C8-8DC45A051944}" type="presOf" srcId="{92E91160-A524-44F1-B73F-319C950B48DB}" destId="{BC710366-B273-4DBA-87CD-851EB2FEB83C}" srcOrd="0" destOrd="0" presId="urn:microsoft.com/office/officeart/2005/8/layout/vList5"/>
    <dgm:cxn modelId="{631A14D1-0BDA-419A-9124-85516845A050}" type="presOf" srcId="{5FE1E248-3026-479D-8F95-77D432688184}" destId="{A5D22203-5DEB-46C7-B8D5-3C5E71306C9D}" srcOrd="0" destOrd="1" presId="urn:microsoft.com/office/officeart/2005/8/layout/vList5"/>
    <dgm:cxn modelId="{0A8148D1-0D93-4782-815E-6A739E73949E}" srcId="{05E1D989-6C2E-41F3-9932-EBE3ED233A38}" destId="{43D8C769-D3E1-4D0D-8243-C413994B0ED9}" srcOrd="3" destOrd="0" parTransId="{A776704A-0B63-4DF6-8D52-DBB79DF3A154}" sibTransId="{7E1AB72C-2480-4D18-9D2A-986FB0089A94}"/>
    <dgm:cxn modelId="{DFC127DD-4706-4D9E-9D4B-2A59C6B951D5}" srcId="{05E1D989-6C2E-41F3-9932-EBE3ED233A38}" destId="{82A066A3-9027-4C0D-97E0-9AAFA4D2D3C4}" srcOrd="2" destOrd="0" parTransId="{4966616C-B448-458A-A0C1-84D3B295BA6E}" sibTransId="{71D2E035-4613-4816-BBE6-0015981CAD56}"/>
    <dgm:cxn modelId="{249484FA-52E6-42C0-8455-81FCB2D6A997}" srcId="{82A066A3-9027-4C0D-97E0-9AAFA4D2D3C4}" destId="{AEAA8213-06B9-4FA9-A7D0-8233D4C7AEA3}" srcOrd="1" destOrd="0" parTransId="{9FE005EA-29E7-47AB-82A1-28B1BD0C12F0}" sibTransId="{17F50EF1-B411-438B-A7EE-7E888F4BFE82}"/>
    <dgm:cxn modelId="{3B80F974-2AEC-4DAF-8177-6AB93696DEC4}" type="presParOf" srcId="{3BBAA9D9-8457-4523-9E65-70D18F890279}" destId="{17F6FA69-C8DD-48AB-B256-B0A140EFE136}" srcOrd="0" destOrd="0" presId="urn:microsoft.com/office/officeart/2005/8/layout/vList5"/>
    <dgm:cxn modelId="{64E4F5E9-14DB-422E-9904-6DFA7A9EA55C}" type="presParOf" srcId="{17F6FA69-C8DD-48AB-B256-B0A140EFE136}" destId="{5FE96DE8-2F84-4DFE-BEF1-F4BDF0C9CF65}" srcOrd="0" destOrd="0" presId="urn:microsoft.com/office/officeart/2005/8/layout/vList5"/>
    <dgm:cxn modelId="{189D8D92-6BC8-4474-A287-F82CBBCBE0BE}" type="presParOf" srcId="{17F6FA69-C8DD-48AB-B256-B0A140EFE136}" destId="{A5D22203-5DEB-46C7-B8D5-3C5E71306C9D}" srcOrd="1" destOrd="0" presId="urn:microsoft.com/office/officeart/2005/8/layout/vList5"/>
    <dgm:cxn modelId="{75FB78E5-7B71-4055-84C9-6B17DA3F5ED6}" type="presParOf" srcId="{3BBAA9D9-8457-4523-9E65-70D18F890279}" destId="{53950072-91D7-4472-A7B3-C99360E28238}" srcOrd="1" destOrd="0" presId="urn:microsoft.com/office/officeart/2005/8/layout/vList5"/>
    <dgm:cxn modelId="{56AAA2E2-61B6-4770-99F3-60C70A22E566}" type="presParOf" srcId="{3BBAA9D9-8457-4523-9E65-70D18F890279}" destId="{6C9B1A7A-C1AB-4A91-91BE-F4D8D6B7C592}" srcOrd="2" destOrd="0" presId="urn:microsoft.com/office/officeart/2005/8/layout/vList5"/>
    <dgm:cxn modelId="{C032FE8C-74E2-4F37-98C5-984D1AF75D06}" type="presParOf" srcId="{6C9B1A7A-C1AB-4A91-91BE-F4D8D6B7C592}" destId="{509997CA-0EC7-48A2-A5DA-1DA0B7962821}" srcOrd="0" destOrd="0" presId="urn:microsoft.com/office/officeart/2005/8/layout/vList5"/>
    <dgm:cxn modelId="{D9BE4A8F-947A-4C7C-AD2E-DDDF1829C489}" type="presParOf" srcId="{6C9B1A7A-C1AB-4A91-91BE-F4D8D6B7C592}" destId="{C3CF8583-FB7E-4705-BC5A-65D4ED213D6C}" srcOrd="1" destOrd="0" presId="urn:microsoft.com/office/officeart/2005/8/layout/vList5"/>
    <dgm:cxn modelId="{234BF7C5-7146-4368-B6CB-FDA3520305BF}" type="presParOf" srcId="{3BBAA9D9-8457-4523-9E65-70D18F890279}" destId="{E051177C-006A-494E-9930-F95906465002}" srcOrd="3" destOrd="0" presId="urn:microsoft.com/office/officeart/2005/8/layout/vList5"/>
    <dgm:cxn modelId="{1F84F4F2-23E7-4605-A681-4D4A647A9FF6}" type="presParOf" srcId="{3BBAA9D9-8457-4523-9E65-70D18F890279}" destId="{C82F982B-2A8D-454C-9C6C-013D23810470}" srcOrd="4" destOrd="0" presId="urn:microsoft.com/office/officeart/2005/8/layout/vList5"/>
    <dgm:cxn modelId="{CD6BEAFB-38F5-404E-A447-9FEA0F6ED796}" type="presParOf" srcId="{C82F982B-2A8D-454C-9C6C-013D23810470}" destId="{96D474DC-7E5A-443C-B142-002B0E50AEF1}" srcOrd="0" destOrd="0" presId="urn:microsoft.com/office/officeart/2005/8/layout/vList5"/>
    <dgm:cxn modelId="{5E32C949-33F9-4146-ACEB-EFEED2A1B42A}" type="presParOf" srcId="{C82F982B-2A8D-454C-9C6C-013D23810470}" destId="{BC710366-B273-4DBA-87CD-851EB2FEB83C}" srcOrd="1" destOrd="0" presId="urn:microsoft.com/office/officeart/2005/8/layout/vList5"/>
    <dgm:cxn modelId="{7476F368-11F5-48F6-9B2F-7AD02A777C6D}" type="presParOf" srcId="{3BBAA9D9-8457-4523-9E65-70D18F890279}" destId="{9E639797-0D59-4828-AEA5-610D4D883100}" srcOrd="5" destOrd="0" presId="urn:microsoft.com/office/officeart/2005/8/layout/vList5"/>
    <dgm:cxn modelId="{7F2C2B06-77A6-4E5F-8823-2BDEDBD36757}" type="presParOf" srcId="{3BBAA9D9-8457-4523-9E65-70D18F890279}" destId="{E99CD2E5-D3CB-4B10-ADB0-D4FABAA7A3C0}" srcOrd="6" destOrd="0" presId="urn:microsoft.com/office/officeart/2005/8/layout/vList5"/>
    <dgm:cxn modelId="{D6FE53AB-F20C-4626-BF76-A6E5DF746F00}" type="presParOf" srcId="{E99CD2E5-D3CB-4B10-ADB0-D4FABAA7A3C0}" destId="{490F9D00-0FD3-4915-9926-2D5CA47C3219}" srcOrd="0" destOrd="0" presId="urn:microsoft.com/office/officeart/2005/8/layout/vList5"/>
    <dgm:cxn modelId="{FB2430AB-4ED4-401C-8CDF-4D8EF6A3C865}" type="presParOf" srcId="{E99CD2E5-D3CB-4B10-ADB0-D4FABAA7A3C0}" destId="{2A527FB1-A429-4D5C-B33D-8F7E54AAA10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E1D989-6C2E-41F3-9932-EBE3ED233A38}" type="doc">
      <dgm:prSet loTypeId="urn:microsoft.com/office/officeart/2005/8/layout/vList5" loCatId="list" qsTypeId="urn:microsoft.com/office/officeart/2005/8/quickstyle/simple1" qsCatId="simple" csTypeId="urn:microsoft.com/office/officeart/2005/8/colors/accent1_1" csCatId="accent1" phldr="1"/>
      <dgm:spPr/>
      <dgm:t>
        <a:bodyPr/>
        <a:lstStyle/>
        <a:p>
          <a:endParaRPr lang="de-DE"/>
        </a:p>
      </dgm:t>
    </dgm:pt>
    <dgm:pt modelId="{9A40F9CF-FE91-49D5-9433-1B0208FC05AB}">
      <dgm:prSet phldrT="[Text]" custT="1"/>
      <dgm:spPr/>
      <dgm:t>
        <a:bodyPr/>
        <a:lstStyle/>
        <a:p>
          <a:r>
            <a:rPr lang="de-DE" sz="2000" dirty="0" err="1"/>
            <a:t>Dekarbonisierung</a:t>
          </a:r>
          <a:endParaRPr lang="de-DE" sz="2000" dirty="0"/>
        </a:p>
      </dgm:t>
    </dgm:pt>
    <dgm:pt modelId="{BA220F38-855B-4611-B66F-84568C4E1834}" type="parTrans" cxnId="{0ED994BE-AA63-49B0-9AEE-E24AA6A6FAC5}">
      <dgm:prSet/>
      <dgm:spPr/>
      <dgm:t>
        <a:bodyPr/>
        <a:lstStyle/>
        <a:p>
          <a:endParaRPr lang="de-DE"/>
        </a:p>
      </dgm:t>
    </dgm:pt>
    <dgm:pt modelId="{3CDA4DAF-FDCD-46D7-9760-E6B20BAD3F6C}" type="sibTrans" cxnId="{0ED994BE-AA63-49B0-9AEE-E24AA6A6FAC5}">
      <dgm:prSet/>
      <dgm:spPr/>
      <dgm:t>
        <a:bodyPr/>
        <a:lstStyle/>
        <a:p>
          <a:endParaRPr lang="de-DE"/>
        </a:p>
      </dgm:t>
    </dgm:pt>
    <dgm:pt modelId="{9716B268-E419-44A9-A5FD-27BBBE313C3E}">
      <dgm:prSet phldrT="[Text]" custT="1"/>
      <dgm:spPr/>
      <dgm:t>
        <a:bodyPr/>
        <a:lstStyle/>
        <a:p>
          <a:r>
            <a:rPr lang="de-CH" sz="1400" dirty="0"/>
            <a:t>Förderung des </a:t>
          </a:r>
          <a:r>
            <a:rPr lang="de-CH" sz="1400" dirty="0" err="1"/>
            <a:t>Langsamverkehrs</a:t>
          </a:r>
          <a:r>
            <a:rPr lang="de-CH" sz="1400" dirty="0"/>
            <a:t>, Elektromobilität, öffentlicher Verkehr, </a:t>
          </a:r>
          <a:r>
            <a:rPr lang="de-CH" sz="1400" i="1" dirty="0" err="1"/>
            <a:t>Shared</a:t>
          </a:r>
          <a:r>
            <a:rPr lang="de-CH" sz="1400" i="1" dirty="0"/>
            <a:t> Mobility </a:t>
          </a:r>
          <a:r>
            <a:rPr lang="de-CH" sz="1400" dirty="0"/>
            <a:t>(Besetzungsgrade PW erhöhen, «nutzen anstatt besitzen»)</a:t>
          </a:r>
          <a:endParaRPr lang="de-DE" sz="1400" dirty="0"/>
        </a:p>
      </dgm:t>
    </dgm:pt>
    <dgm:pt modelId="{02ABF84E-4569-4B28-81BF-14A0E497F8C4}" type="parTrans" cxnId="{3A41AC89-69D7-460A-9A25-DEE2618A1B35}">
      <dgm:prSet/>
      <dgm:spPr/>
      <dgm:t>
        <a:bodyPr/>
        <a:lstStyle/>
        <a:p>
          <a:endParaRPr lang="de-DE"/>
        </a:p>
      </dgm:t>
    </dgm:pt>
    <dgm:pt modelId="{E406050A-16E2-4D79-BBD0-C096099FC0BC}" type="sibTrans" cxnId="{3A41AC89-69D7-460A-9A25-DEE2618A1B35}">
      <dgm:prSet/>
      <dgm:spPr/>
      <dgm:t>
        <a:bodyPr/>
        <a:lstStyle/>
        <a:p>
          <a:endParaRPr lang="de-DE"/>
        </a:p>
      </dgm:t>
    </dgm:pt>
    <dgm:pt modelId="{BFC8A598-7F47-4545-95E4-D602B1296612}">
      <dgm:prSet phldrT="[Text]" custT="1"/>
      <dgm:spPr/>
      <dgm:t>
        <a:bodyPr/>
        <a:lstStyle/>
        <a:p>
          <a:r>
            <a:rPr lang="de-DE" sz="2000" dirty="0"/>
            <a:t>Kurze Wege &amp;     „attraktive“ Dichte</a:t>
          </a:r>
        </a:p>
      </dgm:t>
    </dgm:pt>
    <dgm:pt modelId="{E223C80D-9317-4D72-9095-99822AFCAC33}" type="parTrans" cxnId="{ACCE5975-217A-4F92-813D-79191AFB2718}">
      <dgm:prSet/>
      <dgm:spPr/>
      <dgm:t>
        <a:bodyPr/>
        <a:lstStyle/>
        <a:p>
          <a:endParaRPr lang="de-DE"/>
        </a:p>
      </dgm:t>
    </dgm:pt>
    <dgm:pt modelId="{3CFC4C13-CFD6-4239-8EA5-DECDB19928E2}" type="sibTrans" cxnId="{ACCE5975-217A-4F92-813D-79191AFB2718}">
      <dgm:prSet/>
      <dgm:spPr/>
      <dgm:t>
        <a:bodyPr/>
        <a:lstStyle/>
        <a:p>
          <a:endParaRPr lang="de-DE"/>
        </a:p>
      </dgm:t>
    </dgm:pt>
    <dgm:pt modelId="{74711645-8D5E-4FBF-8CA7-EF28D20B56D6}">
      <dgm:prSet phldrT="[Text]" custT="1"/>
      <dgm:spPr/>
      <dgm:t>
        <a:bodyPr/>
        <a:lstStyle/>
        <a:p>
          <a:r>
            <a:rPr lang="de-CH" sz="1400" dirty="0"/>
            <a:t>Lebensstil der kurzen Wege                                                   (Wohnstätten sind die Arbeitsstätten)</a:t>
          </a:r>
          <a:endParaRPr lang="de-DE" sz="1400" dirty="0"/>
        </a:p>
      </dgm:t>
    </dgm:pt>
    <dgm:pt modelId="{B3D4362B-B755-4E7D-A4EE-5B5A3B1F8B75}" type="parTrans" cxnId="{22A32B4C-976E-4E45-8325-BD7E3D94C668}">
      <dgm:prSet/>
      <dgm:spPr/>
      <dgm:t>
        <a:bodyPr/>
        <a:lstStyle/>
        <a:p>
          <a:endParaRPr lang="de-DE"/>
        </a:p>
      </dgm:t>
    </dgm:pt>
    <dgm:pt modelId="{8ED67E8D-BBAE-4C43-B64B-2D56DCA6BE36}" type="sibTrans" cxnId="{22A32B4C-976E-4E45-8325-BD7E3D94C668}">
      <dgm:prSet/>
      <dgm:spPr/>
      <dgm:t>
        <a:bodyPr/>
        <a:lstStyle/>
        <a:p>
          <a:endParaRPr lang="de-DE"/>
        </a:p>
      </dgm:t>
    </dgm:pt>
    <dgm:pt modelId="{82A066A3-9027-4C0D-97E0-9AAFA4D2D3C4}">
      <dgm:prSet phldrT="[Text]" custT="1"/>
      <dgm:spPr/>
      <dgm:t>
        <a:bodyPr/>
        <a:lstStyle/>
        <a:p>
          <a:r>
            <a:rPr lang="de-DE" sz="2000" dirty="0"/>
            <a:t>Verkehrs-politisches Ziel</a:t>
          </a:r>
        </a:p>
      </dgm:t>
    </dgm:pt>
    <dgm:pt modelId="{4966616C-B448-458A-A0C1-84D3B295BA6E}" type="parTrans" cxnId="{DFC127DD-4706-4D9E-9D4B-2A59C6B951D5}">
      <dgm:prSet/>
      <dgm:spPr/>
      <dgm:t>
        <a:bodyPr/>
        <a:lstStyle/>
        <a:p>
          <a:endParaRPr lang="de-DE"/>
        </a:p>
      </dgm:t>
    </dgm:pt>
    <dgm:pt modelId="{71D2E035-4613-4816-BBE6-0015981CAD56}" type="sibTrans" cxnId="{DFC127DD-4706-4D9E-9D4B-2A59C6B951D5}">
      <dgm:prSet/>
      <dgm:spPr/>
      <dgm:t>
        <a:bodyPr/>
        <a:lstStyle/>
        <a:p>
          <a:endParaRPr lang="de-DE"/>
        </a:p>
      </dgm:t>
    </dgm:pt>
    <dgm:pt modelId="{92E91160-A524-44F1-B73F-319C950B48DB}">
      <dgm:prSet phldrT="[Text]" custT="1"/>
      <dgm:spPr/>
      <dgm:t>
        <a:bodyPr/>
        <a:lstStyle/>
        <a:p>
          <a:r>
            <a:rPr lang="de-DE" sz="1400" dirty="0"/>
            <a:t>u.a. Pendlerwege / Arbeitswege reduzieren</a:t>
          </a:r>
          <a:endParaRPr lang="de-DE" sz="1400" b="1" dirty="0"/>
        </a:p>
      </dgm:t>
    </dgm:pt>
    <dgm:pt modelId="{3ECE9AC9-91B4-46BF-9105-7FE1B4AC0222}" type="parTrans" cxnId="{D67A768B-A7C2-41AA-B5C2-D3C1CDC00930}">
      <dgm:prSet/>
      <dgm:spPr/>
      <dgm:t>
        <a:bodyPr/>
        <a:lstStyle/>
        <a:p>
          <a:endParaRPr lang="de-DE"/>
        </a:p>
      </dgm:t>
    </dgm:pt>
    <dgm:pt modelId="{DAAB7825-FA25-48ED-A7DD-D8876258A1D1}" type="sibTrans" cxnId="{D67A768B-A7C2-41AA-B5C2-D3C1CDC00930}">
      <dgm:prSet/>
      <dgm:spPr/>
      <dgm:t>
        <a:bodyPr/>
        <a:lstStyle/>
        <a:p>
          <a:endParaRPr lang="de-DE"/>
        </a:p>
      </dgm:t>
    </dgm:pt>
    <dgm:pt modelId="{43D8C769-D3E1-4D0D-8243-C413994B0ED9}">
      <dgm:prSet phldrT="[Text]" custT="1"/>
      <dgm:spPr/>
      <dgm:t>
        <a:bodyPr/>
        <a:lstStyle/>
        <a:p>
          <a:r>
            <a:rPr lang="de-DE" sz="2000" dirty="0"/>
            <a:t>Hilft Digitalisierung?</a:t>
          </a:r>
        </a:p>
      </dgm:t>
    </dgm:pt>
    <dgm:pt modelId="{A776704A-0B63-4DF6-8D52-DBB79DF3A154}" type="parTrans" cxnId="{0A8148D1-0D93-4782-815E-6A739E73949E}">
      <dgm:prSet/>
      <dgm:spPr/>
      <dgm:t>
        <a:bodyPr/>
        <a:lstStyle/>
        <a:p>
          <a:endParaRPr lang="de-DE"/>
        </a:p>
      </dgm:t>
    </dgm:pt>
    <dgm:pt modelId="{7E1AB72C-2480-4D18-9D2A-986FB0089A94}" type="sibTrans" cxnId="{0A8148D1-0D93-4782-815E-6A739E73949E}">
      <dgm:prSet/>
      <dgm:spPr/>
      <dgm:t>
        <a:bodyPr/>
        <a:lstStyle/>
        <a:p>
          <a:endParaRPr lang="de-DE"/>
        </a:p>
      </dgm:t>
    </dgm:pt>
    <dgm:pt modelId="{C65FFEA4-D639-41FC-9841-FC1B6484791A}">
      <dgm:prSet phldrT="[Text]" custT="1"/>
      <dgm:spPr>
        <a:solidFill>
          <a:schemeClr val="accent1">
            <a:lumMod val="20000"/>
            <a:lumOff val="80000"/>
            <a:alpha val="90000"/>
          </a:schemeClr>
        </a:solidFill>
      </dgm:spPr>
      <dgm:t>
        <a:bodyPr/>
        <a:lstStyle/>
        <a:p>
          <a:r>
            <a:rPr lang="de-CH" sz="1400" b="1" dirty="0"/>
            <a:t>Neue Formen der Arbeit: </a:t>
          </a:r>
          <a:br>
            <a:rPr lang="de-CH" sz="1400" b="1" dirty="0"/>
          </a:br>
          <a:r>
            <a:rPr lang="de-CH" sz="1400" b="1" dirty="0"/>
            <a:t>Digital, räumlich unabhängig, flexibel?</a:t>
          </a:r>
          <a:endParaRPr lang="de-DE" sz="1400" dirty="0"/>
        </a:p>
      </dgm:t>
    </dgm:pt>
    <dgm:pt modelId="{D535E465-3D1D-48BF-AC69-741470B6F876}" type="parTrans" cxnId="{3D415F22-02CB-43BC-8EB1-D41F62C42E87}">
      <dgm:prSet/>
      <dgm:spPr/>
      <dgm:t>
        <a:bodyPr/>
        <a:lstStyle/>
        <a:p>
          <a:endParaRPr lang="de-DE"/>
        </a:p>
      </dgm:t>
    </dgm:pt>
    <dgm:pt modelId="{165F650C-8507-456B-8347-5DFEE42FCA48}" type="sibTrans" cxnId="{3D415F22-02CB-43BC-8EB1-D41F62C42E87}">
      <dgm:prSet/>
      <dgm:spPr/>
      <dgm:t>
        <a:bodyPr/>
        <a:lstStyle/>
        <a:p>
          <a:endParaRPr lang="de-DE"/>
        </a:p>
      </dgm:t>
    </dgm:pt>
    <dgm:pt modelId="{AA7ABF6F-68B3-47B0-8BE9-7A9C7329B70E}">
      <dgm:prSet custT="1"/>
      <dgm:spPr/>
      <dgm:t>
        <a:bodyPr/>
        <a:lstStyle/>
        <a:p>
          <a:r>
            <a:rPr lang="de-CH" sz="1400" dirty="0"/>
            <a:t>Mix: Wohnen, Arbeit, Freizeit, Einkaufen («attraktive» Dichte)</a:t>
          </a:r>
          <a:endParaRPr lang="de-DE" sz="1400" dirty="0"/>
        </a:p>
      </dgm:t>
    </dgm:pt>
    <dgm:pt modelId="{3F9653FB-7740-4545-A864-A26382B07650}" type="parTrans" cxnId="{170D05E9-34A7-46EA-B5EC-595E19F5AB8B}">
      <dgm:prSet/>
      <dgm:spPr/>
      <dgm:t>
        <a:bodyPr/>
        <a:lstStyle/>
        <a:p>
          <a:endParaRPr lang="de-DE"/>
        </a:p>
      </dgm:t>
    </dgm:pt>
    <dgm:pt modelId="{4BB5B165-176C-4E23-A899-FCC33B5C6259}" type="sibTrans" cxnId="{170D05E9-34A7-46EA-B5EC-595E19F5AB8B}">
      <dgm:prSet/>
      <dgm:spPr/>
      <dgm:t>
        <a:bodyPr/>
        <a:lstStyle/>
        <a:p>
          <a:endParaRPr lang="de-DE"/>
        </a:p>
      </dgm:t>
    </dgm:pt>
    <dgm:pt modelId="{E269B39E-F78F-4EF6-BC3C-DC979677ED3A}">
      <dgm:prSet phldrT="[Text]" custT="1"/>
      <dgm:spPr/>
      <dgm:t>
        <a:bodyPr/>
        <a:lstStyle/>
        <a:p>
          <a:r>
            <a:rPr lang="de-CH" sz="1400" dirty="0"/>
            <a:t>Verkehrszweck «Arbeit» = 24 % der Tagesdistanzen               </a:t>
          </a:r>
          <a:r>
            <a:rPr lang="de-CH" sz="1400" b="1" dirty="0"/>
            <a:t>(BFS/ARE, 2017, S. 38). </a:t>
          </a:r>
          <a:r>
            <a:rPr lang="de-DE" sz="1400" dirty="0"/>
            <a:t> </a:t>
          </a:r>
          <a:endParaRPr lang="de-DE" sz="1400" b="1" dirty="0"/>
        </a:p>
      </dgm:t>
    </dgm:pt>
    <dgm:pt modelId="{8B38814D-BA4D-429B-8A12-51651BB8BD3E}" type="parTrans" cxnId="{3DCA22E3-228D-435E-B1B5-8CB56E1346E3}">
      <dgm:prSet/>
      <dgm:spPr/>
      <dgm:t>
        <a:bodyPr/>
        <a:lstStyle/>
        <a:p>
          <a:endParaRPr lang="de-DE"/>
        </a:p>
      </dgm:t>
    </dgm:pt>
    <dgm:pt modelId="{1CD2887D-41CC-4C5A-8345-AEA00737BAE2}" type="sibTrans" cxnId="{3DCA22E3-228D-435E-B1B5-8CB56E1346E3}">
      <dgm:prSet/>
      <dgm:spPr/>
      <dgm:t>
        <a:bodyPr/>
        <a:lstStyle/>
        <a:p>
          <a:endParaRPr lang="de-DE"/>
        </a:p>
      </dgm:t>
    </dgm:pt>
    <dgm:pt modelId="{3BBAA9D9-8457-4523-9E65-70D18F890279}" type="pres">
      <dgm:prSet presAssocID="{05E1D989-6C2E-41F3-9932-EBE3ED233A38}" presName="Name0" presStyleCnt="0">
        <dgm:presLayoutVars>
          <dgm:dir/>
          <dgm:animLvl val="lvl"/>
          <dgm:resizeHandles val="exact"/>
        </dgm:presLayoutVars>
      </dgm:prSet>
      <dgm:spPr/>
    </dgm:pt>
    <dgm:pt modelId="{17F6FA69-C8DD-48AB-B256-B0A140EFE136}" type="pres">
      <dgm:prSet presAssocID="{9A40F9CF-FE91-49D5-9433-1B0208FC05AB}" presName="linNode" presStyleCnt="0"/>
      <dgm:spPr/>
    </dgm:pt>
    <dgm:pt modelId="{5FE96DE8-2F84-4DFE-BEF1-F4BDF0C9CF65}" type="pres">
      <dgm:prSet presAssocID="{9A40F9CF-FE91-49D5-9433-1B0208FC05AB}" presName="parentText" presStyleLbl="node1" presStyleIdx="0" presStyleCnt="4" custScaleX="76077">
        <dgm:presLayoutVars>
          <dgm:chMax val="1"/>
          <dgm:bulletEnabled val="1"/>
        </dgm:presLayoutVars>
      </dgm:prSet>
      <dgm:spPr/>
    </dgm:pt>
    <dgm:pt modelId="{A5D22203-5DEB-46C7-B8D5-3C5E71306C9D}" type="pres">
      <dgm:prSet presAssocID="{9A40F9CF-FE91-49D5-9433-1B0208FC05AB}" presName="descendantText" presStyleLbl="alignAccFollowNode1" presStyleIdx="0" presStyleCnt="4">
        <dgm:presLayoutVars>
          <dgm:bulletEnabled val="1"/>
        </dgm:presLayoutVars>
      </dgm:prSet>
      <dgm:spPr/>
    </dgm:pt>
    <dgm:pt modelId="{53950072-91D7-4472-A7B3-C99360E28238}" type="pres">
      <dgm:prSet presAssocID="{3CDA4DAF-FDCD-46D7-9760-E6B20BAD3F6C}" presName="sp" presStyleCnt="0"/>
      <dgm:spPr/>
    </dgm:pt>
    <dgm:pt modelId="{6C9B1A7A-C1AB-4A91-91BE-F4D8D6B7C592}" type="pres">
      <dgm:prSet presAssocID="{BFC8A598-7F47-4545-95E4-D602B1296612}" presName="linNode" presStyleCnt="0"/>
      <dgm:spPr/>
    </dgm:pt>
    <dgm:pt modelId="{509997CA-0EC7-48A2-A5DA-1DA0B7962821}" type="pres">
      <dgm:prSet presAssocID="{BFC8A598-7F47-4545-95E4-D602B1296612}" presName="parentText" presStyleLbl="node1" presStyleIdx="1" presStyleCnt="4" custScaleX="76077">
        <dgm:presLayoutVars>
          <dgm:chMax val="1"/>
          <dgm:bulletEnabled val="1"/>
        </dgm:presLayoutVars>
      </dgm:prSet>
      <dgm:spPr/>
    </dgm:pt>
    <dgm:pt modelId="{C3CF8583-FB7E-4705-BC5A-65D4ED213D6C}" type="pres">
      <dgm:prSet presAssocID="{BFC8A598-7F47-4545-95E4-D602B1296612}" presName="descendantText" presStyleLbl="alignAccFollowNode1" presStyleIdx="1" presStyleCnt="4">
        <dgm:presLayoutVars>
          <dgm:bulletEnabled val="1"/>
        </dgm:presLayoutVars>
      </dgm:prSet>
      <dgm:spPr/>
    </dgm:pt>
    <dgm:pt modelId="{E051177C-006A-494E-9930-F95906465002}" type="pres">
      <dgm:prSet presAssocID="{3CFC4C13-CFD6-4239-8EA5-DECDB19928E2}" presName="sp" presStyleCnt="0"/>
      <dgm:spPr/>
    </dgm:pt>
    <dgm:pt modelId="{C82F982B-2A8D-454C-9C6C-013D23810470}" type="pres">
      <dgm:prSet presAssocID="{82A066A3-9027-4C0D-97E0-9AAFA4D2D3C4}" presName="linNode" presStyleCnt="0"/>
      <dgm:spPr/>
    </dgm:pt>
    <dgm:pt modelId="{96D474DC-7E5A-443C-B142-002B0E50AEF1}" type="pres">
      <dgm:prSet presAssocID="{82A066A3-9027-4C0D-97E0-9AAFA4D2D3C4}" presName="parentText" presStyleLbl="node1" presStyleIdx="2" presStyleCnt="4" custScaleX="76077">
        <dgm:presLayoutVars>
          <dgm:chMax val="1"/>
          <dgm:bulletEnabled val="1"/>
        </dgm:presLayoutVars>
      </dgm:prSet>
      <dgm:spPr/>
    </dgm:pt>
    <dgm:pt modelId="{BC710366-B273-4DBA-87CD-851EB2FEB83C}" type="pres">
      <dgm:prSet presAssocID="{82A066A3-9027-4C0D-97E0-9AAFA4D2D3C4}" presName="descendantText" presStyleLbl="alignAccFollowNode1" presStyleIdx="2" presStyleCnt="4">
        <dgm:presLayoutVars>
          <dgm:bulletEnabled val="1"/>
        </dgm:presLayoutVars>
      </dgm:prSet>
      <dgm:spPr/>
    </dgm:pt>
    <dgm:pt modelId="{9E639797-0D59-4828-AEA5-610D4D883100}" type="pres">
      <dgm:prSet presAssocID="{71D2E035-4613-4816-BBE6-0015981CAD56}" presName="sp" presStyleCnt="0"/>
      <dgm:spPr/>
    </dgm:pt>
    <dgm:pt modelId="{E99CD2E5-D3CB-4B10-ADB0-D4FABAA7A3C0}" type="pres">
      <dgm:prSet presAssocID="{43D8C769-D3E1-4D0D-8243-C413994B0ED9}" presName="linNode" presStyleCnt="0"/>
      <dgm:spPr/>
    </dgm:pt>
    <dgm:pt modelId="{490F9D00-0FD3-4915-9926-2D5CA47C3219}" type="pres">
      <dgm:prSet presAssocID="{43D8C769-D3E1-4D0D-8243-C413994B0ED9}" presName="parentText" presStyleLbl="node1" presStyleIdx="3" presStyleCnt="4" custScaleX="76077">
        <dgm:presLayoutVars>
          <dgm:chMax val="1"/>
          <dgm:bulletEnabled val="1"/>
        </dgm:presLayoutVars>
      </dgm:prSet>
      <dgm:spPr/>
    </dgm:pt>
    <dgm:pt modelId="{2A527FB1-A429-4D5C-B33D-8F7E54AAA102}" type="pres">
      <dgm:prSet presAssocID="{43D8C769-D3E1-4D0D-8243-C413994B0ED9}" presName="descendantText" presStyleLbl="alignAccFollowNode1" presStyleIdx="3" presStyleCnt="4">
        <dgm:presLayoutVars>
          <dgm:bulletEnabled val="1"/>
        </dgm:presLayoutVars>
      </dgm:prSet>
      <dgm:spPr/>
    </dgm:pt>
  </dgm:ptLst>
  <dgm:cxnLst>
    <dgm:cxn modelId="{3D415F22-02CB-43BC-8EB1-D41F62C42E87}" srcId="{43D8C769-D3E1-4D0D-8243-C413994B0ED9}" destId="{C65FFEA4-D639-41FC-9841-FC1B6484791A}" srcOrd="0" destOrd="0" parTransId="{D535E465-3D1D-48BF-AC69-741470B6F876}" sibTransId="{165F650C-8507-456B-8347-5DFEE42FCA48}"/>
    <dgm:cxn modelId="{73C7BD22-8E45-4C74-ACF5-2268203514FD}" type="presOf" srcId="{E269B39E-F78F-4EF6-BC3C-DC979677ED3A}" destId="{BC710366-B273-4DBA-87CD-851EB2FEB83C}" srcOrd="0" destOrd="1" presId="urn:microsoft.com/office/officeart/2005/8/layout/vList5"/>
    <dgm:cxn modelId="{22A32B4C-976E-4E45-8325-BD7E3D94C668}" srcId="{BFC8A598-7F47-4545-95E4-D602B1296612}" destId="{74711645-8D5E-4FBF-8CA7-EF28D20B56D6}" srcOrd="0" destOrd="0" parTransId="{B3D4362B-B755-4E7D-A4EE-5B5A3B1F8B75}" sibTransId="{8ED67E8D-BBAE-4C43-B64B-2D56DCA6BE36}"/>
    <dgm:cxn modelId="{7C2BD157-01B0-4A85-9CE4-967B3ED0C9BD}" type="presOf" srcId="{82A066A3-9027-4C0D-97E0-9AAFA4D2D3C4}" destId="{96D474DC-7E5A-443C-B142-002B0E50AEF1}" srcOrd="0" destOrd="0" presId="urn:microsoft.com/office/officeart/2005/8/layout/vList5"/>
    <dgm:cxn modelId="{7B552558-E52D-44D8-A7D1-46E53D0CB921}" type="presOf" srcId="{9716B268-E419-44A9-A5FD-27BBBE313C3E}" destId="{A5D22203-5DEB-46C7-B8D5-3C5E71306C9D}" srcOrd="0" destOrd="0" presId="urn:microsoft.com/office/officeart/2005/8/layout/vList5"/>
    <dgm:cxn modelId="{56480F68-4754-4362-A909-230BFC04DBA6}" type="presOf" srcId="{74711645-8D5E-4FBF-8CA7-EF28D20B56D6}" destId="{C3CF8583-FB7E-4705-BC5A-65D4ED213D6C}" srcOrd="0" destOrd="0" presId="urn:microsoft.com/office/officeart/2005/8/layout/vList5"/>
    <dgm:cxn modelId="{EAE7076E-CB03-4D5F-991B-31CF70B362BB}" type="presOf" srcId="{AA7ABF6F-68B3-47B0-8BE9-7A9C7329B70E}" destId="{C3CF8583-FB7E-4705-BC5A-65D4ED213D6C}" srcOrd="0" destOrd="1" presId="urn:microsoft.com/office/officeart/2005/8/layout/vList5"/>
    <dgm:cxn modelId="{CBB24F73-79E0-4C97-B35E-F93A95B1C681}" type="presOf" srcId="{43D8C769-D3E1-4D0D-8243-C413994B0ED9}" destId="{490F9D00-0FD3-4915-9926-2D5CA47C3219}" srcOrd="0" destOrd="0" presId="urn:microsoft.com/office/officeart/2005/8/layout/vList5"/>
    <dgm:cxn modelId="{ACCE5975-217A-4F92-813D-79191AFB2718}" srcId="{05E1D989-6C2E-41F3-9932-EBE3ED233A38}" destId="{BFC8A598-7F47-4545-95E4-D602B1296612}" srcOrd="1" destOrd="0" parTransId="{E223C80D-9317-4D72-9095-99822AFCAC33}" sibTransId="{3CFC4C13-CFD6-4239-8EA5-DECDB19928E2}"/>
    <dgm:cxn modelId="{23FE3584-2B03-440B-9B58-5CD65BE8697D}" type="presOf" srcId="{BFC8A598-7F47-4545-95E4-D602B1296612}" destId="{509997CA-0EC7-48A2-A5DA-1DA0B7962821}" srcOrd="0" destOrd="0" presId="urn:microsoft.com/office/officeart/2005/8/layout/vList5"/>
    <dgm:cxn modelId="{3A41AC89-69D7-460A-9A25-DEE2618A1B35}" srcId="{9A40F9CF-FE91-49D5-9433-1B0208FC05AB}" destId="{9716B268-E419-44A9-A5FD-27BBBE313C3E}" srcOrd="0" destOrd="0" parTransId="{02ABF84E-4569-4B28-81BF-14A0E497F8C4}" sibTransId="{E406050A-16E2-4D79-BBD0-C096099FC0BC}"/>
    <dgm:cxn modelId="{D67A768B-A7C2-41AA-B5C2-D3C1CDC00930}" srcId="{82A066A3-9027-4C0D-97E0-9AAFA4D2D3C4}" destId="{92E91160-A524-44F1-B73F-319C950B48DB}" srcOrd="0" destOrd="0" parTransId="{3ECE9AC9-91B4-46BF-9105-7FE1B4AC0222}" sibTransId="{DAAB7825-FA25-48ED-A7DD-D8876258A1D1}"/>
    <dgm:cxn modelId="{EFEA3DA2-BAC6-4019-A8C6-DB05ED092D14}" type="presOf" srcId="{05E1D989-6C2E-41F3-9932-EBE3ED233A38}" destId="{3BBAA9D9-8457-4523-9E65-70D18F890279}" srcOrd="0" destOrd="0" presId="urn:microsoft.com/office/officeart/2005/8/layout/vList5"/>
    <dgm:cxn modelId="{66CCE8A3-AA07-4D25-9BF1-9D9B52C2FC07}" type="presOf" srcId="{C65FFEA4-D639-41FC-9841-FC1B6484791A}" destId="{2A527FB1-A429-4D5C-B33D-8F7E54AAA102}" srcOrd="0" destOrd="0" presId="urn:microsoft.com/office/officeart/2005/8/layout/vList5"/>
    <dgm:cxn modelId="{871B84AF-AC3E-40FC-A8B2-99D49D63E828}" type="presOf" srcId="{9A40F9CF-FE91-49D5-9433-1B0208FC05AB}" destId="{5FE96DE8-2F84-4DFE-BEF1-F4BDF0C9CF65}" srcOrd="0" destOrd="0" presId="urn:microsoft.com/office/officeart/2005/8/layout/vList5"/>
    <dgm:cxn modelId="{0ED994BE-AA63-49B0-9AEE-E24AA6A6FAC5}" srcId="{05E1D989-6C2E-41F3-9932-EBE3ED233A38}" destId="{9A40F9CF-FE91-49D5-9433-1B0208FC05AB}" srcOrd="0" destOrd="0" parTransId="{BA220F38-855B-4611-B66F-84568C4E1834}" sibTransId="{3CDA4DAF-FDCD-46D7-9760-E6B20BAD3F6C}"/>
    <dgm:cxn modelId="{D7A145BF-3808-49ED-B9C8-8DC45A051944}" type="presOf" srcId="{92E91160-A524-44F1-B73F-319C950B48DB}" destId="{BC710366-B273-4DBA-87CD-851EB2FEB83C}" srcOrd="0" destOrd="0" presId="urn:microsoft.com/office/officeart/2005/8/layout/vList5"/>
    <dgm:cxn modelId="{0A8148D1-0D93-4782-815E-6A739E73949E}" srcId="{05E1D989-6C2E-41F3-9932-EBE3ED233A38}" destId="{43D8C769-D3E1-4D0D-8243-C413994B0ED9}" srcOrd="3" destOrd="0" parTransId="{A776704A-0B63-4DF6-8D52-DBB79DF3A154}" sibTransId="{7E1AB72C-2480-4D18-9D2A-986FB0089A94}"/>
    <dgm:cxn modelId="{DFC127DD-4706-4D9E-9D4B-2A59C6B951D5}" srcId="{05E1D989-6C2E-41F3-9932-EBE3ED233A38}" destId="{82A066A3-9027-4C0D-97E0-9AAFA4D2D3C4}" srcOrd="2" destOrd="0" parTransId="{4966616C-B448-458A-A0C1-84D3B295BA6E}" sibTransId="{71D2E035-4613-4816-BBE6-0015981CAD56}"/>
    <dgm:cxn modelId="{3DCA22E3-228D-435E-B1B5-8CB56E1346E3}" srcId="{82A066A3-9027-4C0D-97E0-9AAFA4D2D3C4}" destId="{E269B39E-F78F-4EF6-BC3C-DC979677ED3A}" srcOrd="1" destOrd="0" parTransId="{8B38814D-BA4D-429B-8A12-51651BB8BD3E}" sibTransId="{1CD2887D-41CC-4C5A-8345-AEA00737BAE2}"/>
    <dgm:cxn modelId="{170D05E9-34A7-46EA-B5EC-595E19F5AB8B}" srcId="{BFC8A598-7F47-4545-95E4-D602B1296612}" destId="{AA7ABF6F-68B3-47B0-8BE9-7A9C7329B70E}" srcOrd="1" destOrd="0" parTransId="{3F9653FB-7740-4545-A864-A26382B07650}" sibTransId="{4BB5B165-176C-4E23-A899-FCC33B5C6259}"/>
    <dgm:cxn modelId="{3B80F974-2AEC-4DAF-8177-6AB93696DEC4}" type="presParOf" srcId="{3BBAA9D9-8457-4523-9E65-70D18F890279}" destId="{17F6FA69-C8DD-48AB-B256-B0A140EFE136}" srcOrd="0" destOrd="0" presId="urn:microsoft.com/office/officeart/2005/8/layout/vList5"/>
    <dgm:cxn modelId="{64E4F5E9-14DB-422E-9904-6DFA7A9EA55C}" type="presParOf" srcId="{17F6FA69-C8DD-48AB-B256-B0A140EFE136}" destId="{5FE96DE8-2F84-4DFE-BEF1-F4BDF0C9CF65}" srcOrd="0" destOrd="0" presId="urn:microsoft.com/office/officeart/2005/8/layout/vList5"/>
    <dgm:cxn modelId="{189D8D92-6BC8-4474-A287-F82CBBCBE0BE}" type="presParOf" srcId="{17F6FA69-C8DD-48AB-B256-B0A140EFE136}" destId="{A5D22203-5DEB-46C7-B8D5-3C5E71306C9D}" srcOrd="1" destOrd="0" presId="urn:microsoft.com/office/officeart/2005/8/layout/vList5"/>
    <dgm:cxn modelId="{75FB78E5-7B71-4055-84C9-6B17DA3F5ED6}" type="presParOf" srcId="{3BBAA9D9-8457-4523-9E65-70D18F890279}" destId="{53950072-91D7-4472-A7B3-C99360E28238}" srcOrd="1" destOrd="0" presId="urn:microsoft.com/office/officeart/2005/8/layout/vList5"/>
    <dgm:cxn modelId="{56AAA2E2-61B6-4770-99F3-60C70A22E566}" type="presParOf" srcId="{3BBAA9D9-8457-4523-9E65-70D18F890279}" destId="{6C9B1A7A-C1AB-4A91-91BE-F4D8D6B7C592}" srcOrd="2" destOrd="0" presId="urn:microsoft.com/office/officeart/2005/8/layout/vList5"/>
    <dgm:cxn modelId="{C032FE8C-74E2-4F37-98C5-984D1AF75D06}" type="presParOf" srcId="{6C9B1A7A-C1AB-4A91-91BE-F4D8D6B7C592}" destId="{509997CA-0EC7-48A2-A5DA-1DA0B7962821}" srcOrd="0" destOrd="0" presId="urn:microsoft.com/office/officeart/2005/8/layout/vList5"/>
    <dgm:cxn modelId="{D9BE4A8F-947A-4C7C-AD2E-DDDF1829C489}" type="presParOf" srcId="{6C9B1A7A-C1AB-4A91-91BE-F4D8D6B7C592}" destId="{C3CF8583-FB7E-4705-BC5A-65D4ED213D6C}" srcOrd="1" destOrd="0" presId="urn:microsoft.com/office/officeart/2005/8/layout/vList5"/>
    <dgm:cxn modelId="{234BF7C5-7146-4368-B6CB-FDA3520305BF}" type="presParOf" srcId="{3BBAA9D9-8457-4523-9E65-70D18F890279}" destId="{E051177C-006A-494E-9930-F95906465002}" srcOrd="3" destOrd="0" presId="urn:microsoft.com/office/officeart/2005/8/layout/vList5"/>
    <dgm:cxn modelId="{1F84F4F2-23E7-4605-A681-4D4A647A9FF6}" type="presParOf" srcId="{3BBAA9D9-8457-4523-9E65-70D18F890279}" destId="{C82F982B-2A8D-454C-9C6C-013D23810470}" srcOrd="4" destOrd="0" presId="urn:microsoft.com/office/officeart/2005/8/layout/vList5"/>
    <dgm:cxn modelId="{CD6BEAFB-38F5-404E-A447-9FEA0F6ED796}" type="presParOf" srcId="{C82F982B-2A8D-454C-9C6C-013D23810470}" destId="{96D474DC-7E5A-443C-B142-002B0E50AEF1}" srcOrd="0" destOrd="0" presId="urn:microsoft.com/office/officeart/2005/8/layout/vList5"/>
    <dgm:cxn modelId="{5E32C949-33F9-4146-ACEB-EFEED2A1B42A}" type="presParOf" srcId="{C82F982B-2A8D-454C-9C6C-013D23810470}" destId="{BC710366-B273-4DBA-87CD-851EB2FEB83C}" srcOrd="1" destOrd="0" presId="urn:microsoft.com/office/officeart/2005/8/layout/vList5"/>
    <dgm:cxn modelId="{7476F368-11F5-48F6-9B2F-7AD02A777C6D}" type="presParOf" srcId="{3BBAA9D9-8457-4523-9E65-70D18F890279}" destId="{9E639797-0D59-4828-AEA5-610D4D883100}" srcOrd="5" destOrd="0" presId="urn:microsoft.com/office/officeart/2005/8/layout/vList5"/>
    <dgm:cxn modelId="{7F2C2B06-77A6-4E5F-8823-2BDEDBD36757}" type="presParOf" srcId="{3BBAA9D9-8457-4523-9E65-70D18F890279}" destId="{E99CD2E5-D3CB-4B10-ADB0-D4FABAA7A3C0}" srcOrd="6" destOrd="0" presId="urn:microsoft.com/office/officeart/2005/8/layout/vList5"/>
    <dgm:cxn modelId="{D6FE53AB-F20C-4626-BF76-A6E5DF746F00}" type="presParOf" srcId="{E99CD2E5-D3CB-4B10-ADB0-D4FABAA7A3C0}" destId="{490F9D00-0FD3-4915-9926-2D5CA47C3219}" srcOrd="0" destOrd="0" presId="urn:microsoft.com/office/officeart/2005/8/layout/vList5"/>
    <dgm:cxn modelId="{FB2430AB-4ED4-401C-8CDF-4D8EF6A3C865}" type="presParOf" srcId="{E99CD2E5-D3CB-4B10-ADB0-D4FABAA7A3C0}" destId="{2A527FB1-A429-4D5C-B33D-8F7E54AAA10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E1D989-6C2E-41F3-9932-EBE3ED233A38}" type="doc">
      <dgm:prSet loTypeId="urn:microsoft.com/office/officeart/2005/8/layout/vList5" loCatId="list" qsTypeId="urn:microsoft.com/office/officeart/2005/8/quickstyle/simple1" qsCatId="simple" csTypeId="urn:microsoft.com/office/officeart/2005/8/colors/accent1_1" csCatId="accent1" phldr="1"/>
      <dgm:spPr/>
      <dgm:t>
        <a:bodyPr/>
        <a:lstStyle/>
        <a:p>
          <a:endParaRPr lang="de-DE"/>
        </a:p>
      </dgm:t>
    </dgm:pt>
    <dgm:pt modelId="{9A40F9CF-FE91-49D5-9433-1B0208FC05AB}">
      <dgm:prSet phldrT="[Text]"/>
      <dgm:spPr/>
      <dgm:t>
        <a:bodyPr/>
        <a:lstStyle/>
        <a:p>
          <a:r>
            <a:rPr lang="de-DE" dirty="0"/>
            <a:t>Gesellschaft</a:t>
          </a:r>
        </a:p>
      </dgm:t>
    </dgm:pt>
    <dgm:pt modelId="{BA220F38-855B-4611-B66F-84568C4E1834}" type="parTrans" cxnId="{0ED994BE-AA63-49B0-9AEE-E24AA6A6FAC5}">
      <dgm:prSet/>
      <dgm:spPr/>
      <dgm:t>
        <a:bodyPr/>
        <a:lstStyle/>
        <a:p>
          <a:endParaRPr lang="de-DE"/>
        </a:p>
      </dgm:t>
    </dgm:pt>
    <dgm:pt modelId="{3CDA4DAF-FDCD-46D7-9760-E6B20BAD3F6C}" type="sibTrans" cxnId="{0ED994BE-AA63-49B0-9AEE-E24AA6A6FAC5}">
      <dgm:prSet/>
      <dgm:spPr/>
      <dgm:t>
        <a:bodyPr/>
        <a:lstStyle/>
        <a:p>
          <a:endParaRPr lang="de-DE"/>
        </a:p>
      </dgm:t>
    </dgm:pt>
    <dgm:pt modelId="{9716B268-E419-44A9-A5FD-27BBBE313C3E}">
      <dgm:prSet phldrT="[Text]"/>
      <dgm:spPr/>
      <dgm:t>
        <a:bodyPr/>
        <a:lstStyle/>
        <a:p>
          <a:r>
            <a:rPr lang="de-CH" dirty="0"/>
            <a:t>Fördert die Motivation, die Produktivität und die </a:t>
          </a:r>
          <a:r>
            <a:rPr lang="de-CH" i="1" dirty="0"/>
            <a:t>Work-Life-Balance </a:t>
          </a:r>
          <a:r>
            <a:rPr lang="de-CH" dirty="0"/>
            <a:t>der </a:t>
          </a:r>
          <a:r>
            <a:rPr lang="de-CH" dirty="0" err="1"/>
            <a:t>Arbeitnehmenden</a:t>
          </a:r>
          <a:r>
            <a:rPr lang="de-CH" dirty="0"/>
            <a:t>                                                 </a:t>
          </a:r>
          <a:r>
            <a:rPr lang="de-CH" b="1" dirty="0"/>
            <a:t>(z.B. Familienzeit besser koordinieren)</a:t>
          </a:r>
          <a:endParaRPr lang="de-DE" b="1" dirty="0"/>
        </a:p>
      </dgm:t>
    </dgm:pt>
    <dgm:pt modelId="{02ABF84E-4569-4B28-81BF-14A0E497F8C4}" type="parTrans" cxnId="{3A41AC89-69D7-460A-9A25-DEE2618A1B35}">
      <dgm:prSet/>
      <dgm:spPr/>
      <dgm:t>
        <a:bodyPr/>
        <a:lstStyle/>
        <a:p>
          <a:endParaRPr lang="de-DE"/>
        </a:p>
      </dgm:t>
    </dgm:pt>
    <dgm:pt modelId="{E406050A-16E2-4D79-BBD0-C096099FC0BC}" type="sibTrans" cxnId="{3A41AC89-69D7-460A-9A25-DEE2618A1B35}">
      <dgm:prSet/>
      <dgm:spPr/>
      <dgm:t>
        <a:bodyPr/>
        <a:lstStyle/>
        <a:p>
          <a:endParaRPr lang="de-DE"/>
        </a:p>
      </dgm:t>
    </dgm:pt>
    <dgm:pt modelId="{BFC8A598-7F47-4545-95E4-D602B1296612}">
      <dgm:prSet phldrT="[Text]"/>
      <dgm:spPr/>
      <dgm:t>
        <a:bodyPr/>
        <a:lstStyle/>
        <a:p>
          <a:r>
            <a:rPr lang="de-DE" dirty="0"/>
            <a:t>Umwelt</a:t>
          </a:r>
        </a:p>
      </dgm:t>
    </dgm:pt>
    <dgm:pt modelId="{E223C80D-9317-4D72-9095-99822AFCAC33}" type="parTrans" cxnId="{ACCE5975-217A-4F92-813D-79191AFB2718}">
      <dgm:prSet/>
      <dgm:spPr/>
      <dgm:t>
        <a:bodyPr/>
        <a:lstStyle/>
        <a:p>
          <a:endParaRPr lang="de-DE"/>
        </a:p>
      </dgm:t>
    </dgm:pt>
    <dgm:pt modelId="{3CFC4C13-CFD6-4239-8EA5-DECDB19928E2}" type="sibTrans" cxnId="{ACCE5975-217A-4F92-813D-79191AFB2718}">
      <dgm:prSet/>
      <dgm:spPr/>
      <dgm:t>
        <a:bodyPr/>
        <a:lstStyle/>
        <a:p>
          <a:endParaRPr lang="de-DE"/>
        </a:p>
      </dgm:t>
    </dgm:pt>
    <dgm:pt modelId="{74711645-8D5E-4FBF-8CA7-EF28D20B56D6}">
      <dgm:prSet phldrT="[Text]"/>
      <dgm:spPr/>
      <dgm:t>
        <a:bodyPr/>
        <a:lstStyle/>
        <a:p>
          <a:r>
            <a:rPr lang="de-CH" dirty="0"/>
            <a:t>Reduktion/Vermeidung von arbeitsbedingten Pendeln oder Reisen                                                                                        </a:t>
          </a:r>
          <a:r>
            <a:rPr lang="de-CH" b="1" dirty="0"/>
            <a:t>(z.B. kürzere Pendlerdistanzen, weniger Geschäftsreisen)</a:t>
          </a:r>
          <a:endParaRPr lang="de-DE" b="1" dirty="0"/>
        </a:p>
      </dgm:t>
    </dgm:pt>
    <dgm:pt modelId="{B3D4362B-B755-4E7D-A4EE-5B5A3B1F8B75}" type="parTrans" cxnId="{22A32B4C-976E-4E45-8325-BD7E3D94C668}">
      <dgm:prSet/>
      <dgm:spPr/>
      <dgm:t>
        <a:bodyPr/>
        <a:lstStyle/>
        <a:p>
          <a:endParaRPr lang="de-DE"/>
        </a:p>
      </dgm:t>
    </dgm:pt>
    <dgm:pt modelId="{8ED67E8D-BBAE-4C43-B64B-2D56DCA6BE36}" type="sibTrans" cxnId="{22A32B4C-976E-4E45-8325-BD7E3D94C668}">
      <dgm:prSet/>
      <dgm:spPr/>
      <dgm:t>
        <a:bodyPr/>
        <a:lstStyle/>
        <a:p>
          <a:endParaRPr lang="de-DE"/>
        </a:p>
      </dgm:t>
    </dgm:pt>
    <dgm:pt modelId="{82A066A3-9027-4C0D-97E0-9AAFA4D2D3C4}">
      <dgm:prSet phldrT="[Text]"/>
      <dgm:spPr/>
      <dgm:t>
        <a:bodyPr/>
        <a:lstStyle/>
        <a:p>
          <a:r>
            <a:rPr lang="de-DE" dirty="0"/>
            <a:t>Wirtschaft</a:t>
          </a:r>
        </a:p>
      </dgm:t>
    </dgm:pt>
    <dgm:pt modelId="{4966616C-B448-458A-A0C1-84D3B295BA6E}" type="parTrans" cxnId="{DFC127DD-4706-4D9E-9D4B-2A59C6B951D5}">
      <dgm:prSet/>
      <dgm:spPr/>
      <dgm:t>
        <a:bodyPr/>
        <a:lstStyle/>
        <a:p>
          <a:endParaRPr lang="de-DE"/>
        </a:p>
      </dgm:t>
    </dgm:pt>
    <dgm:pt modelId="{71D2E035-4613-4816-BBE6-0015981CAD56}" type="sibTrans" cxnId="{DFC127DD-4706-4D9E-9D4B-2A59C6B951D5}">
      <dgm:prSet/>
      <dgm:spPr/>
      <dgm:t>
        <a:bodyPr/>
        <a:lstStyle/>
        <a:p>
          <a:endParaRPr lang="de-DE"/>
        </a:p>
      </dgm:t>
    </dgm:pt>
    <dgm:pt modelId="{92E91160-A524-44F1-B73F-319C950B48DB}">
      <dgm:prSet phldrT="[Text]"/>
      <dgm:spPr/>
      <dgm:t>
        <a:bodyPr/>
        <a:lstStyle/>
        <a:p>
          <a:r>
            <a:rPr lang="de-CH" dirty="0"/>
            <a:t>steigert das Rekrutierungspotential von Unternehmen                                   </a:t>
          </a:r>
          <a:r>
            <a:rPr lang="de-CH" b="1" dirty="0"/>
            <a:t>(z.B. </a:t>
          </a:r>
          <a:r>
            <a:rPr lang="de-DE" b="1" dirty="0"/>
            <a:t>mehr Bewerbungen)</a:t>
          </a:r>
        </a:p>
      </dgm:t>
    </dgm:pt>
    <dgm:pt modelId="{3ECE9AC9-91B4-46BF-9105-7FE1B4AC0222}" type="parTrans" cxnId="{D67A768B-A7C2-41AA-B5C2-D3C1CDC00930}">
      <dgm:prSet/>
      <dgm:spPr/>
      <dgm:t>
        <a:bodyPr/>
        <a:lstStyle/>
        <a:p>
          <a:endParaRPr lang="de-DE"/>
        </a:p>
      </dgm:t>
    </dgm:pt>
    <dgm:pt modelId="{DAAB7825-FA25-48ED-A7DD-D8876258A1D1}" type="sibTrans" cxnId="{D67A768B-A7C2-41AA-B5C2-D3C1CDC00930}">
      <dgm:prSet/>
      <dgm:spPr/>
      <dgm:t>
        <a:bodyPr/>
        <a:lstStyle/>
        <a:p>
          <a:endParaRPr lang="de-DE"/>
        </a:p>
      </dgm:t>
    </dgm:pt>
    <dgm:pt modelId="{43D8C769-D3E1-4D0D-8243-C413994B0ED9}">
      <dgm:prSet phldrT="[Text]"/>
      <dgm:spPr/>
      <dgm:t>
        <a:bodyPr/>
        <a:lstStyle/>
        <a:p>
          <a:r>
            <a:rPr lang="de-DE" dirty="0"/>
            <a:t>Wissenschaft</a:t>
          </a:r>
        </a:p>
      </dgm:t>
    </dgm:pt>
    <dgm:pt modelId="{A776704A-0B63-4DF6-8D52-DBB79DF3A154}" type="parTrans" cxnId="{0A8148D1-0D93-4782-815E-6A739E73949E}">
      <dgm:prSet/>
      <dgm:spPr/>
      <dgm:t>
        <a:bodyPr/>
        <a:lstStyle/>
        <a:p>
          <a:endParaRPr lang="de-DE"/>
        </a:p>
      </dgm:t>
    </dgm:pt>
    <dgm:pt modelId="{7E1AB72C-2480-4D18-9D2A-986FB0089A94}" type="sibTrans" cxnId="{0A8148D1-0D93-4782-815E-6A739E73949E}">
      <dgm:prSet/>
      <dgm:spPr/>
      <dgm:t>
        <a:bodyPr/>
        <a:lstStyle/>
        <a:p>
          <a:endParaRPr lang="de-DE"/>
        </a:p>
      </dgm:t>
    </dgm:pt>
    <dgm:pt modelId="{C65FFEA4-D639-41FC-9841-FC1B6484791A}">
      <dgm:prSet phldrT="[Text]"/>
      <dgm:spPr>
        <a:solidFill>
          <a:schemeClr val="accent1">
            <a:lumMod val="60000"/>
            <a:lumOff val="40000"/>
            <a:alpha val="16000"/>
          </a:schemeClr>
        </a:solidFill>
      </dgm:spPr>
      <dgm:t>
        <a:bodyPr/>
        <a:lstStyle/>
        <a:p>
          <a:r>
            <a:rPr lang="de-CH" b="1" dirty="0"/>
            <a:t>Stimmen die Aussagen über die positiven Effekte?</a:t>
          </a:r>
          <a:endParaRPr lang="de-DE" b="1" dirty="0"/>
        </a:p>
      </dgm:t>
    </dgm:pt>
    <dgm:pt modelId="{D535E465-3D1D-48BF-AC69-741470B6F876}" type="parTrans" cxnId="{3D415F22-02CB-43BC-8EB1-D41F62C42E87}">
      <dgm:prSet/>
      <dgm:spPr/>
      <dgm:t>
        <a:bodyPr/>
        <a:lstStyle/>
        <a:p>
          <a:endParaRPr lang="de-DE"/>
        </a:p>
      </dgm:t>
    </dgm:pt>
    <dgm:pt modelId="{165F650C-8507-456B-8347-5DFEE42FCA48}" type="sibTrans" cxnId="{3D415F22-02CB-43BC-8EB1-D41F62C42E87}">
      <dgm:prSet/>
      <dgm:spPr/>
      <dgm:t>
        <a:bodyPr/>
        <a:lstStyle/>
        <a:p>
          <a:endParaRPr lang="de-DE"/>
        </a:p>
      </dgm:t>
    </dgm:pt>
    <dgm:pt modelId="{3BBAA9D9-8457-4523-9E65-70D18F890279}" type="pres">
      <dgm:prSet presAssocID="{05E1D989-6C2E-41F3-9932-EBE3ED233A38}" presName="Name0" presStyleCnt="0">
        <dgm:presLayoutVars>
          <dgm:dir/>
          <dgm:animLvl val="lvl"/>
          <dgm:resizeHandles val="exact"/>
        </dgm:presLayoutVars>
      </dgm:prSet>
      <dgm:spPr/>
    </dgm:pt>
    <dgm:pt modelId="{17F6FA69-C8DD-48AB-B256-B0A140EFE136}" type="pres">
      <dgm:prSet presAssocID="{9A40F9CF-FE91-49D5-9433-1B0208FC05AB}" presName="linNode" presStyleCnt="0"/>
      <dgm:spPr/>
    </dgm:pt>
    <dgm:pt modelId="{5FE96DE8-2F84-4DFE-BEF1-F4BDF0C9CF65}" type="pres">
      <dgm:prSet presAssocID="{9A40F9CF-FE91-49D5-9433-1B0208FC05AB}" presName="parentText" presStyleLbl="node1" presStyleIdx="0" presStyleCnt="4" custScaleX="76077">
        <dgm:presLayoutVars>
          <dgm:chMax val="1"/>
          <dgm:bulletEnabled val="1"/>
        </dgm:presLayoutVars>
      </dgm:prSet>
      <dgm:spPr/>
    </dgm:pt>
    <dgm:pt modelId="{A5D22203-5DEB-46C7-B8D5-3C5E71306C9D}" type="pres">
      <dgm:prSet presAssocID="{9A40F9CF-FE91-49D5-9433-1B0208FC05AB}" presName="descendantText" presStyleLbl="alignAccFollowNode1" presStyleIdx="0" presStyleCnt="4">
        <dgm:presLayoutVars>
          <dgm:bulletEnabled val="1"/>
        </dgm:presLayoutVars>
      </dgm:prSet>
      <dgm:spPr/>
    </dgm:pt>
    <dgm:pt modelId="{53950072-91D7-4472-A7B3-C99360E28238}" type="pres">
      <dgm:prSet presAssocID="{3CDA4DAF-FDCD-46D7-9760-E6B20BAD3F6C}" presName="sp" presStyleCnt="0"/>
      <dgm:spPr/>
    </dgm:pt>
    <dgm:pt modelId="{6C9B1A7A-C1AB-4A91-91BE-F4D8D6B7C592}" type="pres">
      <dgm:prSet presAssocID="{BFC8A598-7F47-4545-95E4-D602B1296612}" presName="linNode" presStyleCnt="0"/>
      <dgm:spPr/>
    </dgm:pt>
    <dgm:pt modelId="{509997CA-0EC7-48A2-A5DA-1DA0B7962821}" type="pres">
      <dgm:prSet presAssocID="{BFC8A598-7F47-4545-95E4-D602B1296612}" presName="parentText" presStyleLbl="node1" presStyleIdx="1" presStyleCnt="4" custScaleX="76077">
        <dgm:presLayoutVars>
          <dgm:chMax val="1"/>
          <dgm:bulletEnabled val="1"/>
        </dgm:presLayoutVars>
      </dgm:prSet>
      <dgm:spPr/>
    </dgm:pt>
    <dgm:pt modelId="{C3CF8583-FB7E-4705-BC5A-65D4ED213D6C}" type="pres">
      <dgm:prSet presAssocID="{BFC8A598-7F47-4545-95E4-D602B1296612}" presName="descendantText" presStyleLbl="alignAccFollowNode1" presStyleIdx="1" presStyleCnt="4">
        <dgm:presLayoutVars>
          <dgm:bulletEnabled val="1"/>
        </dgm:presLayoutVars>
      </dgm:prSet>
      <dgm:spPr/>
    </dgm:pt>
    <dgm:pt modelId="{E051177C-006A-494E-9930-F95906465002}" type="pres">
      <dgm:prSet presAssocID="{3CFC4C13-CFD6-4239-8EA5-DECDB19928E2}" presName="sp" presStyleCnt="0"/>
      <dgm:spPr/>
    </dgm:pt>
    <dgm:pt modelId="{C82F982B-2A8D-454C-9C6C-013D23810470}" type="pres">
      <dgm:prSet presAssocID="{82A066A3-9027-4C0D-97E0-9AAFA4D2D3C4}" presName="linNode" presStyleCnt="0"/>
      <dgm:spPr/>
    </dgm:pt>
    <dgm:pt modelId="{96D474DC-7E5A-443C-B142-002B0E50AEF1}" type="pres">
      <dgm:prSet presAssocID="{82A066A3-9027-4C0D-97E0-9AAFA4D2D3C4}" presName="parentText" presStyleLbl="node1" presStyleIdx="2" presStyleCnt="4" custScaleX="76077">
        <dgm:presLayoutVars>
          <dgm:chMax val="1"/>
          <dgm:bulletEnabled val="1"/>
        </dgm:presLayoutVars>
      </dgm:prSet>
      <dgm:spPr/>
    </dgm:pt>
    <dgm:pt modelId="{BC710366-B273-4DBA-87CD-851EB2FEB83C}" type="pres">
      <dgm:prSet presAssocID="{82A066A3-9027-4C0D-97E0-9AAFA4D2D3C4}" presName="descendantText" presStyleLbl="alignAccFollowNode1" presStyleIdx="2" presStyleCnt="4">
        <dgm:presLayoutVars>
          <dgm:bulletEnabled val="1"/>
        </dgm:presLayoutVars>
      </dgm:prSet>
      <dgm:spPr/>
    </dgm:pt>
    <dgm:pt modelId="{9E639797-0D59-4828-AEA5-610D4D883100}" type="pres">
      <dgm:prSet presAssocID="{71D2E035-4613-4816-BBE6-0015981CAD56}" presName="sp" presStyleCnt="0"/>
      <dgm:spPr/>
    </dgm:pt>
    <dgm:pt modelId="{E99CD2E5-D3CB-4B10-ADB0-D4FABAA7A3C0}" type="pres">
      <dgm:prSet presAssocID="{43D8C769-D3E1-4D0D-8243-C413994B0ED9}" presName="linNode" presStyleCnt="0"/>
      <dgm:spPr/>
    </dgm:pt>
    <dgm:pt modelId="{490F9D00-0FD3-4915-9926-2D5CA47C3219}" type="pres">
      <dgm:prSet presAssocID="{43D8C769-D3E1-4D0D-8243-C413994B0ED9}" presName="parentText" presStyleLbl="node1" presStyleIdx="3" presStyleCnt="4" custScaleX="76077">
        <dgm:presLayoutVars>
          <dgm:chMax val="1"/>
          <dgm:bulletEnabled val="1"/>
        </dgm:presLayoutVars>
      </dgm:prSet>
      <dgm:spPr/>
    </dgm:pt>
    <dgm:pt modelId="{2A527FB1-A429-4D5C-B33D-8F7E54AAA102}" type="pres">
      <dgm:prSet presAssocID="{43D8C769-D3E1-4D0D-8243-C413994B0ED9}" presName="descendantText" presStyleLbl="alignAccFollowNode1" presStyleIdx="3" presStyleCnt="4">
        <dgm:presLayoutVars>
          <dgm:bulletEnabled val="1"/>
        </dgm:presLayoutVars>
      </dgm:prSet>
      <dgm:spPr/>
    </dgm:pt>
  </dgm:ptLst>
  <dgm:cxnLst>
    <dgm:cxn modelId="{3D415F22-02CB-43BC-8EB1-D41F62C42E87}" srcId="{43D8C769-D3E1-4D0D-8243-C413994B0ED9}" destId="{C65FFEA4-D639-41FC-9841-FC1B6484791A}" srcOrd="0" destOrd="0" parTransId="{D535E465-3D1D-48BF-AC69-741470B6F876}" sibTransId="{165F650C-8507-456B-8347-5DFEE42FCA48}"/>
    <dgm:cxn modelId="{22A32B4C-976E-4E45-8325-BD7E3D94C668}" srcId="{BFC8A598-7F47-4545-95E4-D602B1296612}" destId="{74711645-8D5E-4FBF-8CA7-EF28D20B56D6}" srcOrd="0" destOrd="0" parTransId="{B3D4362B-B755-4E7D-A4EE-5B5A3B1F8B75}" sibTransId="{8ED67E8D-BBAE-4C43-B64B-2D56DCA6BE36}"/>
    <dgm:cxn modelId="{7C2BD157-01B0-4A85-9CE4-967B3ED0C9BD}" type="presOf" srcId="{82A066A3-9027-4C0D-97E0-9AAFA4D2D3C4}" destId="{96D474DC-7E5A-443C-B142-002B0E50AEF1}" srcOrd="0" destOrd="0" presId="urn:microsoft.com/office/officeart/2005/8/layout/vList5"/>
    <dgm:cxn modelId="{7B552558-E52D-44D8-A7D1-46E53D0CB921}" type="presOf" srcId="{9716B268-E419-44A9-A5FD-27BBBE313C3E}" destId="{A5D22203-5DEB-46C7-B8D5-3C5E71306C9D}" srcOrd="0" destOrd="0" presId="urn:microsoft.com/office/officeart/2005/8/layout/vList5"/>
    <dgm:cxn modelId="{56480F68-4754-4362-A909-230BFC04DBA6}" type="presOf" srcId="{74711645-8D5E-4FBF-8CA7-EF28D20B56D6}" destId="{C3CF8583-FB7E-4705-BC5A-65D4ED213D6C}" srcOrd="0" destOrd="0" presId="urn:microsoft.com/office/officeart/2005/8/layout/vList5"/>
    <dgm:cxn modelId="{CBB24F73-79E0-4C97-B35E-F93A95B1C681}" type="presOf" srcId="{43D8C769-D3E1-4D0D-8243-C413994B0ED9}" destId="{490F9D00-0FD3-4915-9926-2D5CA47C3219}" srcOrd="0" destOrd="0" presId="urn:microsoft.com/office/officeart/2005/8/layout/vList5"/>
    <dgm:cxn modelId="{ACCE5975-217A-4F92-813D-79191AFB2718}" srcId="{05E1D989-6C2E-41F3-9932-EBE3ED233A38}" destId="{BFC8A598-7F47-4545-95E4-D602B1296612}" srcOrd="1" destOrd="0" parTransId="{E223C80D-9317-4D72-9095-99822AFCAC33}" sibTransId="{3CFC4C13-CFD6-4239-8EA5-DECDB19928E2}"/>
    <dgm:cxn modelId="{23FE3584-2B03-440B-9B58-5CD65BE8697D}" type="presOf" srcId="{BFC8A598-7F47-4545-95E4-D602B1296612}" destId="{509997CA-0EC7-48A2-A5DA-1DA0B7962821}" srcOrd="0" destOrd="0" presId="urn:microsoft.com/office/officeart/2005/8/layout/vList5"/>
    <dgm:cxn modelId="{3A41AC89-69D7-460A-9A25-DEE2618A1B35}" srcId="{9A40F9CF-FE91-49D5-9433-1B0208FC05AB}" destId="{9716B268-E419-44A9-A5FD-27BBBE313C3E}" srcOrd="0" destOrd="0" parTransId="{02ABF84E-4569-4B28-81BF-14A0E497F8C4}" sibTransId="{E406050A-16E2-4D79-BBD0-C096099FC0BC}"/>
    <dgm:cxn modelId="{D67A768B-A7C2-41AA-B5C2-D3C1CDC00930}" srcId="{82A066A3-9027-4C0D-97E0-9AAFA4D2D3C4}" destId="{92E91160-A524-44F1-B73F-319C950B48DB}" srcOrd="0" destOrd="0" parTransId="{3ECE9AC9-91B4-46BF-9105-7FE1B4AC0222}" sibTransId="{DAAB7825-FA25-48ED-A7DD-D8876258A1D1}"/>
    <dgm:cxn modelId="{EFEA3DA2-BAC6-4019-A8C6-DB05ED092D14}" type="presOf" srcId="{05E1D989-6C2E-41F3-9932-EBE3ED233A38}" destId="{3BBAA9D9-8457-4523-9E65-70D18F890279}" srcOrd="0" destOrd="0" presId="urn:microsoft.com/office/officeart/2005/8/layout/vList5"/>
    <dgm:cxn modelId="{66CCE8A3-AA07-4D25-9BF1-9D9B52C2FC07}" type="presOf" srcId="{C65FFEA4-D639-41FC-9841-FC1B6484791A}" destId="{2A527FB1-A429-4D5C-B33D-8F7E54AAA102}" srcOrd="0" destOrd="0" presId="urn:microsoft.com/office/officeart/2005/8/layout/vList5"/>
    <dgm:cxn modelId="{871B84AF-AC3E-40FC-A8B2-99D49D63E828}" type="presOf" srcId="{9A40F9CF-FE91-49D5-9433-1B0208FC05AB}" destId="{5FE96DE8-2F84-4DFE-BEF1-F4BDF0C9CF65}" srcOrd="0" destOrd="0" presId="urn:microsoft.com/office/officeart/2005/8/layout/vList5"/>
    <dgm:cxn modelId="{0ED994BE-AA63-49B0-9AEE-E24AA6A6FAC5}" srcId="{05E1D989-6C2E-41F3-9932-EBE3ED233A38}" destId="{9A40F9CF-FE91-49D5-9433-1B0208FC05AB}" srcOrd="0" destOrd="0" parTransId="{BA220F38-855B-4611-B66F-84568C4E1834}" sibTransId="{3CDA4DAF-FDCD-46D7-9760-E6B20BAD3F6C}"/>
    <dgm:cxn modelId="{D7A145BF-3808-49ED-B9C8-8DC45A051944}" type="presOf" srcId="{92E91160-A524-44F1-B73F-319C950B48DB}" destId="{BC710366-B273-4DBA-87CD-851EB2FEB83C}" srcOrd="0" destOrd="0" presId="urn:microsoft.com/office/officeart/2005/8/layout/vList5"/>
    <dgm:cxn modelId="{0A8148D1-0D93-4782-815E-6A739E73949E}" srcId="{05E1D989-6C2E-41F3-9932-EBE3ED233A38}" destId="{43D8C769-D3E1-4D0D-8243-C413994B0ED9}" srcOrd="3" destOrd="0" parTransId="{A776704A-0B63-4DF6-8D52-DBB79DF3A154}" sibTransId="{7E1AB72C-2480-4D18-9D2A-986FB0089A94}"/>
    <dgm:cxn modelId="{DFC127DD-4706-4D9E-9D4B-2A59C6B951D5}" srcId="{05E1D989-6C2E-41F3-9932-EBE3ED233A38}" destId="{82A066A3-9027-4C0D-97E0-9AAFA4D2D3C4}" srcOrd="2" destOrd="0" parTransId="{4966616C-B448-458A-A0C1-84D3B295BA6E}" sibTransId="{71D2E035-4613-4816-BBE6-0015981CAD56}"/>
    <dgm:cxn modelId="{3B80F974-2AEC-4DAF-8177-6AB93696DEC4}" type="presParOf" srcId="{3BBAA9D9-8457-4523-9E65-70D18F890279}" destId="{17F6FA69-C8DD-48AB-B256-B0A140EFE136}" srcOrd="0" destOrd="0" presId="urn:microsoft.com/office/officeart/2005/8/layout/vList5"/>
    <dgm:cxn modelId="{64E4F5E9-14DB-422E-9904-6DFA7A9EA55C}" type="presParOf" srcId="{17F6FA69-C8DD-48AB-B256-B0A140EFE136}" destId="{5FE96DE8-2F84-4DFE-BEF1-F4BDF0C9CF65}" srcOrd="0" destOrd="0" presId="urn:microsoft.com/office/officeart/2005/8/layout/vList5"/>
    <dgm:cxn modelId="{189D8D92-6BC8-4474-A287-F82CBBCBE0BE}" type="presParOf" srcId="{17F6FA69-C8DD-48AB-B256-B0A140EFE136}" destId="{A5D22203-5DEB-46C7-B8D5-3C5E71306C9D}" srcOrd="1" destOrd="0" presId="urn:microsoft.com/office/officeart/2005/8/layout/vList5"/>
    <dgm:cxn modelId="{75FB78E5-7B71-4055-84C9-6B17DA3F5ED6}" type="presParOf" srcId="{3BBAA9D9-8457-4523-9E65-70D18F890279}" destId="{53950072-91D7-4472-A7B3-C99360E28238}" srcOrd="1" destOrd="0" presId="urn:microsoft.com/office/officeart/2005/8/layout/vList5"/>
    <dgm:cxn modelId="{56AAA2E2-61B6-4770-99F3-60C70A22E566}" type="presParOf" srcId="{3BBAA9D9-8457-4523-9E65-70D18F890279}" destId="{6C9B1A7A-C1AB-4A91-91BE-F4D8D6B7C592}" srcOrd="2" destOrd="0" presId="urn:microsoft.com/office/officeart/2005/8/layout/vList5"/>
    <dgm:cxn modelId="{C032FE8C-74E2-4F37-98C5-984D1AF75D06}" type="presParOf" srcId="{6C9B1A7A-C1AB-4A91-91BE-F4D8D6B7C592}" destId="{509997CA-0EC7-48A2-A5DA-1DA0B7962821}" srcOrd="0" destOrd="0" presId="urn:microsoft.com/office/officeart/2005/8/layout/vList5"/>
    <dgm:cxn modelId="{D9BE4A8F-947A-4C7C-AD2E-DDDF1829C489}" type="presParOf" srcId="{6C9B1A7A-C1AB-4A91-91BE-F4D8D6B7C592}" destId="{C3CF8583-FB7E-4705-BC5A-65D4ED213D6C}" srcOrd="1" destOrd="0" presId="urn:microsoft.com/office/officeart/2005/8/layout/vList5"/>
    <dgm:cxn modelId="{234BF7C5-7146-4368-B6CB-FDA3520305BF}" type="presParOf" srcId="{3BBAA9D9-8457-4523-9E65-70D18F890279}" destId="{E051177C-006A-494E-9930-F95906465002}" srcOrd="3" destOrd="0" presId="urn:microsoft.com/office/officeart/2005/8/layout/vList5"/>
    <dgm:cxn modelId="{1F84F4F2-23E7-4605-A681-4D4A647A9FF6}" type="presParOf" srcId="{3BBAA9D9-8457-4523-9E65-70D18F890279}" destId="{C82F982B-2A8D-454C-9C6C-013D23810470}" srcOrd="4" destOrd="0" presId="urn:microsoft.com/office/officeart/2005/8/layout/vList5"/>
    <dgm:cxn modelId="{CD6BEAFB-38F5-404E-A447-9FEA0F6ED796}" type="presParOf" srcId="{C82F982B-2A8D-454C-9C6C-013D23810470}" destId="{96D474DC-7E5A-443C-B142-002B0E50AEF1}" srcOrd="0" destOrd="0" presId="urn:microsoft.com/office/officeart/2005/8/layout/vList5"/>
    <dgm:cxn modelId="{5E32C949-33F9-4146-ACEB-EFEED2A1B42A}" type="presParOf" srcId="{C82F982B-2A8D-454C-9C6C-013D23810470}" destId="{BC710366-B273-4DBA-87CD-851EB2FEB83C}" srcOrd="1" destOrd="0" presId="urn:microsoft.com/office/officeart/2005/8/layout/vList5"/>
    <dgm:cxn modelId="{7476F368-11F5-48F6-9B2F-7AD02A777C6D}" type="presParOf" srcId="{3BBAA9D9-8457-4523-9E65-70D18F890279}" destId="{9E639797-0D59-4828-AEA5-610D4D883100}" srcOrd="5" destOrd="0" presId="urn:microsoft.com/office/officeart/2005/8/layout/vList5"/>
    <dgm:cxn modelId="{7F2C2B06-77A6-4E5F-8823-2BDEDBD36757}" type="presParOf" srcId="{3BBAA9D9-8457-4523-9E65-70D18F890279}" destId="{E99CD2E5-D3CB-4B10-ADB0-D4FABAA7A3C0}" srcOrd="6" destOrd="0" presId="urn:microsoft.com/office/officeart/2005/8/layout/vList5"/>
    <dgm:cxn modelId="{D6FE53AB-F20C-4626-BF76-A6E5DF746F00}" type="presParOf" srcId="{E99CD2E5-D3CB-4B10-ADB0-D4FABAA7A3C0}" destId="{490F9D00-0FD3-4915-9926-2D5CA47C3219}" srcOrd="0" destOrd="0" presId="urn:microsoft.com/office/officeart/2005/8/layout/vList5"/>
    <dgm:cxn modelId="{FB2430AB-4ED4-401C-8CDF-4D8EF6A3C865}" type="presParOf" srcId="{E99CD2E5-D3CB-4B10-ADB0-D4FABAA7A3C0}" destId="{2A527FB1-A429-4D5C-B33D-8F7E54AAA10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6E0E4D-BFEF-4C89-8597-8E20B01AFAF4}"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de-DE"/>
        </a:p>
      </dgm:t>
    </dgm:pt>
    <dgm:pt modelId="{BDD21FD2-D3A6-45B5-8336-DC0973C82711}">
      <dgm:prSet custT="1"/>
      <dgm:spPr/>
      <dgm:t>
        <a:bodyPr/>
        <a:lstStyle/>
        <a:p>
          <a:pPr rtl="0"/>
          <a:r>
            <a:rPr lang="de-CH" sz="1800" b="1" dirty="0"/>
            <a:t>Pendler-bewegungen</a:t>
          </a:r>
        </a:p>
      </dgm:t>
    </dgm:pt>
    <dgm:pt modelId="{D6DC78AC-ED9B-46CC-9442-A92F558D50AB}" type="parTrans" cxnId="{D47287AF-7712-43AE-AE61-4EF4C8D8CB22}">
      <dgm:prSet/>
      <dgm:spPr/>
      <dgm:t>
        <a:bodyPr/>
        <a:lstStyle/>
        <a:p>
          <a:endParaRPr lang="de-DE"/>
        </a:p>
      </dgm:t>
    </dgm:pt>
    <dgm:pt modelId="{DEEF8B71-B39B-4DD7-9493-25E8E6CFC5D6}" type="sibTrans" cxnId="{D47287AF-7712-43AE-AE61-4EF4C8D8CB22}">
      <dgm:prSet/>
      <dgm:spPr/>
      <dgm:t>
        <a:bodyPr/>
        <a:lstStyle/>
        <a:p>
          <a:endParaRPr lang="de-DE"/>
        </a:p>
      </dgm:t>
    </dgm:pt>
    <dgm:pt modelId="{C164581E-B418-4DF0-ABDD-F14CB95B3709}">
      <dgm:prSet custT="1"/>
      <dgm:spPr/>
      <dgm:t>
        <a:bodyPr/>
        <a:lstStyle/>
        <a:p>
          <a:pPr rtl="0"/>
          <a:r>
            <a:rPr lang="de-CH" sz="1800" b="1" dirty="0"/>
            <a:t>Unterschiede zw. städtischen und ländlichen Coworking Spaces</a:t>
          </a:r>
        </a:p>
      </dgm:t>
    </dgm:pt>
    <dgm:pt modelId="{58469827-08E6-44E6-BD59-3B1690CAFAA6}" type="parTrans" cxnId="{0EB95C13-C3BE-4646-B200-3B09549294D2}">
      <dgm:prSet/>
      <dgm:spPr/>
      <dgm:t>
        <a:bodyPr/>
        <a:lstStyle/>
        <a:p>
          <a:endParaRPr lang="de-DE"/>
        </a:p>
      </dgm:t>
    </dgm:pt>
    <dgm:pt modelId="{49EB6D94-BD69-4C32-8222-A930D875C42E}" type="sibTrans" cxnId="{0EB95C13-C3BE-4646-B200-3B09549294D2}">
      <dgm:prSet/>
      <dgm:spPr/>
      <dgm:t>
        <a:bodyPr/>
        <a:lstStyle/>
        <a:p>
          <a:endParaRPr lang="de-DE"/>
        </a:p>
      </dgm:t>
    </dgm:pt>
    <dgm:pt modelId="{64382542-2F4C-4454-B824-262720361EB2}">
      <dgm:prSet custT="1"/>
      <dgm:spPr/>
      <dgm:t>
        <a:bodyPr anchor="b"/>
        <a:lstStyle/>
        <a:p>
          <a:pPr rtl="0"/>
          <a:r>
            <a:rPr lang="de-CH" sz="1800" dirty="0"/>
            <a:t>Helfen </a:t>
          </a:r>
          <a:r>
            <a:rPr lang="de-CH" sz="1800" b="1" dirty="0"/>
            <a:t>Coworking Spaces </a:t>
          </a:r>
          <a:r>
            <a:rPr lang="de-CH" sz="1800" dirty="0"/>
            <a:t>CO</a:t>
          </a:r>
          <a:r>
            <a:rPr lang="de-CH" sz="1800" baseline="-25000" dirty="0"/>
            <a:t>2 </a:t>
          </a:r>
          <a:r>
            <a:rPr lang="de-CH" sz="1800" dirty="0"/>
            <a:t>im Verkehr einzusparen?</a:t>
          </a:r>
        </a:p>
      </dgm:t>
    </dgm:pt>
    <dgm:pt modelId="{52B92451-BEF7-403A-9DE4-0A64451A4108}" type="parTrans" cxnId="{93B8742D-2ED5-41CE-A29F-3F87EC83E679}">
      <dgm:prSet/>
      <dgm:spPr/>
      <dgm:t>
        <a:bodyPr/>
        <a:lstStyle/>
        <a:p>
          <a:endParaRPr lang="de-DE"/>
        </a:p>
      </dgm:t>
    </dgm:pt>
    <dgm:pt modelId="{6B96F45B-FEED-4B66-94ED-821609A0B81B}" type="sibTrans" cxnId="{93B8742D-2ED5-41CE-A29F-3F87EC83E679}">
      <dgm:prSet/>
      <dgm:spPr/>
      <dgm:t>
        <a:bodyPr/>
        <a:lstStyle/>
        <a:p>
          <a:endParaRPr lang="de-DE"/>
        </a:p>
      </dgm:t>
    </dgm:pt>
    <dgm:pt modelId="{6E0C23A4-A755-43C8-AF66-0DB1CFC7B3E2}">
      <dgm:prSet custT="1"/>
      <dgm:spPr/>
      <dgm:t>
        <a:bodyPr anchor="b"/>
        <a:lstStyle/>
        <a:p>
          <a:pPr rtl="0"/>
          <a:r>
            <a:rPr lang="de-CH" sz="1800" dirty="0"/>
            <a:t>Helfen </a:t>
          </a:r>
          <a:r>
            <a:rPr lang="de-CH" sz="1800" b="1" dirty="0" err="1"/>
            <a:t>Coworking</a:t>
          </a:r>
          <a:r>
            <a:rPr lang="de-CH" sz="1800" b="1" dirty="0"/>
            <a:t> Spaces </a:t>
          </a:r>
          <a:r>
            <a:rPr lang="de-CH" sz="1800" dirty="0"/>
            <a:t>dabei, die Haupt-</a:t>
          </a:r>
          <a:r>
            <a:rPr lang="de-CH" sz="1800" dirty="0" err="1"/>
            <a:t>verkehrszeiten</a:t>
          </a:r>
          <a:r>
            <a:rPr lang="de-CH" sz="1800" dirty="0"/>
            <a:t> zu entlasten?</a:t>
          </a:r>
        </a:p>
      </dgm:t>
    </dgm:pt>
    <dgm:pt modelId="{50CBBDCE-8E0A-4B53-9851-82C707DF0A39}" type="parTrans" cxnId="{8192BC06-7D71-43CC-8D8F-34C4E0C911AD}">
      <dgm:prSet/>
      <dgm:spPr/>
      <dgm:t>
        <a:bodyPr/>
        <a:lstStyle/>
        <a:p>
          <a:endParaRPr lang="de-DE"/>
        </a:p>
      </dgm:t>
    </dgm:pt>
    <dgm:pt modelId="{6DC3F494-8975-43C5-BB8A-7FD7E57CA845}" type="sibTrans" cxnId="{8192BC06-7D71-43CC-8D8F-34C4E0C911AD}">
      <dgm:prSet/>
      <dgm:spPr/>
      <dgm:t>
        <a:bodyPr/>
        <a:lstStyle/>
        <a:p>
          <a:endParaRPr lang="de-DE"/>
        </a:p>
      </dgm:t>
    </dgm:pt>
    <dgm:pt modelId="{ACC87039-F76B-4B8B-B0EE-5A69FB3345D8}">
      <dgm:prSet custT="1"/>
      <dgm:spPr/>
      <dgm:t>
        <a:bodyPr anchor="b"/>
        <a:lstStyle/>
        <a:p>
          <a:pPr rtl="0"/>
          <a:r>
            <a:rPr lang="de-CH" sz="1800" dirty="0"/>
            <a:t>Beleben </a:t>
          </a:r>
          <a:r>
            <a:rPr lang="de-CH" sz="1800" b="1" dirty="0" err="1"/>
            <a:t>Coworking</a:t>
          </a:r>
          <a:r>
            <a:rPr lang="de-CH" sz="1800" b="1" dirty="0"/>
            <a:t> Spaces </a:t>
          </a:r>
          <a:r>
            <a:rPr lang="de-CH" sz="1800" dirty="0"/>
            <a:t>wirtschaftlich und sozial den ländlichen Raum?</a:t>
          </a:r>
        </a:p>
      </dgm:t>
    </dgm:pt>
    <dgm:pt modelId="{77A6CA04-15BE-4EAA-B1FB-96EE30427EF6}" type="parTrans" cxnId="{735256AD-5DB7-4D11-81AD-28CBD176E03D}">
      <dgm:prSet/>
      <dgm:spPr/>
      <dgm:t>
        <a:bodyPr/>
        <a:lstStyle/>
        <a:p>
          <a:endParaRPr lang="de-DE"/>
        </a:p>
      </dgm:t>
    </dgm:pt>
    <dgm:pt modelId="{67A99B73-9D53-4571-B1BF-7DEEE0703560}" type="sibTrans" cxnId="{735256AD-5DB7-4D11-81AD-28CBD176E03D}">
      <dgm:prSet/>
      <dgm:spPr/>
      <dgm:t>
        <a:bodyPr/>
        <a:lstStyle/>
        <a:p>
          <a:endParaRPr lang="de-DE"/>
        </a:p>
      </dgm:t>
    </dgm:pt>
    <dgm:pt modelId="{B9F28B7D-7610-4957-AFEA-DCF38FED4260}">
      <dgm:prSet custT="1"/>
      <dgm:spPr/>
      <dgm:t>
        <a:bodyPr anchor="b"/>
        <a:lstStyle/>
        <a:p>
          <a:pPr rtl="0"/>
          <a:r>
            <a:rPr lang="de-CH" sz="1800" dirty="0"/>
            <a:t>Wie unterscheiden sich die Businessmodelle zwischen Stadt und Land? </a:t>
          </a:r>
          <a:r>
            <a:rPr lang="de-CH" sz="1800" b="1" dirty="0"/>
            <a:t>(Vu et al. 2019) </a:t>
          </a:r>
        </a:p>
      </dgm:t>
    </dgm:pt>
    <dgm:pt modelId="{55680F86-55F6-4112-9AF5-7167A28D5C66}" type="parTrans" cxnId="{8AB1774A-2F08-4C55-95AB-C90B9284D5F1}">
      <dgm:prSet/>
      <dgm:spPr/>
      <dgm:t>
        <a:bodyPr/>
        <a:lstStyle/>
        <a:p>
          <a:endParaRPr lang="de-DE"/>
        </a:p>
      </dgm:t>
    </dgm:pt>
    <dgm:pt modelId="{8373405D-EA77-40B1-A8C8-119C751EAD58}" type="sibTrans" cxnId="{8AB1774A-2F08-4C55-95AB-C90B9284D5F1}">
      <dgm:prSet/>
      <dgm:spPr/>
      <dgm:t>
        <a:bodyPr/>
        <a:lstStyle/>
        <a:p>
          <a:endParaRPr lang="de-DE"/>
        </a:p>
      </dgm:t>
    </dgm:pt>
    <dgm:pt modelId="{99B0F7A4-36CD-4AB3-9288-8572C4E4AE85}" type="pres">
      <dgm:prSet presAssocID="{646E0E4D-BFEF-4C89-8597-8E20B01AFAF4}" presName="diagram" presStyleCnt="0">
        <dgm:presLayoutVars>
          <dgm:dir/>
          <dgm:animLvl val="lvl"/>
          <dgm:resizeHandles val="exact"/>
        </dgm:presLayoutVars>
      </dgm:prSet>
      <dgm:spPr/>
    </dgm:pt>
    <dgm:pt modelId="{993380B1-FE8E-4144-B733-C01C54A5EC6B}" type="pres">
      <dgm:prSet presAssocID="{BDD21FD2-D3A6-45B5-8336-DC0973C82711}" presName="compNode" presStyleCnt="0"/>
      <dgm:spPr/>
    </dgm:pt>
    <dgm:pt modelId="{EA36A5BE-B43B-485C-A961-A31B4E320C57}" type="pres">
      <dgm:prSet presAssocID="{BDD21FD2-D3A6-45B5-8336-DC0973C82711}" presName="childRect" presStyleLbl="bgAcc1" presStyleIdx="0" presStyleCnt="2">
        <dgm:presLayoutVars>
          <dgm:bulletEnabled val="1"/>
        </dgm:presLayoutVars>
      </dgm:prSet>
      <dgm:spPr/>
    </dgm:pt>
    <dgm:pt modelId="{330837A4-7D28-4AD6-B5B4-70A535459E5E}" type="pres">
      <dgm:prSet presAssocID="{BDD21FD2-D3A6-45B5-8336-DC0973C82711}" presName="parentText" presStyleLbl="node1" presStyleIdx="0" presStyleCnt="0">
        <dgm:presLayoutVars>
          <dgm:chMax val="0"/>
          <dgm:bulletEnabled val="1"/>
        </dgm:presLayoutVars>
      </dgm:prSet>
      <dgm:spPr/>
    </dgm:pt>
    <dgm:pt modelId="{E5DD5636-4B19-45BF-BC62-282FA349D704}" type="pres">
      <dgm:prSet presAssocID="{BDD21FD2-D3A6-45B5-8336-DC0973C82711}" presName="parentRect" presStyleLbl="alignNode1" presStyleIdx="0" presStyleCnt="2" custScaleX="99606" custScaleY="126584" custLinFactNeighborX="187" custLinFactNeighborY="11876"/>
      <dgm:spPr/>
    </dgm:pt>
    <dgm:pt modelId="{0F22E394-6328-44E5-8E92-B767582A209C}" type="pres">
      <dgm:prSet presAssocID="{BDD21FD2-D3A6-45B5-8336-DC0973C82711}" presName="adorn" presStyleLbl="fgAccFollowNode1" presStyleIdx="0" presStyleCnt="2" custLinFactNeighborX="12387" custLinFactNeighborY="-4539"/>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1AA69BF4-046B-4BA8-A20A-847E6BBD72CC}" type="pres">
      <dgm:prSet presAssocID="{DEEF8B71-B39B-4DD7-9493-25E8E6CFC5D6}" presName="sibTrans" presStyleLbl="sibTrans2D1" presStyleIdx="0" presStyleCnt="0"/>
      <dgm:spPr/>
    </dgm:pt>
    <dgm:pt modelId="{E2CBB066-18AF-47B9-97F2-52303F974717}" type="pres">
      <dgm:prSet presAssocID="{C164581E-B418-4DF0-ABDD-F14CB95B3709}" presName="compNode" presStyleCnt="0"/>
      <dgm:spPr/>
    </dgm:pt>
    <dgm:pt modelId="{49B234C7-B390-4AED-BD58-723D62B5A637}" type="pres">
      <dgm:prSet presAssocID="{C164581E-B418-4DF0-ABDD-F14CB95B3709}" presName="childRect" presStyleLbl="bgAcc1" presStyleIdx="1" presStyleCnt="2">
        <dgm:presLayoutVars>
          <dgm:bulletEnabled val="1"/>
        </dgm:presLayoutVars>
      </dgm:prSet>
      <dgm:spPr/>
    </dgm:pt>
    <dgm:pt modelId="{A10804F4-5280-4C8C-ACEB-1984658B0B13}" type="pres">
      <dgm:prSet presAssocID="{C164581E-B418-4DF0-ABDD-F14CB95B3709}" presName="parentText" presStyleLbl="node1" presStyleIdx="0" presStyleCnt="0">
        <dgm:presLayoutVars>
          <dgm:chMax val="0"/>
          <dgm:bulletEnabled val="1"/>
        </dgm:presLayoutVars>
      </dgm:prSet>
      <dgm:spPr/>
    </dgm:pt>
    <dgm:pt modelId="{7A5182C0-03C5-41DF-A52F-99D04EBD32AF}" type="pres">
      <dgm:prSet presAssocID="{C164581E-B418-4DF0-ABDD-F14CB95B3709}" presName="parentRect" presStyleLbl="alignNode1" presStyleIdx="1" presStyleCnt="2" custScaleY="129871" custLinFactNeighborY="10888"/>
      <dgm:spPr/>
    </dgm:pt>
    <dgm:pt modelId="{2B9BD0B3-3A57-4E5F-9031-409B9EDF9999}" type="pres">
      <dgm:prSet presAssocID="{C164581E-B418-4DF0-ABDD-F14CB95B3709}" presName="adorn" presStyleLbl="fgAccFollowNode1" presStyleIdx="1" presStyleCnt="2" custLinFactNeighborX="908" custLinFactNeighborY="-8170"/>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Lst>
  <dgm:cxnLst>
    <dgm:cxn modelId="{8192BC06-7D71-43CC-8D8F-34C4E0C911AD}" srcId="{BDD21FD2-D3A6-45B5-8336-DC0973C82711}" destId="{6E0C23A4-A755-43C8-AF66-0DB1CFC7B3E2}" srcOrd="1" destOrd="0" parTransId="{50CBBDCE-8E0A-4B53-9851-82C707DF0A39}" sibTransId="{6DC3F494-8975-43C5-BB8A-7FD7E57CA845}"/>
    <dgm:cxn modelId="{0EB95C13-C3BE-4646-B200-3B09549294D2}" srcId="{646E0E4D-BFEF-4C89-8597-8E20B01AFAF4}" destId="{C164581E-B418-4DF0-ABDD-F14CB95B3709}" srcOrd="1" destOrd="0" parTransId="{58469827-08E6-44E6-BD59-3B1690CAFAA6}" sibTransId="{49EB6D94-BD69-4C32-8222-A930D875C42E}"/>
    <dgm:cxn modelId="{93B8742D-2ED5-41CE-A29F-3F87EC83E679}" srcId="{BDD21FD2-D3A6-45B5-8336-DC0973C82711}" destId="{64382542-2F4C-4454-B824-262720361EB2}" srcOrd="0" destOrd="0" parTransId="{52B92451-BEF7-403A-9DE4-0A64451A4108}" sibTransId="{6B96F45B-FEED-4B66-94ED-821609A0B81B}"/>
    <dgm:cxn modelId="{8AB1774A-2F08-4C55-95AB-C90B9284D5F1}" srcId="{C164581E-B418-4DF0-ABDD-F14CB95B3709}" destId="{B9F28B7D-7610-4957-AFEA-DCF38FED4260}" srcOrd="1" destOrd="0" parTransId="{55680F86-55F6-4112-9AF5-7167A28D5C66}" sibTransId="{8373405D-EA77-40B1-A8C8-119C751EAD58}"/>
    <dgm:cxn modelId="{24BBA857-3466-4051-8FE2-29815F75D8D1}" type="presOf" srcId="{DEEF8B71-B39B-4DD7-9493-25E8E6CFC5D6}" destId="{1AA69BF4-046B-4BA8-A20A-847E6BBD72CC}" srcOrd="0" destOrd="0" presId="urn:microsoft.com/office/officeart/2005/8/layout/bList2"/>
    <dgm:cxn modelId="{0B0AF47F-0988-42C2-A2EC-F21EB5F2D378}" type="presOf" srcId="{C164581E-B418-4DF0-ABDD-F14CB95B3709}" destId="{A10804F4-5280-4C8C-ACEB-1984658B0B13}" srcOrd="0" destOrd="0" presId="urn:microsoft.com/office/officeart/2005/8/layout/bList2"/>
    <dgm:cxn modelId="{735256AD-5DB7-4D11-81AD-28CBD176E03D}" srcId="{C164581E-B418-4DF0-ABDD-F14CB95B3709}" destId="{ACC87039-F76B-4B8B-B0EE-5A69FB3345D8}" srcOrd="0" destOrd="0" parTransId="{77A6CA04-15BE-4EAA-B1FB-96EE30427EF6}" sibTransId="{67A99B73-9D53-4571-B1BF-7DEEE0703560}"/>
    <dgm:cxn modelId="{86AF70AF-D046-4B89-8884-69B9A8E1F5E1}" type="presOf" srcId="{B9F28B7D-7610-4957-AFEA-DCF38FED4260}" destId="{49B234C7-B390-4AED-BD58-723D62B5A637}" srcOrd="0" destOrd="1" presId="urn:microsoft.com/office/officeart/2005/8/layout/bList2"/>
    <dgm:cxn modelId="{D47287AF-7712-43AE-AE61-4EF4C8D8CB22}" srcId="{646E0E4D-BFEF-4C89-8597-8E20B01AFAF4}" destId="{BDD21FD2-D3A6-45B5-8336-DC0973C82711}" srcOrd="0" destOrd="0" parTransId="{D6DC78AC-ED9B-46CC-9442-A92F558D50AB}" sibTransId="{DEEF8B71-B39B-4DD7-9493-25E8E6CFC5D6}"/>
    <dgm:cxn modelId="{48B96CD0-BF6A-4CAB-ABDB-EC69D180D9C5}" type="presOf" srcId="{BDD21FD2-D3A6-45B5-8336-DC0973C82711}" destId="{E5DD5636-4B19-45BF-BC62-282FA349D704}" srcOrd="1" destOrd="0" presId="urn:microsoft.com/office/officeart/2005/8/layout/bList2"/>
    <dgm:cxn modelId="{6B747AD2-1E48-4D50-85B9-6C2157FBE78E}" type="presOf" srcId="{646E0E4D-BFEF-4C89-8597-8E20B01AFAF4}" destId="{99B0F7A4-36CD-4AB3-9288-8572C4E4AE85}" srcOrd="0" destOrd="0" presId="urn:microsoft.com/office/officeart/2005/8/layout/bList2"/>
    <dgm:cxn modelId="{B907DBD2-475F-4D12-830A-6508C5F8BF8A}" type="presOf" srcId="{BDD21FD2-D3A6-45B5-8336-DC0973C82711}" destId="{330837A4-7D28-4AD6-B5B4-70A535459E5E}" srcOrd="0" destOrd="0" presId="urn:microsoft.com/office/officeart/2005/8/layout/bList2"/>
    <dgm:cxn modelId="{5E260AE7-19A2-44C4-BE9B-E748498E21F5}" type="presOf" srcId="{ACC87039-F76B-4B8B-B0EE-5A69FB3345D8}" destId="{49B234C7-B390-4AED-BD58-723D62B5A637}" srcOrd="0" destOrd="0" presId="urn:microsoft.com/office/officeart/2005/8/layout/bList2"/>
    <dgm:cxn modelId="{C1361CF0-268A-4C77-8A14-858CCCB32A22}" type="presOf" srcId="{6E0C23A4-A755-43C8-AF66-0DB1CFC7B3E2}" destId="{EA36A5BE-B43B-485C-A961-A31B4E320C57}" srcOrd="0" destOrd="1" presId="urn:microsoft.com/office/officeart/2005/8/layout/bList2"/>
    <dgm:cxn modelId="{CC540CF6-A8E9-4CCD-ABE7-B3FDAB759681}" type="presOf" srcId="{64382542-2F4C-4454-B824-262720361EB2}" destId="{EA36A5BE-B43B-485C-A961-A31B4E320C57}" srcOrd="0" destOrd="0" presId="urn:microsoft.com/office/officeart/2005/8/layout/bList2"/>
    <dgm:cxn modelId="{BE2D22F6-FDE0-4ACD-9B44-D8BD1921921E}" type="presOf" srcId="{C164581E-B418-4DF0-ABDD-F14CB95B3709}" destId="{7A5182C0-03C5-41DF-A52F-99D04EBD32AF}" srcOrd="1" destOrd="0" presId="urn:microsoft.com/office/officeart/2005/8/layout/bList2"/>
    <dgm:cxn modelId="{B1861558-39FF-4207-8D0A-17D6E51E8928}" type="presParOf" srcId="{99B0F7A4-36CD-4AB3-9288-8572C4E4AE85}" destId="{993380B1-FE8E-4144-B733-C01C54A5EC6B}" srcOrd="0" destOrd="0" presId="urn:microsoft.com/office/officeart/2005/8/layout/bList2"/>
    <dgm:cxn modelId="{E86A9BEB-31E0-4B5D-90DC-1EE3548904AA}" type="presParOf" srcId="{993380B1-FE8E-4144-B733-C01C54A5EC6B}" destId="{EA36A5BE-B43B-485C-A961-A31B4E320C57}" srcOrd="0" destOrd="0" presId="urn:microsoft.com/office/officeart/2005/8/layout/bList2"/>
    <dgm:cxn modelId="{96ABC480-BFF3-473D-8179-0DE077FA2469}" type="presParOf" srcId="{993380B1-FE8E-4144-B733-C01C54A5EC6B}" destId="{330837A4-7D28-4AD6-B5B4-70A535459E5E}" srcOrd="1" destOrd="0" presId="urn:microsoft.com/office/officeart/2005/8/layout/bList2"/>
    <dgm:cxn modelId="{29352590-3918-44A0-8D04-1F9E1810F91D}" type="presParOf" srcId="{993380B1-FE8E-4144-B733-C01C54A5EC6B}" destId="{E5DD5636-4B19-45BF-BC62-282FA349D704}" srcOrd="2" destOrd="0" presId="urn:microsoft.com/office/officeart/2005/8/layout/bList2"/>
    <dgm:cxn modelId="{1EBF300D-9CF9-4A63-95DF-538EC7EC9AB7}" type="presParOf" srcId="{993380B1-FE8E-4144-B733-C01C54A5EC6B}" destId="{0F22E394-6328-44E5-8E92-B767582A209C}" srcOrd="3" destOrd="0" presId="urn:microsoft.com/office/officeart/2005/8/layout/bList2"/>
    <dgm:cxn modelId="{3185F991-0C06-4055-AFA6-ECFAFB02DBA4}" type="presParOf" srcId="{99B0F7A4-36CD-4AB3-9288-8572C4E4AE85}" destId="{1AA69BF4-046B-4BA8-A20A-847E6BBD72CC}" srcOrd="1" destOrd="0" presId="urn:microsoft.com/office/officeart/2005/8/layout/bList2"/>
    <dgm:cxn modelId="{B6EEC6F1-C3EE-45BD-8286-6B7ABA8A39B5}" type="presParOf" srcId="{99B0F7A4-36CD-4AB3-9288-8572C4E4AE85}" destId="{E2CBB066-18AF-47B9-97F2-52303F974717}" srcOrd="2" destOrd="0" presId="urn:microsoft.com/office/officeart/2005/8/layout/bList2"/>
    <dgm:cxn modelId="{05E5F386-F6E2-4BD3-96A6-AB2F34CE2804}" type="presParOf" srcId="{E2CBB066-18AF-47B9-97F2-52303F974717}" destId="{49B234C7-B390-4AED-BD58-723D62B5A637}" srcOrd="0" destOrd="0" presId="urn:microsoft.com/office/officeart/2005/8/layout/bList2"/>
    <dgm:cxn modelId="{742DC722-F69A-4221-B8C0-76FC6CFCCA37}" type="presParOf" srcId="{E2CBB066-18AF-47B9-97F2-52303F974717}" destId="{A10804F4-5280-4C8C-ACEB-1984658B0B13}" srcOrd="1" destOrd="0" presId="urn:microsoft.com/office/officeart/2005/8/layout/bList2"/>
    <dgm:cxn modelId="{A0A4DAF1-E45C-4A12-BEFC-B8E613A45E23}" type="presParOf" srcId="{E2CBB066-18AF-47B9-97F2-52303F974717}" destId="{7A5182C0-03C5-41DF-A52F-99D04EBD32AF}" srcOrd="2" destOrd="0" presId="urn:microsoft.com/office/officeart/2005/8/layout/bList2"/>
    <dgm:cxn modelId="{78CC7C0E-E2A5-44EE-AE5F-EA7DD508B922}" type="presParOf" srcId="{E2CBB066-18AF-47B9-97F2-52303F974717}" destId="{2B9BD0B3-3A57-4E5F-9031-409B9EDF9999}"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22203-5DEB-46C7-B8D5-3C5E71306C9D}">
      <dsp:nvSpPr>
        <dsp:cNvPr id="0" name=""/>
        <dsp:cNvSpPr/>
      </dsp:nvSpPr>
      <dsp:spPr>
        <a:xfrm rot="5400000">
          <a:off x="4604357" y="-1997833"/>
          <a:ext cx="837972" cy="5047488"/>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de-DE" sz="1400" kern="1200" dirty="0"/>
            <a:t>Pariser Klimaabkommen </a:t>
          </a:r>
          <a:r>
            <a:rPr lang="de-DE" sz="1400" b="1" kern="1200" dirty="0"/>
            <a:t>(UNFCC 2015)</a:t>
          </a:r>
          <a:r>
            <a:rPr lang="de-DE" sz="1400" kern="1200" dirty="0"/>
            <a:t>: Reduzieren der Treibhausgasemissionen, um den Temperaturanstieg auf nicht mehr als </a:t>
          </a:r>
          <a:r>
            <a:rPr lang="de-DE" sz="1400" b="1" kern="1200" dirty="0"/>
            <a:t>2 </a:t>
          </a:r>
          <a:r>
            <a:rPr lang="de-CH" sz="1400" b="1" i="0" u="none" kern="1200" dirty="0"/>
            <a:t>°C</a:t>
          </a:r>
          <a:r>
            <a:rPr lang="de-DE" sz="1400" b="1" kern="1200" dirty="0"/>
            <a:t> </a:t>
          </a:r>
          <a:r>
            <a:rPr lang="de-DE" sz="1400" kern="1200" dirty="0"/>
            <a:t>bis ins Jahr 2100 zu begrenzen               (ideal </a:t>
          </a:r>
          <a:r>
            <a:rPr lang="de-DE" sz="1400" b="1" kern="1200" dirty="0"/>
            <a:t>1.5 </a:t>
          </a:r>
          <a:r>
            <a:rPr lang="de-CH" sz="1400" b="1" i="0" u="none" kern="1200" dirty="0"/>
            <a:t>°C</a:t>
          </a:r>
          <a:r>
            <a:rPr lang="de-CH" sz="1400" b="0" i="0" u="none" kern="1200" dirty="0"/>
            <a:t>)</a:t>
          </a:r>
          <a:r>
            <a:rPr lang="de-DE" sz="1400" kern="1200" dirty="0"/>
            <a:t>.</a:t>
          </a:r>
        </a:p>
      </dsp:txBody>
      <dsp:txXfrm rot="-5400000">
        <a:off x="2499599" y="147831"/>
        <a:ext cx="5006582" cy="756160"/>
      </dsp:txXfrm>
    </dsp:sp>
    <dsp:sp modelId="{5FE96DE8-2F84-4DFE-BEF1-F4BDF0C9CF65}">
      <dsp:nvSpPr>
        <dsp:cNvPr id="0" name=""/>
        <dsp:cNvSpPr/>
      </dsp:nvSpPr>
      <dsp:spPr>
        <a:xfrm>
          <a:off x="339612" y="2177"/>
          <a:ext cx="2159987" cy="104746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Pariser Klimaabkommen</a:t>
          </a:r>
        </a:p>
      </dsp:txBody>
      <dsp:txXfrm>
        <a:off x="390745" y="53310"/>
        <a:ext cx="2057721" cy="945199"/>
      </dsp:txXfrm>
    </dsp:sp>
    <dsp:sp modelId="{C3CF8583-FB7E-4705-BC5A-65D4ED213D6C}">
      <dsp:nvSpPr>
        <dsp:cNvPr id="0" name=""/>
        <dsp:cNvSpPr/>
      </dsp:nvSpPr>
      <dsp:spPr>
        <a:xfrm rot="5400000">
          <a:off x="4604357" y="-897994"/>
          <a:ext cx="837972" cy="5047488"/>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de-DE" sz="1400" kern="1200" dirty="0"/>
            <a:t>Bundesrat verfolgt mit Energiestrategie 2050 eine </a:t>
          </a:r>
          <a:r>
            <a:rPr lang="de-CH" sz="1400" b="1" i="0" u="none" kern="1200" dirty="0"/>
            <a:t>Netto-Null Emission, </a:t>
          </a:r>
          <a:r>
            <a:rPr lang="de-CH" sz="1400" b="0" i="0" u="none" kern="1200" dirty="0"/>
            <a:t>n</a:t>
          </a:r>
          <a:r>
            <a:rPr lang="de-DE" sz="1400" kern="1200" dirty="0" err="1"/>
            <a:t>icht</a:t>
          </a:r>
          <a:r>
            <a:rPr lang="de-DE" sz="1400" kern="1200" dirty="0"/>
            <a:t> mehr THGE </a:t>
          </a:r>
          <a:r>
            <a:rPr lang="de-DE" sz="1400" kern="1200" dirty="0" err="1"/>
            <a:t>ausstossen</a:t>
          </a:r>
          <a:r>
            <a:rPr lang="de-DE" sz="1400" kern="1200" dirty="0"/>
            <a:t> als aufgenommen werden kann (Wälder, Böden, Technik) </a:t>
          </a:r>
          <a:r>
            <a:rPr lang="de-DE" sz="1400" b="1" kern="1200" dirty="0"/>
            <a:t>(BAFU, 2019)</a:t>
          </a:r>
          <a:r>
            <a:rPr lang="de-DE" sz="1400" kern="1200" dirty="0"/>
            <a:t>.</a:t>
          </a:r>
        </a:p>
      </dsp:txBody>
      <dsp:txXfrm rot="-5400000">
        <a:off x="2499599" y="1247670"/>
        <a:ext cx="5006582" cy="756160"/>
      </dsp:txXfrm>
    </dsp:sp>
    <dsp:sp modelId="{509997CA-0EC7-48A2-A5DA-1DA0B7962821}">
      <dsp:nvSpPr>
        <dsp:cNvPr id="0" name=""/>
        <dsp:cNvSpPr/>
      </dsp:nvSpPr>
      <dsp:spPr>
        <a:xfrm>
          <a:off x="339612" y="1102016"/>
          <a:ext cx="2159987" cy="104746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Energiestrategie</a:t>
          </a:r>
        </a:p>
      </dsp:txBody>
      <dsp:txXfrm>
        <a:off x="390745" y="1153149"/>
        <a:ext cx="2057721" cy="945199"/>
      </dsp:txXfrm>
    </dsp:sp>
    <dsp:sp modelId="{BC710366-B273-4DBA-87CD-851EB2FEB83C}">
      <dsp:nvSpPr>
        <dsp:cNvPr id="0" name=""/>
        <dsp:cNvSpPr/>
      </dsp:nvSpPr>
      <dsp:spPr>
        <a:xfrm rot="5400000">
          <a:off x="4604357" y="201844"/>
          <a:ext cx="837972" cy="5047488"/>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de-DE" sz="1400" kern="1200" dirty="0"/>
            <a:t>Der Verkehrssektor ist für ein Drittel des Energieverbrauchs in der Schweiz verantwortlich (ohne Flugverkehr) </a:t>
          </a:r>
          <a:r>
            <a:rPr lang="de-DE" sz="1400" b="1" kern="1200" dirty="0"/>
            <a:t>(BFS 2018).</a:t>
          </a:r>
        </a:p>
      </dsp:txBody>
      <dsp:txXfrm rot="-5400000">
        <a:off x="2499599" y="2347508"/>
        <a:ext cx="5006582" cy="756160"/>
      </dsp:txXfrm>
    </dsp:sp>
    <dsp:sp modelId="{96D474DC-7E5A-443C-B142-002B0E50AEF1}">
      <dsp:nvSpPr>
        <dsp:cNvPr id="0" name=""/>
        <dsp:cNvSpPr/>
      </dsp:nvSpPr>
      <dsp:spPr>
        <a:xfrm>
          <a:off x="339612" y="2201855"/>
          <a:ext cx="2159987" cy="104746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Verkehrssektor</a:t>
          </a:r>
        </a:p>
      </dsp:txBody>
      <dsp:txXfrm>
        <a:off x="390745" y="2252988"/>
        <a:ext cx="2057721" cy="945199"/>
      </dsp:txXfrm>
    </dsp:sp>
    <dsp:sp modelId="{2A527FB1-A429-4D5C-B33D-8F7E54AAA102}">
      <dsp:nvSpPr>
        <dsp:cNvPr id="0" name=""/>
        <dsp:cNvSpPr/>
      </dsp:nvSpPr>
      <dsp:spPr>
        <a:xfrm rot="5400000">
          <a:off x="4604357" y="1301683"/>
          <a:ext cx="837972" cy="5047488"/>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de-DE" sz="1400" kern="1200" dirty="0"/>
            <a:t>Eine Reduzierung der Treibhausgase ist nur möglich, wenn auch im Verkehrssektor stark eingespart wird. </a:t>
          </a:r>
        </a:p>
        <a:p>
          <a:pPr marL="114300" lvl="1" indent="-114300" algn="l" defTabSz="622300">
            <a:lnSpc>
              <a:spcPct val="90000"/>
            </a:lnSpc>
            <a:spcBef>
              <a:spcPct val="0"/>
            </a:spcBef>
            <a:spcAft>
              <a:spcPct val="15000"/>
            </a:spcAft>
            <a:buChar char="•"/>
          </a:pPr>
          <a:r>
            <a:rPr lang="de-CH" sz="1400" b="0" i="0" u="none" kern="1200" dirty="0"/>
            <a:t>Emissionen aus dem </a:t>
          </a:r>
          <a:r>
            <a:rPr lang="de-CH" sz="1400" b="1" i="0" u="none" kern="1200" dirty="0"/>
            <a:t>Verkehr</a:t>
          </a:r>
          <a:r>
            <a:rPr lang="de-CH" sz="1400" b="0" i="0" u="none" kern="1200" dirty="0"/>
            <a:t> gehen erst seit 2009 geringfügig zurück </a:t>
          </a:r>
          <a:r>
            <a:rPr lang="de-CH" sz="1400" b="1" i="0" u="none" kern="1200" dirty="0"/>
            <a:t>(BAFU 2017)</a:t>
          </a:r>
          <a:r>
            <a:rPr lang="de-CH" sz="1400" b="0" i="0" u="none" kern="1200" dirty="0"/>
            <a:t>.  </a:t>
          </a:r>
          <a:endParaRPr lang="de-DE" sz="1400" kern="1200" dirty="0"/>
        </a:p>
      </dsp:txBody>
      <dsp:txXfrm rot="-5400000">
        <a:off x="2499599" y="3447347"/>
        <a:ext cx="5006582" cy="756160"/>
      </dsp:txXfrm>
    </dsp:sp>
    <dsp:sp modelId="{490F9D00-0FD3-4915-9926-2D5CA47C3219}">
      <dsp:nvSpPr>
        <dsp:cNvPr id="0" name=""/>
        <dsp:cNvSpPr/>
      </dsp:nvSpPr>
      <dsp:spPr>
        <a:xfrm>
          <a:off x="339612" y="3301694"/>
          <a:ext cx="2159987" cy="104746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a:t>
          </a:r>
        </a:p>
      </dsp:txBody>
      <dsp:txXfrm>
        <a:off x="390745" y="3352827"/>
        <a:ext cx="2057721" cy="945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22203-5DEB-46C7-B8D5-3C5E71306C9D}">
      <dsp:nvSpPr>
        <dsp:cNvPr id="0" name=""/>
        <dsp:cNvSpPr/>
      </dsp:nvSpPr>
      <dsp:spPr>
        <a:xfrm rot="5400000">
          <a:off x="4357688" y="-1979094"/>
          <a:ext cx="1009838" cy="5052485"/>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de-DE" sz="1400" kern="1200" dirty="0"/>
            <a:t>Im Jahr 2019: 8.6 Millionen Menschen in der Schweiz</a:t>
          </a:r>
        </a:p>
        <a:p>
          <a:pPr marL="114300" lvl="1" indent="-114300" algn="l" defTabSz="622300">
            <a:lnSpc>
              <a:spcPct val="90000"/>
            </a:lnSpc>
            <a:spcBef>
              <a:spcPct val="0"/>
            </a:spcBef>
            <a:spcAft>
              <a:spcPct val="15000"/>
            </a:spcAft>
            <a:buChar char="•"/>
          </a:pPr>
          <a:r>
            <a:rPr lang="de-DE" sz="1400" kern="1200" dirty="0"/>
            <a:t>Im Jahr 2035: 10 Millionen Menschen </a:t>
          </a:r>
          <a:r>
            <a:rPr lang="de-DE" sz="1400" b="1" kern="1200" dirty="0"/>
            <a:t>(BFS 2015)</a:t>
          </a:r>
        </a:p>
      </dsp:txBody>
      <dsp:txXfrm rot="-5400000">
        <a:off x="2336365" y="91525"/>
        <a:ext cx="5003189" cy="911246"/>
      </dsp:txXfrm>
    </dsp:sp>
    <dsp:sp modelId="{5FE96DE8-2F84-4DFE-BEF1-F4BDF0C9CF65}">
      <dsp:nvSpPr>
        <dsp:cNvPr id="0" name=""/>
        <dsp:cNvSpPr/>
      </dsp:nvSpPr>
      <dsp:spPr>
        <a:xfrm>
          <a:off x="374924" y="551"/>
          <a:ext cx="2050280" cy="1093192"/>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Bevölkerung wächst</a:t>
          </a:r>
        </a:p>
      </dsp:txBody>
      <dsp:txXfrm>
        <a:off x="428289" y="53916"/>
        <a:ext cx="1943550" cy="986462"/>
      </dsp:txXfrm>
    </dsp:sp>
    <dsp:sp modelId="{C3CF8583-FB7E-4705-BC5A-65D4ED213D6C}">
      <dsp:nvSpPr>
        <dsp:cNvPr id="0" name=""/>
        <dsp:cNvSpPr/>
      </dsp:nvSpPr>
      <dsp:spPr>
        <a:xfrm rot="5400000">
          <a:off x="4321122" y="-847922"/>
          <a:ext cx="1068024" cy="5084839"/>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de-CH" sz="1400" kern="1200" dirty="0"/>
            <a:t>CH-Bevölkerung legt 37 km/Tag zurück (+17 %, 1994 - 2015),</a:t>
          </a:r>
          <a:endParaRPr lang="de-DE" sz="1400" kern="1200" dirty="0"/>
        </a:p>
        <a:p>
          <a:pPr marL="114300" lvl="1" indent="-114300" algn="l" defTabSz="622300">
            <a:lnSpc>
              <a:spcPct val="90000"/>
            </a:lnSpc>
            <a:spcBef>
              <a:spcPct val="0"/>
            </a:spcBef>
            <a:spcAft>
              <a:spcPct val="15000"/>
            </a:spcAft>
            <a:buChar char="•"/>
          </a:pPr>
          <a:r>
            <a:rPr lang="de-CH" sz="1400" kern="1200" dirty="0"/>
            <a:t>die Fahrzeit ist konstant (~90 min/Tag) </a:t>
          </a:r>
          <a:r>
            <a:rPr lang="de-CH" sz="1400" b="1" kern="1200" dirty="0"/>
            <a:t>(BFS/ARE, 2017)</a:t>
          </a:r>
          <a:endParaRPr lang="de-DE" sz="1400" b="1" kern="1200" dirty="0"/>
        </a:p>
        <a:p>
          <a:pPr marL="114300" lvl="1" indent="-114300" algn="l" defTabSz="622300">
            <a:lnSpc>
              <a:spcPct val="90000"/>
            </a:lnSpc>
            <a:spcBef>
              <a:spcPct val="0"/>
            </a:spcBef>
            <a:spcAft>
              <a:spcPct val="15000"/>
            </a:spcAft>
            <a:buChar char="•"/>
          </a:pPr>
          <a:r>
            <a:rPr lang="de-CH" sz="1400" kern="1200" dirty="0"/>
            <a:t>+25% im Personenverkehr (</a:t>
          </a:r>
          <a:r>
            <a:rPr lang="de-CH" sz="1400" kern="1200" dirty="0" err="1"/>
            <a:t>Pkm</a:t>
          </a:r>
          <a:r>
            <a:rPr lang="de-CH" sz="1400" kern="1200" dirty="0"/>
            <a:t>) für 2040 (</a:t>
          </a:r>
          <a:r>
            <a:rPr lang="de-CH" sz="1400" i="1" kern="1200" dirty="0"/>
            <a:t>Referenz</a:t>
          </a:r>
          <a:r>
            <a:rPr lang="de-CH" sz="1400" kern="1200" dirty="0"/>
            <a:t>)        </a:t>
          </a:r>
          <a:r>
            <a:rPr lang="de-CH" sz="1400" b="1" kern="1200" dirty="0"/>
            <a:t>(ARE, 2016)</a:t>
          </a:r>
          <a:endParaRPr lang="de-DE" sz="1200" b="1" kern="1200" dirty="0"/>
        </a:p>
      </dsp:txBody>
      <dsp:txXfrm rot="-5400000">
        <a:off x="2312715" y="1212622"/>
        <a:ext cx="5032702" cy="963750"/>
      </dsp:txXfrm>
    </dsp:sp>
    <dsp:sp modelId="{509997CA-0EC7-48A2-A5DA-1DA0B7962821}">
      <dsp:nvSpPr>
        <dsp:cNvPr id="0" name=""/>
        <dsp:cNvSpPr/>
      </dsp:nvSpPr>
      <dsp:spPr>
        <a:xfrm>
          <a:off x="374924" y="1163732"/>
          <a:ext cx="2052012" cy="111348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Distanzen wachsen</a:t>
          </a:r>
        </a:p>
      </dsp:txBody>
      <dsp:txXfrm>
        <a:off x="429280" y="1218088"/>
        <a:ext cx="1943300" cy="1004777"/>
      </dsp:txXfrm>
    </dsp:sp>
    <dsp:sp modelId="{BC710366-B273-4DBA-87CD-851EB2FEB83C}">
      <dsp:nvSpPr>
        <dsp:cNvPr id="0" name=""/>
        <dsp:cNvSpPr/>
      </dsp:nvSpPr>
      <dsp:spPr>
        <a:xfrm rot="5400000">
          <a:off x="4375995" y="350038"/>
          <a:ext cx="996961" cy="5047488"/>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de-CH" sz="1400" kern="1200" dirty="0"/>
            <a:t>Ein Viertel der Baufläche liegt ausserhalb der Bauzone </a:t>
          </a:r>
          <a:r>
            <a:rPr lang="de-CH" sz="1400" b="1" kern="1200" dirty="0"/>
            <a:t>(</a:t>
          </a:r>
          <a:r>
            <a:rPr lang="de-CH" sz="1400" b="1" kern="1200" dirty="0" err="1"/>
            <a:t>Schwick</a:t>
          </a:r>
          <a:r>
            <a:rPr lang="de-CH" sz="1400" b="1" kern="1200" dirty="0"/>
            <a:t> et al. 2010).</a:t>
          </a:r>
          <a:endParaRPr lang="de-DE" sz="1400" b="1" kern="1200" dirty="0"/>
        </a:p>
        <a:p>
          <a:pPr marL="114300" lvl="1" indent="-114300" algn="l" defTabSz="622300">
            <a:lnSpc>
              <a:spcPct val="90000"/>
            </a:lnSpc>
            <a:spcBef>
              <a:spcPct val="0"/>
            </a:spcBef>
            <a:spcAft>
              <a:spcPct val="15000"/>
            </a:spcAft>
            <a:buChar char="•"/>
          </a:pPr>
          <a:r>
            <a:rPr lang="de-CH" sz="1400" kern="1200" dirty="0"/>
            <a:t>0.25 m</a:t>
          </a:r>
          <a:r>
            <a:rPr lang="de-CH" sz="1400" kern="1200" baseline="30000" dirty="0"/>
            <a:t>2</a:t>
          </a:r>
          <a:r>
            <a:rPr lang="de-CH" sz="1400" kern="1200" dirty="0"/>
            <a:t>/Sekunde mehr Häuser und Strassen (</a:t>
          </a:r>
          <a:r>
            <a:rPr lang="de-DE" sz="1400" kern="1200" dirty="0"/>
            <a:t>Bodennutzungswandel nach</a:t>
          </a:r>
          <a:r>
            <a:rPr lang="de-CH" sz="1400" kern="1200" dirty="0"/>
            <a:t> </a:t>
          </a:r>
          <a:r>
            <a:rPr lang="de-CH" sz="1400" b="1" kern="1200" dirty="0"/>
            <a:t>BFS 2019a</a:t>
          </a:r>
          <a:r>
            <a:rPr lang="de-CH" sz="1400" kern="1200" dirty="0"/>
            <a:t>)</a:t>
          </a:r>
          <a:endParaRPr lang="de-DE" sz="1400" kern="1200" dirty="0"/>
        </a:p>
      </dsp:txBody>
      <dsp:txXfrm rot="-5400000">
        <a:off x="2350732" y="2423969"/>
        <a:ext cx="4998820" cy="899625"/>
      </dsp:txXfrm>
    </dsp:sp>
    <dsp:sp modelId="{96D474DC-7E5A-443C-B142-002B0E50AEF1}">
      <dsp:nvSpPr>
        <dsp:cNvPr id="0" name=""/>
        <dsp:cNvSpPr/>
      </dsp:nvSpPr>
      <dsp:spPr>
        <a:xfrm>
          <a:off x="374924" y="2347209"/>
          <a:ext cx="2052012" cy="105314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Zersiedelung / Bodennutzung</a:t>
          </a:r>
        </a:p>
      </dsp:txBody>
      <dsp:txXfrm>
        <a:off x="426334" y="2398619"/>
        <a:ext cx="1949192" cy="950325"/>
      </dsp:txXfrm>
    </dsp:sp>
    <dsp:sp modelId="{2A527FB1-A429-4D5C-B33D-8F7E54AAA102}">
      <dsp:nvSpPr>
        <dsp:cNvPr id="0" name=""/>
        <dsp:cNvSpPr/>
      </dsp:nvSpPr>
      <dsp:spPr>
        <a:xfrm rot="5400000">
          <a:off x="4362250" y="1441299"/>
          <a:ext cx="922862" cy="5047488"/>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de-CH" sz="1400" kern="1200" dirty="0"/>
            <a:t>Im Jahr 2015 betrugen die Kosten für den Bau und Unterhalt von Strassen und öffentlichen Verkehrsmitteln 15.2 Milliarden Franken </a:t>
          </a:r>
          <a:r>
            <a:rPr lang="de-CH" sz="1400" b="1" kern="1200" dirty="0"/>
            <a:t>(BFS 2019b).</a:t>
          </a:r>
          <a:endParaRPr lang="de-DE" sz="1400" b="1" kern="1200" dirty="0"/>
        </a:p>
      </dsp:txBody>
      <dsp:txXfrm rot="-5400000">
        <a:off x="2299937" y="3548662"/>
        <a:ext cx="5002438" cy="832762"/>
      </dsp:txXfrm>
    </dsp:sp>
    <dsp:sp modelId="{490F9D00-0FD3-4915-9926-2D5CA47C3219}">
      <dsp:nvSpPr>
        <dsp:cNvPr id="0" name=""/>
        <dsp:cNvSpPr/>
      </dsp:nvSpPr>
      <dsp:spPr>
        <a:xfrm>
          <a:off x="374924" y="3470343"/>
          <a:ext cx="2052012" cy="101537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Infrastruktur-kosten steigen</a:t>
          </a:r>
        </a:p>
      </dsp:txBody>
      <dsp:txXfrm>
        <a:off x="424491" y="3519910"/>
        <a:ext cx="1952878" cy="9162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22203-5DEB-46C7-B8D5-3C5E71306C9D}">
      <dsp:nvSpPr>
        <dsp:cNvPr id="0" name=""/>
        <dsp:cNvSpPr/>
      </dsp:nvSpPr>
      <dsp:spPr>
        <a:xfrm rot="5400000">
          <a:off x="4661815" y="-2024284"/>
          <a:ext cx="844392" cy="5108448"/>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de-CH" sz="1400" kern="1200" dirty="0"/>
            <a:t>Förderung des </a:t>
          </a:r>
          <a:r>
            <a:rPr lang="de-CH" sz="1400" kern="1200" dirty="0" err="1"/>
            <a:t>Langsamverkehrs</a:t>
          </a:r>
          <a:r>
            <a:rPr lang="de-CH" sz="1400" kern="1200" dirty="0"/>
            <a:t>, Elektromobilität, öffentlicher Verkehr, </a:t>
          </a:r>
          <a:r>
            <a:rPr lang="de-CH" sz="1400" i="1" kern="1200" dirty="0" err="1"/>
            <a:t>Shared</a:t>
          </a:r>
          <a:r>
            <a:rPr lang="de-CH" sz="1400" i="1" kern="1200" dirty="0"/>
            <a:t> Mobility </a:t>
          </a:r>
          <a:r>
            <a:rPr lang="de-CH" sz="1400" kern="1200" dirty="0"/>
            <a:t>(Besetzungsgrade PW erhöhen, «nutzen anstatt besitzen»)</a:t>
          </a:r>
          <a:endParaRPr lang="de-DE" sz="1400" kern="1200" dirty="0"/>
        </a:p>
      </dsp:txBody>
      <dsp:txXfrm rot="-5400000">
        <a:off x="2529787" y="148964"/>
        <a:ext cx="5067228" cy="761952"/>
      </dsp:txXfrm>
    </dsp:sp>
    <dsp:sp modelId="{5FE96DE8-2F84-4DFE-BEF1-F4BDF0C9CF65}">
      <dsp:nvSpPr>
        <dsp:cNvPr id="0" name=""/>
        <dsp:cNvSpPr/>
      </dsp:nvSpPr>
      <dsp:spPr>
        <a:xfrm>
          <a:off x="343713" y="2194"/>
          <a:ext cx="2186074" cy="105549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err="1"/>
            <a:t>Dekarbonisierung</a:t>
          </a:r>
          <a:endParaRPr lang="de-DE" sz="2000" kern="1200" dirty="0"/>
        </a:p>
      </dsp:txBody>
      <dsp:txXfrm>
        <a:off x="395238" y="53719"/>
        <a:ext cx="2083024" cy="952440"/>
      </dsp:txXfrm>
    </dsp:sp>
    <dsp:sp modelId="{C3CF8583-FB7E-4705-BC5A-65D4ED213D6C}">
      <dsp:nvSpPr>
        <dsp:cNvPr id="0" name=""/>
        <dsp:cNvSpPr/>
      </dsp:nvSpPr>
      <dsp:spPr>
        <a:xfrm rot="5400000">
          <a:off x="4661815" y="-916019"/>
          <a:ext cx="844392" cy="5108448"/>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de-CH" sz="1400" kern="1200" dirty="0"/>
            <a:t>Lebensstil der kurzen Wege                                                   (Wohnstätten sind die Arbeitsstätten)</a:t>
          </a:r>
          <a:endParaRPr lang="de-DE" sz="1400" kern="1200" dirty="0"/>
        </a:p>
        <a:p>
          <a:pPr marL="114300" lvl="1" indent="-114300" algn="l" defTabSz="622300">
            <a:lnSpc>
              <a:spcPct val="90000"/>
            </a:lnSpc>
            <a:spcBef>
              <a:spcPct val="0"/>
            </a:spcBef>
            <a:spcAft>
              <a:spcPct val="15000"/>
            </a:spcAft>
            <a:buChar char="•"/>
          </a:pPr>
          <a:r>
            <a:rPr lang="de-CH" sz="1400" kern="1200" dirty="0"/>
            <a:t>Mix: Wohnen, Arbeit, Freizeit, Einkaufen («attraktive» Dichte)</a:t>
          </a:r>
          <a:endParaRPr lang="de-DE" sz="1400" kern="1200" dirty="0"/>
        </a:p>
      </dsp:txBody>
      <dsp:txXfrm rot="-5400000">
        <a:off x="2529787" y="1257229"/>
        <a:ext cx="5067228" cy="761952"/>
      </dsp:txXfrm>
    </dsp:sp>
    <dsp:sp modelId="{509997CA-0EC7-48A2-A5DA-1DA0B7962821}">
      <dsp:nvSpPr>
        <dsp:cNvPr id="0" name=""/>
        <dsp:cNvSpPr/>
      </dsp:nvSpPr>
      <dsp:spPr>
        <a:xfrm>
          <a:off x="343713" y="1110459"/>
          <a:ext cx="2186074" cy="105549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Kurze Wege &amp;     „attraktive“ Dichte</a:t>
          </a:r>
        </a:p>
      </dsp:txBody>
      <dsp:txXfrm>
        <a:off x="395238" y="1161984"/>
        <a:ext cx="2083024" cy="952440"/>
      </dsp:txXfrm>
    </dsp:sp>
    <dsp:sp modelId="{BC710366-B273-4DBA-87CD-851EB2FEB83C}">
      <dsp:nvSpPr>
        <dsp:cNvPr id="0" name=""/>
        <dsp:cNvSpPr/>
      </dsp:nvSpPr>
      <dsp:spPr>
        <a:xfrm rot="5400000">
          <a:off x="4661815" y="192246"/>
          <a:ext cx="844392" cy="5108448"/>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de-DE" sz="1400" kern="1200" dirty="0"/>
            <a:t>u.a. Pendlerwege / Arbeitswege reduzieren</a:t>
          </a:r>
          <a:endParaRPr lang="de-DE" sz="1400" b="1" kern="1200" dirty="0"/>
        </a:p>
        <a:p>
          <a:pPr marL="114300" lvl="1" indent="-114300" algn="l" defTabSz="622300">
            <a:lnSpc>
              <a:spcPct val="90000"/>
            </a:lnSpc>
            <a:spcBef>
              <a:spcPct val="0"/>
            </a:spcBef>
            <a:spcAft>
              <a:spcPct val="15000"/>
            </a:spcAft>
            <a:buChar char="•"/>
          </a:pPr>
          <a:r>
            <a:rPr lang="de-CH" sz="1400" kern="1200" dirty="0"/>
            <a:t>Verkehrszweck «Arbeit» = 24 % der Tagesdistanzen               </a:t>
          </a:r>
          <a:r>
            <a:rPr lang="de-CH" sz="1400" b="1" kern="1200" dirty="0"/>
            <a:t>(BFS/ARE, 2017, S. 38). </a:t>
          </a:r>
          <a:r>
            <a:rPr lang="de-DE" sz="1400" kern="1200" dirty="0"/>
            <a:t> </a:t>
          </a:r>
          <a:endParaRPr lang="de-DE" sz="1400" b="1" kern="1200" dirty="0"/>
        </a:p>
      </dsp:txBody>
      <dsp:txXfrm rot="-5400000">
        <a:off x="2529787" y="2365494"/>
        <a:ext cx="5067228" cy="761952"/>
      </dsp:txXfrm>
    </dsp:sp>
    <dsp:sp modelId="{96D474DC-7E5A-443C-B142-002B0E50AEF1}">
      <dsp:nvSpPr>
        <dsp:cNvPr id="0" name=""/>
        <dsp:cNvSpPr/>
      </dsp:nvSpPr>
      <dsp:spPr>
        <a:xfrm>
          <a:off x="343713" y="2218724"/>
          <a:ext cx="2186074" cy="105549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Verkehrs-politisches Ziel</a:t>
          </a:r>
        </a:p>
      </dsp:txBody>
      <dsp:txXfrm>
        <a:off x="395238" y="2270249"/>
        <a:ext cx="2083024" cy="952440"/>
      </dsp:txXfrm>
    </dsp:sp>
    <dsp:sp modelId="{2A527FB1-A429-4D5C-B33D-8F7E54AAA102}">
      <dsp:nvSpPr>
        <dsp:cNvPr id="0" name=""/>
        <dsp:cNvSpPr/>
      </dsp:nvSpPr>
      <dsp:spPr>
        <a:xfrm rot="5400000">
          <a:off x="4661815" y="1300511"/>
          <a:ext cx="844392" cy="5108448"/>
        </a:xfrm>
        <a:prstGeom prst="round2SameRect">
          <a:avLst/>
        </a:prstGeom>
        <a:solidFill>
          <a:schemeClr val="accent1">
            <a:lumMod val="20000"/>
            <a:lumOff val="80000"/>
            <a:alpha val="9000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de-CH" sz="1400" b="1" kern="1200" dirty="0"/>
            <a:t>Neue Formen der Arbeit: </a:t>
          </a:r>
          <a:br>
            <a:rPr lang="de-CH" sz="1400" b="1" kern="1200" dirty="0"/>
          </a:br>
          <a:r>
            <a:rPr lang="de-CH" sz="1400" b="1" kern="1200" dirty="0"/>
            <a:t>Digital, räumlich unabhängig, flexibel?</a:t>
          </a:r>
          <a:endParaRPr lang="de-DE" sz="1400" kern="1200" dirty="0"/>
        </a:p>
      </dsp:txBody>
      <dsp:txXfrm rot="-5400000">
        <a:off x="2529787" y="3473759"/>
        <a:ext cx="5067228" cy="761952"/>
      </dsp:txXfrm>
    </dsp:sp>
    <dsp:sp modelId="{490F9D00-0FD3-4915-9926-2D5CA47C3219}">
      <dsp:nvSpPr>
        <dsp:cNvPr id="0" name=""/>
        <dsp:cNvSpPr/>
      </dsp:nvSpPr>
      <dsp:spPr>
        <a:xfrm>
          <a:off x="343713" y="3326989"/>
          <a:ext cx="2186074" cy="105549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Hilft Digitalisierung?</a:t>
          </a:r>
        </a:p>
      </dsp:txBody>
      <dsp:txXfrm>
        <a:off x="395238" y="3378514"/>
        <a:ext cx="2083024" cy="9524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22203-5DEB-46C7-B8D5-3C5E71306C9D}">
      <dsp:nvSpPr>
        <dsp:cNvPr id="0" name=""/>
        <dsp:cNvSpPr/>
      </dsp:nvSpPr>
      <dsp:spPr>
        <a:xfrm rot="5400000">
          <a:off x="4661815" y="-2024284"/>
          <a:ext cx="844392" cy="5108448"/>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de-CH" sz="1600" kern="1200" dirty="0"/>
            <a:t>Fördert die Motivation, die Produktivität und die </a:t>
          </a:r>
          <a:r>
            <a:rPr lang="de-CH" sz="1600" i="1" kern="1200" dirty="0"/>
            <a:t>Work-Life-Balance </a:t>
          </a:r>
          <a:r>
            <a:rPr lang="de-CH" sz="1600" kern="1200" dirty="0"/>
            <a:t>der </a:t>
          </a:r>
          <a:r>
            <a:rPr lang="de-CH" sz="1600" kern="1200" dirty="0" err="1"/>
            <a:t>Arbeitnehmenden</a:t>
          </a:r>
          <a:r>
            <a:rPr lang="de-CH" sz="1600" kern="1200" dirty="0"/>
            <a:t>                                                 </a:t>
          </a:r>
          <a:r>
            <a:rPr lang="de-CH" sz="1600" b="1" kern="1200" dirty="0"/>
            <a:t>(z.B. Familienzeit besser koordinieren)</a:t>
          </a:r>
          <a:endParaRPr lang="de-DE" sz="1600" b="1" kern="1200" dirty="0"/>
        </a:p>
      </dsp:txBody>
      <dsp:txXfrm rot="-5400000">
        <a:off x="2529787" y="148964"/>
        <a:ext cx="5067228" cy="761952"/>
      </dsp:txXfrm>
    </dsp:sp>
    <dsp:sp modelId="{5FE96DE8-2F84-4DFE-BEF1-F4BDF0C9CF65}">
      <dsp:nvSpPr>
        <dsp:cNvPr id="0" name=""/>
        <dsp:cNvSpPr/>
      </dsp:nvSpPr>
      <dsp:spPr>
        <a:xfrm>
          <a:off x="343713" y="2194"/>
          <a:ext cx="2186074" cy="105549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de-DE" sz="2500" kern="1200" dirty="0"/>
            <a:t>Gesellschaft</a:t>
          </a:r>
        </a:p>
      </dsp:txBody>
      <dsp:txXfrm>
        <a:off x="395238" y="53719"/>
        <a:ext cx="2083024" cy="952440"/>
      </dsp:txXfrm>
    </dsp:sp>
    <dsp:sp modelId="{C3CF8583-FB7E-4705-BC5A-65D4ED213D6C}">
      <dsp:nvSpPr>
        <dsp:cNvPr id="0" name=""/>
        <dsp:cNvSpPr/>
      </dsp:nvSpPr>
      <dsp:spPr>
        <a:xfrm rot="5400000">
          <a:off x="4661815" y="-916019"/>
          <a:ext cx="844392" cy="5108448"/>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de-CH" sz="1600" kern="1200" dirty="0"/>
            <a:t>Reduktion/Vermeidung von arbeitsbedingten Pendeln oder Reisen                                                                                        </a:t>
          </a:r>
          <a:r>
            <a:rPr lang="de-CH" sz="1600" b="1" kern="1200" dirty="0"/>
            <a:t>(z.B. kürzere Pendlerdistanzen, weniger Geschäftsreisen)</a:t>
          </a:r>
          <a:endParaRPr lang="de-DE" sz="1600" b="1" kern="1200" dirty="0"/>
        </a:p>
      </dsp:txBody>
      <dsp:txXfrm rot="-5400000">
        <a:off x="2529787" y="1257229"/>
        <a:ext cx="5067228" cy="761952"/>
      </dsp:txXfrm>
    </dsp:sp>
    <dsp:sp modelId="{509997CA-0EC7-48A2-A5DA-1DA0B7962821}">
      <dsp:nvSpPr>
        <dsp:cNvPr id="0" name=""/>
        <dsp:cNvSpPr/>
      </dsp:nvSpPr>
      <dsp:spPr>
        <a:xfrm>
          <a:off x="343713" y="1110459"/>
          <a:ext cx="2186074" cy="105549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de-DE" sz="2500" kern="1200" dirty="0"/>
            <a:t>Umwelt</a:t>
          </a:r>
        </a:p>
      </dsp:txBody>
      <dsp:txXfrm>
        <a:off x="395238" y="1161984"/>
        <a:ext cx="2083024" cy="952440"/>
      </dsp:txXfrm>
    </dsp:sp>
    <dsp:sp modelId="{BC710366-B273-4DBA-87CD-851EB2FEB83C}">
      <dsp:nvSpPr>
        <dsp:cNvPr id="0" name=""/>
        <dsp:cNvSpPr/>
      </dsp:nvSpPr>
      <dsp:spPr>
        <a:xfrm rot="5400000">
          <a:off x="4661815" y="192246"/>
          <a:ext cx="844392" cy="5108448"/>
        </a:xfrm>
        <a:prstGeom prst="round2Same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de-CH" sz="1600" kern="1200" dirty="0"/>
            <a:t>steigert das Rekrutierungspotential von Unternehmen                                   </a:t>
          </a:r>
          <a:r>
            <a:rPr lang="de-CH" sz="1600" b="1" kern="1200" dirty="0"/>
            <a:t>(z.B. </a:t>
          </a:r>
          <a:r>
            <a:rPr lang="de-DE" sz="1600" b="1" kern="1200" dirty="0"/>
            <a:t>mehr Bewerbungen)</a:t>
          </a:r>
        </a:p>
      </dsp:txBody>
      <dsp:txXfrm rot="-5400000">
        <a:off x="2529787" y="2365494"/>
        <a:ext cx="5067228" cy="761952"/>
      </dsp:txXfrm>
    </dsp:sp>
    <dsp:sp modelId="{96D474DC-7E5A-443C-B142-002B0E50AEF1}">
      <dsp:nvSpPr>
        <dsp:cNvPr id="0" name=""/>
        <dsp:cNvSpPr/>
      </dsp:nvSpPr>
      <dsp:spPr>
        <a:xfrm>
          <a:off x="343713" y="2218724"/>
          <a:ext cx="2186074" cy="105549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de-DE" sz="2500" kern="1200" dirty="0"/>
            <a:t>Wirtschaft</a:t>
          </a:r>
        </a:p>
      </dsp:txBody>
      <dsp:txXfrm>
        <a:off x="395238" y="2270249"/>
        <a:ext cx="2083024" cy="952440"/>
      </dsp:txXfrm>
    </dsp:sp>
    <dsp:sp modelId="{2A527FB1-A429-4D5C-B33D-8F7E54AAA102}">
      <dsp:nvSpPr>
        <dsp:cNvPr id="0" name=""/>
        <dsp:cNvSpPr/>
      </dsp:nvSpPr>
      <dsp:spPr>
        <a:xfrm rot="5400000">
          <a:off x="4661815" y="1300511"/>
          <a:ext cx="844392" cy="5108448"/>
        </a:xfrm>
        <a:prstGeom prst="round2SameRect">
          <a:avLst/>
        </a:prstGeom>
        <a:solidFill>
          <a:schemeClr val="accent1">
            <a:lumMod val="60000"/>
            <a:lumOff val="40000"/>
            <a:alpha val="1600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de-CH" sz="1600" b="1" kern="1200" dirty="0"/>
            <a:t>Stimmen die Aussagen über die positiven Effekte?</a:t>
          </a:r>
          <a:endParaRPr lang="de-DE" sz="1600" b="1" kern="1200" dirty="0"/>
        </a:p>
      </dsp:txBody>
      <dsp:txXfrm rot="-5400000">
        <a:off x="2529787" y="3473759"/>
        <a:ext cx="5067228" cy="761952"/>
      </dsp:txXfrm>
    </dsp:sp>
    <dsp:sp modelId="{490F9D00-0FD3-4915-9926-2D5CA47C3219}">
      <dsp:nvSpPr>
        <dsp:cNvPr id="0" name=""/>
        <dsp:cNvSpPr/>
      </dsp:nvSpPr>
      <dsp:spPr>
        <a:xfrm>
          <a:off x="343713" y="3326989"/>
          <a:ext cx="2186074" cy="105549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de-DE" sz="2500" kern="1200" dirty="0"/>
            <a:t>Wissenschaft</a:t>
          </a:r>
        </a:p>
      </dsp:txBody>
      <dsp:txXfrm>
        <a:off x="395238" y="3378514"/>
        <a:ext cx="2083024" cy="9524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6A5BE-B43B-485C-A961-A31B4E320C57}">
      <dsp:nvSpPr>
        <dsp:cNvPr id="0" name=""/>
        <dsp:cNvSpPr/>
      </dsp:nvSpPr>
      <dsp:spPr>
        <a:xfrm>
          <a:off x="703257" y="2259"/>
          <a:ext cx="2877859" cy="214826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b" anchorCtr="0">
          <a:noAutofit/>
        </a:bodyPr>
        <a:lstStyle/>
        <a:p>
          <a:pPr marL="171450" lvl="1" indent="-171450" algn="l" defTabSz="800100" rtl="0">
            <a:lnSpc>
              <a:spcPct val="90000"/>
            </a:lnSpc>
            <a:spcBef>
              <a:spcPct val="0"/>
            </a:spcBef>
            <a:spcAft>
              <a:spcPct val="15000"/>
            </a:spcAft>
            <a:buChar char="•"/>
          </a:pPr>
          <a:r>
            <a:rPr lang="de-CH" sz="1800" kern="1200" dirty="0"/>
            <a:t>Helfen </a:t>
          </a:r>
          <a:r>
            <a:rPr lang="de-CH" sz="1800" b="1" kern="1200" dirty="0"/>
            <a:t>Coworking Spaces </a:t>
          </a:r>
          <a:r>
            <a:rPr lang="de-CH" sz="1800" kern="1200" dirty="0"/>
            <a:t>CO</a:t>
          </a:r>
          <a:r>
            <a:rPr lang="de-CH" sz="1800" kern="1200" baseline="-25000" dirty="0"/>
            <a:t>2 </a:t>
          </a:r>
          <a:r>
            <a:rPr lang="de-CH" sz="1800" kern="1200" dirty="0"/>
            <a:t>im Verkehr einzusparen?</a:t>
          </a:r>
        </a:p>
        <a:p>
          <a:pPr marL="171450" lvl="1" indent="-171450" algn="l" defTabSz="800100" rtl="0">
            <a:lnSpc>
              <a:spcPct val="90000"/>
            </a:lnSpc>
            <a:spcBef>
              <a:spcPct val="0"/>
            </a:spcBef>
            <a:spcAft>
              <a:spcPct val="15000"/>
            </a:spcAft>
            <a:buChar char="•"/>
          </a:pPr>
          <a:r>
            <a:rPr lang="de-CH" sz="1800" kern="1200" dirty="0"/>
            <a:t>Helfen </a:t>
          </a:r>
          <a:r>
            <a:rPr lang="de-CH" sz="1800" b="1" kern="1200" dirty="0" err="1"/>
            <a:t>Coworking</a:t>
          </a:r>
          <a:r>
            <a:rPr lang="de-CH" sz="1800" b="1" kern="1200" dirty="0"/>
            <a:t> Spaces </a:t>
          </a:r>
          <a:r>
            <a:rPr lang="de-CH" sz="1800" kern="1200" dirty="0"/>
            <a:t>dabei, die Haupt-</a:t>
          </a:r>
          <a:r>
            <a:rPr lang="de-CH" sz="1800" kern="1200" dirty="0" err="1"/>
            <a:t>verkehrszeiten</a:t>
          </a:r>
          <a:r>
            <a:rPr lang="de-CH" sz="1800" kern="1200" dirty="0"/>
            <a:t> zu entlasten?</a:t>
          </a:r>
        </a:p>
      </dsp:txBody>
      <dsp:txXfrm>
        <a:off x="753593" y="52595"/>
        <a:ext cx="2777187" cy="2097925"/>
      </dsp:txXfrm>
    </dsp:sp>
    <dsp:sp modelId="{E5DD5636-4B19-45BF-BC62-282FA349D704}">
      <dsp:nvSpPr>
        <dsp:cNvPr id="0" name=""/>
        <dsp:cNvSpPr/>
      </dsp:nvSpPr>
      <dsp:spPr>
        <a:xfrm>
          <a:off x="714308" y="2137439"/>
          <a:ext cx="2866521" cy="116932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rtl="0">
            <a:lnSpc>
              <a:spcPct val="90000"/>
            </a:lnSpc>
            <a:spcBef>
              <a:spcPct val="0"/>
            </a:spcBef>
            <a:spcAft>
              <a:spcPct val="35000"/>
            </a:spcAft>
            <a:buNone/>
          </a:pPr>
          <a:r>
            <a:rPr lang="de-CH" sz="1800" b="1" kern="1200" dirty="0"/>
            <a:t>Pendler-bewegungen</a:t>
          </a:r>
        </a:p>
      </dsp:txBody>
      <dsp:txXfrm>
        <a:off x="714308" y="2137439"/>
        <a:ext cx="2018676" cy="1169322"/>
      </dsp:txXfrm>
    </dsp:sp>
    <dsp:sp modelId="{0F22E394-6328-44E5-8E92-B767582A209C}">
      <dsp:nvSpPr>
        <dsp:cNvPr id="0" name=""/>
        <dsp:cNvSpPr/>
      </dsp:nvSpPr>
      <dsp:spPr>
        <a:xfrm>
          <a:off x="2936097" y="2251532"/>
          <a:ext cx="1007250" cy="1007250"/>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B234C7-B390-4AED-BD58-723D62B5A637}">
      <dsp:nvSpPr>
        <dsp:cNvPr id="0" name=""/>
        <dsp:cNvSpPr/>
      </dsp:nvSpPr>
      <dsp:spPr>
        <a:xfrm>
          <a:off x="4068120" y="2259"/>
          <a:ext cx="2877859" cy="214826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b" anchorCtr="0">
          <a:noAutofit/>
        </a:bodyPr>
        <a:lstStyle/>
        <a:p>
          <a:pPr marL="171450" lvl="1" indent="-171450" algn="l" defTabSz="800100" rtl="0">
            <a:lnSpc>
              <a:spcPct val="90000"/>
            </a:lnSpc>
            <a:spcBef>
              <a:spcPct val="0"/>
            </a:spcBef>
            <a:spcAft>
              <a:spcPct val="15000"/>
            </a:spcAft>
            <a:buChar char="•"/>
          </a:pPr>
          <a:r>
            <a:rPr lang="de-CH" sz="1800" kern="1200" dirty="0"/>
            <a:t>Beleben </a:t>
          </a:r>
          <a:r>
            <a:rPr lang="de-CH" sz="1800" b="1" kern="1200" dirty="0" err="1"/>
            <a:t>Coworking</a:t>
          </a:r>
          <a:r>
            <a:rPr lang="de-CH" sz="1800" b="1" kern="1200" dirty="0"/>
            <a:t> Spaces </a:t>
          </a:r>
          <a:r>
            <a:rPr lang="de-CH" sz="1800" kern="1200" dirty="0"/>
            <a:t>wirtschaftlich und sozial den ländlichen Raum?</a:t>
          </a:r>
        </a:p>
        <a:p>
          <a:pPr marL="171450" lvl="1" indent="-171450" algn="l" defTabSz="800100" rtl="0">
            <a:lnSpc>
              <a:spcPct val="90000"/>
            </a:lnSpc>
            <a:spcBef>
              <a:spcPct val="0"/>
            </a:spcBef>
            <a:spcAft>
              <a:spcPct val="15000"/>
            </a:spcAft>
            <a:buChar char="•"/>
          </a:pPr>
          <a:r>
            <a:rPr lang="de-CH" sz="1800" kern="1200" dirty="0"/>
            <a:t>Wie unterscheiden sich die Businessmodelle zwischen Stadt und Land? </a:t>
          </a:r>
          <a:r>
            <a:rPr lang="de-CH" sz="1800" b="1" kern="1200" dirty="0"/>
            <a:t>(Vu et al. 2019) </a:t>
          </a:r>
        </a:p>
      </dsp:txBody>
      <dsp:txXfrm>
        <a:off x="4118456" y="52595"/>
        <a:ext cx="2777187" cy="2097925"/>
      </dsp:txXfrm>
    </dsp:sp>
    <dsp:sp modelId="{7A5182C0-03C5-41DF-A52F-99D04EBD32AF}">
      <dsp:nvSpPr>
        <dsp:cNvPr id="0" name=""/>
        <dsp:cNvSpPr/>
      </dsp:nvSpPr>
      <dsp:spPr>
        <a:xfrm>
          <a:off x="4068120" y="2107075"/>
          <a:ext cx="2877859" cy="119968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rtl="0">
            <a:lnSpc>
              <a:spcPct val="90000"/>
            </a:lnSpc>
            <a:spcBef>
              <a:spcPct val="0"/>
            </a:spcBef>
            <a:spcAft>
              <a:spcPct val="35000"/>
            </a:spcAft>
            <a:buNone/>
          </a:pPr>
          <a:r>
            <a:rPr lang="de-CH" sz="1800" b="1" kern="1200" dirty="0"/>
            <a:t>Unterschiede zw. städtischen und ländlichen Coworking Spaces</a:t>
          </a:r>
        </a:p>
      </dsp:txBody>
      <dsp:txXfrm>
        <a:off x="4068120" y="2107075"/>
        <a:ext cx="2026661" cy="1199686"/>
      </dsp:txXfrm>
    </dsp:sp>
    <dsp:sp modelId="{2B9BD0B3-3A57-4E5F-9031-409B9EDF9999}">
      <dsp:nvSpPr>
        <dsp:cNvPr id="0" name=""/>
        <dsp:cNvSpPr/>
      </dsp:nvSpPr>
      <dsp:spPr>
        <a:xfrm>
          <a:off x="6185337" y="2214958"/>
          <a:ext cx="1007250" cy="1007250"/>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235503" cy="337400"/>
          </a:xfrm>
          <a:prstGeom prst="rect">
            <a:avLst/>
          </a:prstGeom>
        </p:spPr>
        <p:txBody>
          <a:bodyPr vert="horz" lIns="91861" tIns="45930" rIns="91861" bIns="45930" rtlCol="0"/>
          <a:lstStyle>
            <a:lvl1pPr algn="l">
              <a:defRPr sz="1200"/>
            </a:lvl1pPr>
          </a:lstStyle>
          <a:p>
            <a:endParaRPr lang="en-US"/>
          </a:p>
        </p:txBody>
      </p:sp>
      <p:sp>
        <p:nvSpPr>
          <p:cNvPr id="3" name="Date Placeholder 2"/>
          <p:cNvSpPr>
            <a:spLocks noGrp="1"/>
          </p:cNvSpPr>
          <p:nvPr>
            <p:ph type="dt" idx="1"/>
          </p:nvPr>
        </p:nvSpPr>
        <p:spPr>
          <a:xfrm>
            <a:off x="5536474" y="0"/>
            <a:ext cx="4235503" cy="337400"/>
          </a:xfrm>
          <a:prstGeom prst="rect">
            <a:avLst/>
          </a:prstGeom>
        </p:spPr>
        <p:txBody>
          <a:bodyPr vert="horz" lIns="91861" tIns="45930" rIns="91861" bIns="45930" rtlCol="0"/>
          <a:lstStyle>
            <a:lvl1pPr algn="r">
              <a:defRPr sz="1200"/>
            </a:lvl1pPr>
          </a:lstStyle>
          <a:p>
            <a:fld id="{AA2C0594-FB91-6549-B734-125DEC4832D9}" type="datetimeFigureOut">
              <a:rPr lang="en-US" smtClean="0"/>
              <a:t>9/15/20</a:t>
            </a:fld>
            <a:endParaRPr lang="en-US"/>
          </a:p>
        </p:txBody>
      </p:sp>
      <p:sp>
        <p:nvSpPr>
          <p:cNvPr id="4" name="Slide Image Placeholder 3"/>
          <p:cNvSpPr>
            <a:spLocks noGrp="1" noRot="1" noChangeAspect="1"/>
          </p:cNvSpPr>
          <p:nvPr>
            <p:ph type="sldImg" idx="2"/>
          </p:nvPr>
        </p:nvSpPr>
        <p:spPr>
          <a:xfrm>
            <a:off x="2870200" y="841375"/>
            <a:ext cx="4033838" cy="2268538"/>
          </a:xfrm>
          <a:prstGeom prst="rect">
            <a:avLst/>
          </a:prstGeom>
          <a:noFill/>
          <a:ln w="12700">
            <a:solidFill>
              <a:prstClr val="black"/>
            </a:solidFill>
          </a:ln>
        </p:spPr>
        <p:txBody>
          <a:bodyPr vert="horz" lIns="91861" tIns="45930" rIns="91861" bIns="45930" rtlCol="0" anchor="ctr"/>
          <a:lstStyle/>
          <a:p>
            <a:endParaRPr lang="en-US"/>
          </a:p>
        </p:txBody>
      </p:sp>
      <p:sp>
        <p:nvSpPr>
          <p:cNvPr id="5" name="Notes Placeholder 4"/>
          <p:cNvSpPr>
            <a:spLocks noGrp="1"/>
          </p:cNvSpPr>
          <p:nvPr>
            <p:ph type="body" sz="quarter" idx="3"/>
          </p:nvPr>
        </p:nvSpPr>
        <p:spPr>
          <a:xfrm>
            <a:off x="977424" y="3236238"/>
            <a:ext cx="7819390" cy="2647831"/>
          </a:xfrm>
          <a:prstGeom prst="rect">
            <a:avLst/>
          </a:prstGeom>
        </p:spPr>
        <p:txBody>
          <a:bodyPr vert="horz" lIns="91861" tIns="45930" rIns="91861" bIns="4593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387251"/>
            <a:ext cx="4235503" cy="337399"/>
          </a:xfrm>
          <a:prstGeom prst="rect">
            <a:avLst/>
          </a:prstGeom>
        </p:spPr>
        <p:txBody>
          <a:bodyPr vert="horz" lIns="91861" tIns="45930" rIns="91861" bIns="45930" rtlCol="0" anchor="b"/>
          <a:lstStyle>
            <a:lvl1pPr algn="l">
              <a:defRPr sz="1200"/>
            </a:lvl1pPr>
          </a:lstStyle>
          <a:p>
            <a:endParaRPr lang="en-US"/>
          </a:p>
        </p:txBody>
      </p:sp>
      <p:sp>
        <p:nvSpPr>
          <p:cNvPr id="7" name="Slide Number Placeholder 6"/>
          <p:cNvSpPr>
            <a:spLocks noGrp="1"/>
          </p:cNvSpPr>
          <p:nvPr>
            <p:ph type="sldNum" sz="quarter" idx="5"/>
          </p:nvPr>
        </p:nvSpPr>
        <p:spPr>
          <a:xfrm>
            <a:off x="5536474" y="6387251"/>
            <a:ext cx="4235503" cy="337399"/>
          </a:xfrm>
          <a:prstGeom prst="rect">
            <a:avLst/>
          </a:prstGeom>
        </p:spPr>
        <p:txBody>
          <a:bodyPr vert="horz" lIns="91861" tIns="45930" rIns="91861" bIns="45930" rtlCol="0" anchor="b"/>
          <a:lstStyle>
            <a:lvl1pPr algn="r">
              <a:defRPr sz="1200"/>
            </a:lvl1pPr>
          </a:lstStyle>
          <a:p>
            <a:fld id="{3BCD52EB-6373-8342-9112-3E6FB62238FA}" type="slidenum">
              <a:rPr lang="en-US" smtClean="0"/>
              <a:t>‹Nr.›</a:t>
            </a:fld>
            <a:endParaRPr lang="en-US"/>
          </a:p>
        </p:txBody>
      </p:sp>
    </p:spTree>
    <p:extLst>
      <p:ext uri="{BB962C8B-B14F-4D97-AF65-F5344CB8AC3E}">
        <p14:creationId xmlns:p14="http://schemas.microsoft.com/office/powerpoint/2010/main" val="2104773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CD52EB-6373-8342-9112-3E6FB62238FA}" type="slidenum">
              <a:rPr lang="en-US" smtClean="0"/>
              <a:t>1</a:t>
            </a:fld>
            <a:endParaRPr lang="en-US"/>
          </a:p>
        </p:txBody>
      </p:sp>
    </p:spTree>
    <p:extLst>
      <p:ext uri="{BB962C8B-B14F-4D97-AF65-F5344CB8AC3E}">
        <p14:creationId xmlns:p14="http://schemas.microsoft.com/office/powerpoint/2010/main" val="2167820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3863" y="1243013"/>
            <a:ext cx="5964237" cy="33559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33FC5D6-E60E-4D66-AAFC-55B063776C2A}" type="slidenum">
              <a:rPr lang="de-CH" smtClean="0"/>
              <a:t>13</a:t>
            </a:fld>
            <a:endParaRPr lang="de-CH"/>
          </a:p>
        </p:txBody>
      </p:sp>
    </p:spTree>
    <p:extLst>
      <p:ext uri="{BB962C8B-B14F-4D97-AF65-F5344CB8AC3E}">
        <p14:creationId xmlns:p14="http://schemas.microsoft.com/office/powerpoint/2010/main" val="2439225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33FC5D6-E60E-4D66-AAFC-55B063776C2A}" type="slidenum">
              <a:rPr lang="de-CH" smtClean="0"/>
              <a:t>14</a:t>
            </a:fld>
            <a:endParaRPr lang="de-CH"/>
          </a:p>
        </p:txBody>
      </p:sp>
    </p:spTree>
    <p:extLst>
      <p:ext uri="{BB962C8B-B14F-4D97-AF65-F5344CB8AC3E}">
        <p14:creationId xmlns:p14="http://schemas.microsoft.com/office/powerpoint/2010/main" val="1409479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33FC5D6-E60E-4D66-AAFC-55B063776C2A}" type="slidenum">
              <a:rPr lang="de-CH" smtClean="0"/>
              <a:t>15</a:t>
            </a:fld>
            <a:endParaRPr lang="de-CH"/>
          </a:p>
        </p:txBody>
      </p:sp>
    </p:spTree>
    <p:extLst>
      <p:ext uri="{BB962C8B-B14F-4D97-AF65-F5344CB8AC3E}">
        <p14:creationId xmlns:p14="http://schemas.microsoft.com/office/powerpoint/2010/main" val="3172904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33FC5D6-E60E-4D66-AAFC-55B063776C2A}" type="slidenum">
              <a:rPr lang="de-CH" smtClean="0"/>
              <a:t>16</a:t>
            </a:fld>
            <a:endParaRPr lang="de-CH"/>
          </a:p>
        </p:txBody>
      </p:sp>
    </p:spTree>
    <p:extLst>
      <p:ext uri="{BB962C8B-B14F-4D97-AF65-F5344CB8AC3E}">
        <p14:creationId xmlns:p14="http://schemas.microsoft.com/office/powerpoint/2010/main" val="4072193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33FC5D6-E60E-4D66-AAFC-55B063776C2A}" type="slidenum">
              <a:rPr lang="de-CH" smtClean="0"/>
              <a:t>17</a:t>
            </a:fld>
            <a:endParaRPr lang="de-CH"/>
          </a:p>
        </p:txBody>
      </p:sp>
    </p:spTree>
    <p:extLst>
      <p:ext uri="{BB962C8B-B14F-4D97-AF65-F5344CB8AC3E}">
        <p14:creationId xmlns:p14="http://schemas.microsoft.com/office/powerpoint/2010/main" val="2502032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33FC5D6-E60E-4D66-AAFC-55B063776C2A}" type="slidenum">
              <a:rPr lang="de-CH" smtClean="0"/>
              <a:t>18</a:t>
            </a:fld>
            <a:endParaRPr lang="de-CH"/>
          </a:p>
        </p:txBody>
      </p:sp>
    </p:spTree>
    <p:extLst>
      <p:ext uri="{BB962C8B-B14F-4D97-AF65-F5344CB8AC3E}">
        <p14:creationId xmlns:p14="http://schemas.microsoft.com/office/powerpoint/2010/main" val="2285166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 </a:t>
            </a:r>
          </a:p>
        </p:txBody>
      </p:sp>
      <p:sp>
        <p:nvSpPr>
          <p:cNvPr id="4" name="Foliennummernplatzhalter 3"/>
          <p:cNvSpPr>
            <a:spLocks noGrp="1"/>
          </p:cNvSpPr>
          <p:nvPr>
            <p:ph type="sldNum" sz="quarter" idx="10"/>
          </p:nvPr>
        </p:nvSpPr>
        <p:spPr/>
        <p:txBody>
          <a:bodyPr/>
          <a:lstStyle/>
          <a:p>
            <a:fld id="{133FC5D6-E60E-4D66-AAFC-55B063776C2A}" type="slidenum">
              <a:rPr lang="de-CH" smtClean="0"/>
              <a:t>19</a:t>
            </a:fld>
            <a:endParaRPr lang="de-CH"/>
          </a:p>
        </p:txBody>
      </p:sp>
    </p:spTree>
    <p:extLst>
      <p:ext uri="{BB962C8B-B14F-4D97-AF65-F5344CB8AC3E}">
        <p14:creationId xmlns:p14="http://schemas.microsoft.com/office/powerpoint/2010/main" val="166713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 </a:t>
            </a:r>
          </a:p>
        </p:txBody>
      </p:sp>
      <p:sp>
        <p:nvSpPr>
          <p:cNvPr id="4" name="Foliennummernplatzhalter 3"/>
          <p:cNvSpPr>
            <a:spLocks noGrp="1"/>
          </p:cNvSpPr>
          <p:nvPr>
            <p:ph type="sldNum" sz="quarter" idx="10"/>
          </p:nvPr>
        </p:nvSpPr>
        <p:spPr/>
        <p:txBody>
          <a:bodyPr/>
          <a:lstStyle/>
          <a:p>
            <a:fld id="{133FC5D6-E60E-4D66-AAFC-55B063776C2A}" type="slidenum">
              <a:rPr lang="de-CH" smtClean="0"/>
              <a:t>24</a:t>
            </a:fld>
            <a:endParaRPr lang="de-CH"/>
          </a:p>
        </p:txBody>
      </p:sp>
    </p:spTree>
    <p:extLst>
      <p:ext uri="{BB962C8B-B14F-4D97-AF65-F5344CB8AC3E}">
        <p14:creationId xmlns:p14="http://schemas.microsoft.com/office/powerpoint/2010/main" val="1646612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33FC5D6-E60E-4D66-AAFC-55B063776C2A}" type="slidenum">
              <a:rPr lang="de-CH" smtClean="0"/>
              <a:t>26</a:t>
            </a:fld>
            <a:endParaRPr lang="de-CH"/>
          </a:p>
        </p:txBody>
      </p:sp>
    </p:spTree>
    <p:extLst>
      <p:ext uri="{BB962C8B-B14F-4D97-AF65-F5344CB8AC3E}">
        <p14:creationId xmlns:p14="http://schemas.microsoft.com/office/powerpoint/2010/main" val="2665137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33FC5D6-E60E-4D66-AAFC-55B063776C2A}" type="slidenum">
              <a:rPr lang="de-CH" smtClean="0"/>
              <a:t>27</a:t>
            </a:fld>
            <a:endParaRPr lang="de-CH"/>
          </a:p>
        </p:txBody>
      </p:sp>
    </p:spTree>
    <p:extLst>
      <p:ext uri="{BB962C8B-B14F-4D97-AF65-F5344CB8AC3E}">
        <p14:creationId xmlns:p14="http://schemas.microsoft.com/office/powerpoint/2010/main" val="1338571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CD52EB-6373-8342-9112-3E6FB62238FA}" type="slidenum">
              <a:rPr lang="en-US" smtClean="0"/>
              <a:t>2</a:t>
            </a:fld>
            <a:endParaRPr lang="en-US"/>
          </a:p>
        </p:txBody>
      </p:sp>
    </p:spTree>
    <p:extLst>
      <p:ext uri="{BB962C8B-B14F-4D97-AF65-F5344CB8AC3E}">
        <p14:creationId xmlns:p14="http://schemas.microsoft.com/office/powerpoint/2010/main" val="3114622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 </a:t>
            </a:r>
          </a:p>
        </p:txBody>
      </p:sp>
      <p:sp>
        <p:nvSpPr>
          <p:cNvPr id="4" name="Foliennummernplatzhalter 3"/>
          <p:cNvSpPr>
            <a:spLocks noGrp="1"/>
          </p:cNvSpPr>
          <p:nvPr>
            <p:ph type="sldNum" sz="quarter" idx="10"/>
          </p:nvPr>
        </p:nvSpPr>
        <p:spPr/>
        <p:txBody>
          <a:bodyPr/>
          <a:lstStyle/>
          <a:p>
            <a:fld id="{133FC5D6-E60E-4D66-AAFC-55B063776C2A}" type="slidenum">
              <a:rPr lang="de-CH" smtClean="0"/>
              <a:t>28</a:t>
            </a:fld>
            <a:endParaRPr lang="de-CH"/>
          </a:p>
        </p:txBody>
      </p:sp>
    </p:spTree>
    <p:extLst>
      <p:ext uri="{BB962C8B-B14F-4D97-AF65-F5344CB8AC3E}">
        <p14:creationId xmlns:p14="http://schemas.microsoft.com/office/powerpoint/2010/main" val="1777749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- 190 Länder </a:t>
            </a:r>
          </a:p>
          <a:p>
            <a:endParaRPr lang="de-DE" dirty="0"/>
          </a:p>
          <a:p>
            <a:r>
              <a:rPr lang="de-DE" dirty="0"/>
              <a:t>- Vorindustrialisierung</a:t>
            </a:r>
          </a:p>
          <a:p>
            <a:endParaRPr lang="de-DE" dirty="0"/>
          </a:p>
          <a:p>
            <a:r>
              <a:rPr lang="de-DE" dirty="0"/>
              <a:t>- </a:t>
            </a:r>
          </a:p>
          <a:p>
            <a:endParaRPr lang="de-DE" dirty="0"/>
          </a:p>
          <a:p>
            <a:endParaRPr lang="de-DE" dirty="0"/>
          </a:p>
          <a:p>
            <a:r>
              <a:rPr lang="de-DE" dirty="0"/>
              <a:t>United Nation </a:t>
            </a:r>
            <a:r>
              <a:rPr lang="de-DE" dirty="0" err="1"/>
              <a:t>Convention</a:t>
            </a:r>
            <a:r>
              <a:rPr lang="de-DE" dirty="0"/>
              <a:t> </a:t>
            </a:r>
            <a:r>
              <a:rPr lang="de-DE" dirty="0" err="1"/>
              <a:t>Climate</a:t>
            </a:r>
            <a:r>
              <a:rPr lang="de-DE" dirty="0"/>
              <a:t> Change</a:t>
            </a:r>
          </a:p>
          <a:p>
            <a:endParaRPr lang="de-DE" dirty="0"/>
          </a:p>
          <a:p>
            <a:r>
              <a:rPr lang="de-DE" dirty="0"/>
              <a:t>Die Schweiz hat sich zum Pariser Klimaabkommen (UNFCCC 2015) verpflichtet, das darauf abzielt, die globalen Treibhausgasemissionen zu reduzieren, um den durchschnittlichen globalen Temperaturanstieg bis Ende dieses Jahrhunderts auf 1,5 oder 2 Grad zu begrenzen. Insbesondere hat der Bundesrat in seiner Energiestrategie 2050 erklärt, die Treibhausgasemissionen bis 2050 um 40% zu senken. Dieses Ziel ist sehr ambitioniert und erfordert erhebliche Reduzierungsanstrengungen in allen Bereichen. Der Verkehrssektor ist für fast ein Drittel der Treibhausgasemissionen der Schweiz verantwortlich (Bundesamt für Statistik 2018a) und damit eine der Hauptursachen für anthropogene Treibhausgasemissionen. Daher ist eine Reduzierung um 40% möglich.</a:t>
            </a:r>
          </a:p>
          <a:p>
            <a:r>
              <a:rPr lang="de-DE" dirty="0"/>
              <a:t>der Treibhausgasemissionen ist nur möglich, wenn auch im Mobilitätsbereich deutliche Einschnitte erreicht werden. Zudem wächst der Verkehrssektor in der Schweiz aufgrund des Bevölkerungswachstums und der wirtschaftlichen Entwicklung weiter. Wachstum, das die Herausforderung verstärkt, die Ziele der Energiestrategie 2050 mit den Zielen der Energiestrategie 2050 in Einklang zu bringen. zukünftige Mobilitätsanforderungen.</a:t>
            </a:r>
          </a:p>
          <a:p>
            <a:endParaRPr lang="de-CH" dirty="0"/>
          </a:p>
        </p:txBody>
      </p:sp>
      <p:sp>
        <p:nvSpPr>
          <p:cNvPr id="4" name="Foliennummernplatzhalter 3"/>
          <p:cNvSpPr>
            <a:spLocks noGrp="1"/>
          </p:cNvSpPr>
          <p:nvPr>
            <p:ph type="sldNum" sz="quarter" idx="10"/>
          </p:nvPr>
        </p:nvSpPr>
        <p:spPr/>
        <p:txBody>
          <a:bodyPr/>
          <a:lstStyle/>
          <a:p>
            <a:fld id="{133FC5D6-E60E-4D66-AAFC-55B063776C2A}" type="slidenum">
              <a:rPr lang="de-CH" smtClean="0"/>
              <a:t>38</a:t>
            </a:fld>
            <a:endParaRPr lang="de-CH"/>
          </a:p>
        </p:txBody>
      </p:sp>
    </p:spTree>
    <p:extLst>
      <p:ext uri="{BB962C8B-B14F-4D97-AF65-F5344CB8AC3E}">
        <p14:creationId xmlns:p14="http://schemas.microsoft.com/office/powerpoint/2010/main" val="2297405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33FC5D6-E60E-4D66-AAFC-55B063776C2A}" type="slidenum">
              <a:rPr lang="de-CH" smtClean="0"/>
              <a:t>39</a:t>
            </a:fld>
            <a:endParaRPr lang="de-CH"/>
          </a:p>
        </p:txBody>
      </p:sp>
    </p:spTree>
    <p:extLst>
      <p:ext uri="{BB962C8B-B14F-4D97-AF65-F5344CB8AC3E}">
        <p14:creationId xmlns:p14="http://schemas.microsoft.com/office/powerpoint/2010/main" val="2384513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BCD52EB-6373-8342-9112-3E6FB62238FA}" type="slidenum">
              <a:rPr lang="en-US" smtClean="0"/>
              <a:t>48</a:t>
            </a:fld>
            <a:endParaRPr lang="en-US"/>
          </a:p>
        </p:txBody>
      </p:sp>
    </p:spTree>
    <p:extLst>
      <p:ext uri="{BB962C8B-B14F-4D97-AF65-F5344CB8AC3E}">
        <p14:creationId xmlns:p14="http://schemas.microsoft.com/office/powerpoint/2010/main" val="1225794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CD52EB-6373-8342-9112-3E6FB62238FA}" type="slidenum">
              <a:rPr lang="en-US" smtClean="0"/>
              <a:t>62</a:t>
            </a:fld>
            <a:endParaRPr lang="en-US"/>
          </a:p>
        </p:txBody>
      </p:sp>
    </p:spTree>
    <p:extLst>
      <p:ext uri="{BB962C8B-B14F-4D97-AF65-F5344CB8AC3E}">
        <p14:creationId xmlns:p14="http://schemas.microsoft.com/office/powerpoint/2010/main" val="1011123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CD52EB-6373-8342-9112-3E6FB62238FA}" type="slidenum">
              <a:rPr lang="en-US" smtClean="0"/>
              <a:t>66</a:t>
            </a:fld>
            <a:endParaRPr lang="en-US"/>
          </a:p>
        </p:txBody>
      </p:sp>
    </p:spTree>
    <p:extLst>
      <p:ext uri="{BB962C8B-B14F-4D97-AF65-F5344CB8AC3E}">
        <p14:creationId xmlns:p14="http://schemas.microsoft.com/office/powerpoint/2010/main" val="2281992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D52EB-6373-8342-9112-3E6FB62238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48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D52EB-6373-8342-9112-3E6FB62238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243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3863" y="1243013"/>
            <a:ext cx="5964237" cy="33559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33FC5D6-E60E-4D66-AAFC-55B063776C2A}" type="slidenum">
              <a:rPr lang="de-CH" smtClean="0"/>
              <a:t>7</a:t>
            </a:fld>
            <a:endParaRPr lang="de-CH"/>
          </a:p>
        </p:txBody>
      </p:sp>
    </p:spTree>
    <p:extLst>
      <p:ext uri="{BB962C8B-B14F-4D97-AF65-F5344CB8AC3E}">
        <p14:creationId xmlns:p14="http://schemas.microsoft.com/office/powerpoint/2010/main" val="2653397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33FC5D6-E60E-4D66-AAFC-55B063776C2A}" type="slidenum">
              <a:rPr lang="de-CH" smtClean="0"/>
              <a:t>8</a:t>
            </a:fld>
            <a:endParaRPr lang="de-CH"/>
          </a:p>
        </p:txBody>
      </p:sp>
    </p:spTree>
    <p:extLst>
      <p:ext uri="{BB962C8B-B14F-4D97-AF65-F5344CB8AC3E}">
        <p14:creationId xmlns:p14="http://schemas.microsoft.com/office/powerpoint/2010/main" val="1515420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33FC5D6-E60E-4D66-AAFC-55B063776C2A}" type="slidenum">
              <a:rPr lang="de-CH" smtClean="0"/>
              <a:t>10</a:t>
            </a:fld>
            <a:endParaRPr lang="de-CH"/>
          </a:p>
        </p:txBody>
      </p:sp>
    </p:spTree>
    <p:extLst>
      <p:ext uri="{BB962C8B-B14F-4D97-AF65-F5344CB8AC3E}">
        <p14:creationId xmlns:p14="http://schemas.microsoft.com/office/powerpoint/2010/main" val="3262255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ltLang="de-DE" dirty="0">
              <a:solidFill>
                <a:srgbClr val="000000"/>
              </a:solidFill>
              <a:latin typeface="Arial" panose="020B0604020202020204" pitchFamily="34" charset="0"/>
              <a:sym typeface="Wingdings" pitchFamily="2" charset="2"/>
            </a:endParaRPr>
          </a:p>
        </p:txBody>
      </p:sp>
      <p:sp>
        <p:nvSpPr>
          <p:cNvPr id="4" name="Foliennummernplatzhalter 3"/>
          <p:cNvSpPr>
            <a:spLocks noGrp="1"/>
          </p:cNvSpPr>
          <p:nvPr>
            <p:ph type="sldNum" sz="quarter" idx="10"/>
          </p:nvPr>
        </p:nvSpPr>
        <p:spPr/>
        <p:txBody>
          <a:bodyPr/>
          <a:lstStyle/>
          <a:p>
            <a:fld id="{133FC5D6-E60E-4D66-AAFC-55B063776C2A}" type="slidenum">
              <a:rPr lang="de-CH" smtClean="0"/>
              <a:t>11</a:t>
            </a:fld>
            <a:endParaRPr lang="de-CH"/>
          </a:p>
        </p:txBody>
      </p:sp>
    </p:spTree>
    <p:extLst>
      <p:ext uri="{BB962C8B-B14F-4D97-AF65-F5344CB8AC3E}">
        <p14:creationId xmlns:p14="http://schemas.microsoft.com/office/powerpoint/2010/main" val="4219145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33FC5D6-E60E-4D66-AAFC-55B063776C2A}" type="slidenum">
              <a:rPr lang="de-CH" smtClean="0"/>
              <a:t>12</a:t>
            </a:fld>
            <a:endParaRPr lang="de-CH"/>
          </a:p>
        </p:txBody>
      </p:sp>
    </p:spTree>
    <p:extLst>
      <p:ext uri="{BB962C8B-B14F-4D97-AF65-F5344CB8AC3E}">
        <p14:creationId xmlns:p14="http://schemas.microsoft.com/office/powerpoint/2010/main" val="2957117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de-CH"/>
              <a:t>20. August 2020</a:t>
            </a:r>
            <a:endParaRPr lang="en-US"/>
          </a:p>
        </p:txBody>
      </p:sp>
      <p:sp>
        <p:nvSpPr>
          <p:cNvPr id="5" name="Footer Placeholder 4"/>
          <p:cNvSpPr>
            <a:spLocks noGrp="1"/>
          </p:cNvSpPr>
          <p:nvPr>
            <p:ph type="ftr" sz="quarter" idx="11"/>
          </p:nvPr>
        </p:nvSpPr>
        <p:spPr/>
        <p:txBody>
          <a:bodyPr/>
          <a:lstStyle/>
          <a:p>
            <a:r>
              <a:rPr lang="en-US"/>
              <a:t>© innolab smart mobility  2020 - Timo Ohnmacht, Andi Kronawitter</a:t>
            </a:r>
            <a:endParaRPr lang="en-US" dirty="0"/>
          </a:p>
        </p:txBody>
      </p:sp>
      <p:sp>
        <p:nvSpPr>
          <p:cNvPr id="6" name="Slide Number Placeholder 5"/>
          <p:cNvSpPr>
            <a:spLocks noGrp="1"/>
          </p:cNvSpPr>
          <p:nvPr>
            <p:ph type="sldNum" sz="quarter" idx="12"/>
          </p:nvPr>
        </p:nvSpPr>
        <p:spPr/>
        <p:txBody>
          <a:bodyPr/>
          <a:lstStyle/>
          <a:p>
            <a:fld id="{2C422B48-A01B-014E-891E-B9F4D62A9E6A}" type="slidenum">
              <a:rPr lang="en-US" smtClean="0"/>
              <a:t>‹Nr.›</a:t>
            </a:fld>
            <a:endParaRPr lang="en-US"/>
          </a:p>
        </p:txBody>
      </p:sp>
    </p:spTree>
    <p:extLst>
      <p:ext uri="{BB962C8B-B14F-4D97-AF65-F5344CB8AC3E}">
        <p14:creationId xmlns:p14="http://schemas.microsoft.com/office/powerpoint/2010/main" val="124175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de-CH"/>
              <a:t>20. August 2020</a:t>
            </a:r>
            <a:endParaRPr lang="en-US"/>
          </a:p>
        </p:txBody>
      </p:sp>
      <p:sp>
        <p:nvSpPr>
          <p:cNvPr id="5" name="Footer Placeholder 4"/>
          <p:cNvSpPr>
            <a:spLocks noGrp="1"/>
          </p:cNvSpPr>
          <p:nvPr>
            <p:ph type="ftr" sz="quarter" idx="11"/>
          </p:nvPr>
        </p:nvSpPr>
        <p:spPr/>
        <p:txBody>
          <a:bodyPr/>
          <a:lstStyle/>
          <a:p>
            <a:r>
              <a:rPr lang="en-US"/>
              <a:t>© innolab smart mobility  2020 - Timo Ohnmacht, Andi Kronawitter</a:t>
            </a:r>
          </a:p>
        </p:txBody>
      </p:sp>
      <p:sp>
        <p:nvSpPr>
          <p:cNvPr id="6" name="Slide Number Placeholder 5"/>
          <p:cNvSpPr>
            <a:spLocks noGrp="1"/>
          </p:cNvSpPr>
          <p:nvPr>
            <p:ph type="sldNum" sz="quarter" idx="12"/>
          </p:nvPr>
        </p:nvSpPr>
        <p:spPr/>
        <p:txBody>
          <a:bodyPr/>
          <a:lstStyle/>
          <a:p>
            <a:fld id="{2C422B48-A01B-014E-891E-B9F4D62A9E6A}" type="slidenum">
              <a:rPr lang="en-US" smtClean="0"/>
              <a:t>‹Nr.›</a:t>
            </a:fld>
            <a:endParaRPr lang="en-US"/>
          </a:p>
        </p:txBody>
      </p:sp>
    </p:spTree>
    <p:extLst>
      <p:ext uri="{BB962C8B-B14F-4D97-AF65-F5344CB8AC3E}">
        <p14:creationId xmlns:p14="http://schemas.microsoft.com/office/powerpoint/2010/main" val="249655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964096"/>
            <a:ext cx="2628900" cy="52228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de-CH"/>
              <a:t>20. August 2020</a:t>
            </a:r>
            <a:endParaRPr lang="en-US"/>
          </a:p>
        </p:txBody>
      </p:sp>
      <p:sp>
        <p:nvSpPr>
          <p:cNvPr id="5" name="Footer Placeholder 4"/>
          <p:cNvSpPr>
            <a:spLocks noGrp="1"/>
          </p:cNvSpPr>
          <p:nvPr>
            <p:ph type="ftr" sz="quarter" idx="11"/>
          </p:nvPr>
        </p:nvSpPr>
        <p:spPr/>
        <p:txBody>
          <a:bodyPr/>
          <a:lstStyle/>
          <a:p>
            <a:r>
              <a:rPr lang="en-US"/>
              <a:t>© innolab smart mobility  2020 - Timo Ohnmacht, Andi Kronawitter</a:t>
            </a:r>
          </a:p>
        </p:txBody>
      </p:sp>
      <p:sp>
        <p:nvSpPr>
          <p:cNvPr id="6" name="Slide Number Placeholder 5"/>
          <p:cNvSpPr>
            <a:spLocks noGrp="1"/>
          </p:cNvSpPr>
          <p:nvPr>
            <p:ph type="sldNum" sz="quarter" idx="12"/>
          </p:nvPr>
        </p:nvSpPr>
        <p:spPr/>
        <p:txBody>
          <a:bodyPr/>
          <a:lstStyle/>
          <a:p>
            <a:fld id="{2C422B48-A01B-014E-891E-B9F4D62A9E6A}" type="slidenum">
              <a:rPr lang="en-US" smtClean="0"/>
              <a:t>‹Nr.›</a:t>
            </a:fld>
            <a:endParaRPr lang="en-US"/>
          </a:p>
        </p:txBody>
      </p:sp>
    </p:spTree>
    <p:extLst>
      <p:ext uri="{BB962C8B-B14F-4D97-AF65-F5344CB8AC3E}">
        <p14:creationId xmlns:p14="http://schemas.microsoft.com/office/powerpoint/2010/main" val="1920358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de-CH"/>
              <a:t>20. August 2020</a:t>
            </a:r>
            <a:endParaRPr lang="en-US"/>
          </a:p>
        </p:txBody>
      </p:sp>
      <p:sp>
        <p:nvSpPr>
          <p:cNvPr id="5" name="Footer Placeholder 4"/>
          <p:cNvSpPr>
            <a:spLocks noGrp="1"/>
          </p:cNvSpPr>
          <p:nvPr>
            <p:ph type="ftr" sz="quarter" idx="11"/>
          </p:nvPr>
        </p:nvSpPr>
        <p:spPr/>
        <p:txBody>
          <a:bodyPr/>
          <a:lstStyle/>
          <a:p>
            <a:r>
              <a:rPr lang="en-US"/>
              <a:t>© innolab smart mobility  2020 - Timo Ohnmacht, Andi Kronawitter</a:t>
            </a:r>
            <a:endParaRPr lang="en-US" dirty="0"/>
          </a:p>
        </p:txBody>
      </p:sp>
      <p:sp>
        <p:nvSpPr>
          <p:cNvPr id="6" name="Slide Number Placeholder 5"/>
          <p:cNvSpPr>
            <a:spLocks noGrp="1"/>
          </p:cNvSpPr>
          <p:nvPr>
            <p:ph type="sldNum" sz="quarter" idx="12"/>
          </p:nvPr>
        </p:nvSpPr>
        <p:spPr/>
        <p:txBody>
          <a:bodyPr/>
          <a:lstStyle/>
          <a:p>
            <a:fld id="{2C422B48-A01B-014E-891E-B9F4D62A9E6A}" type="slidenum">
              <a:rPr lang="en-US" smtClean="0"/>
              <a:t>‹Nr.›</a:t>
            </a:fld>
            <a:endParaRPr lang="en-US"/>
          </a:p>
        </p:txBody>
      </p:sp>
    </p:spTree>
    <p:extLst>
      <p:ext uri="{BB962C8B-B14F-4D97-AF65-F5344CB8AC3E}">
        <p14:creationId xmlns:p14="http://schemas.microsoft.com/office/powerpoint/2010/main" val="2041839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de-CH"/>
              <a:t>20. August 2020</a:t>
            </a:r>
            <a:endParaRPr lang="en-US"/>
          </a:p>
        </p:txBody>
      </p:sp>
      <p:sp>
        <p:nvSpPr>
          <p:cNvPr id="5" name="Footer Placeholder 4"/>
          <p:cNvSpPr>
            <a:spLocks noGrp="1"/>
          </p:cNvSpPr>
          <p:nvPr>
            <p:ph type="ftr" sz="quarter" idx="11"/>
          </p:nvPr>
        </p:nvSpPr>
        <p:spPr/>
        <p:txBody>
          <a:bodyPr/>
          <a:lstStyle/>
          <a:p>
            <a:r>
              <a:rPr lang="en-US"/>
              <a:t>© innolab smart mobility  2020 - Timo Ohnmacht, Andi Kronawitter</a:t>
            </a:r>
          </a:p>
        </p:txBody>
      </p:sp>
      <p:sp>
        <p:nvSpPr>
          <p:cNvPr id="6" name="Slide Number Placeholder 5"/>
          <p:cNvSpPr>
            <a:spLocks noGrp="1"/>
          </p:cNvSpPr>
          <p:nvPr>
            <p:ph type="sldNum" sz="quarter" idx="12"/>
          </p:nvPr>
        </p:nvSpPr>
        <p:spPr/>
        <p:txBody>
          <a:bodyPr/>
          <a:lstStyle/>
          <a:p>
            <a:fld id="{2C422B48-A01B-014E-891E-B9F4D62A9E6A}" type="slidenum">
              <a:rPr lang="en-US" smtClean="0"/>
              <a:t>‹Nr.›</a:t>
            </a:fld>
            <a:endParaRPr lang="en-US"/>
          </a:p>
        </p:txBody>
      </p:sp>
    </p:spTree>
    <p:extLst>
      <p:ext uri="{BB962C8B-B14F-4D97-AF65-F5344CB8AC3E}">
        <p14:creationId xmlns:p14="http://schemas.microsoft.com/office/powerpoint/2010/main" val="41522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de-CH"/>
              <a:t>20. August 2020</a:t>
            </a:r>
            <a:endParaRPr lang="en-US"/>
          </a:p>
        </p:txBody>
      </p:sp>
      <p:sp>
        <p:nvSpPr>
          <p:cNvPr id="6" name="Footer Placeholder 5"/>
          <p:cNvSpPr>
            <a:spLocks noGrp="1"/>
          </p:cNvSpPr>
          <p:nvPr>
            <p:ph type="ftr" sz="quarter" idx="11"/>
          </p:nvPr>
        </p:nvSpPr>
        <p:spPr/>
        <p:txBody>
          <a:bodyPr/>
          <a:lstStyle/>
          <a:p>
            <a:r>
              <a:rPr lang="en-US"/>
              <a:t>© innolab smart mobility  2020 - Timo Ohnmacht, Andi Kronawitter</a:t>
            </a:r>
          </a:p>
        </p:txBody>
      </p:sp>
      <p:sp>
        <p:nvSpPr>
          <p:cNvPr id="7" name="Slide Number Placeholder 6"/>
          <p:cNvSpPr>
            <a:spLocks noGrp="1"/>
          </p:cNvSpPr>
          <p:nvPr>
            <p:ph type="sldNum" sz="quarter" idx="12"/>
          </p:nvPr>
        </p:nvSpPr>
        <p:spPr/>
        <p:txBody>
          <a:bodyPr/>
          <a:lstStyle/>
          <a:p>
            <a:fld id="{2C422B48-A01B-014E-891E-B9F4D62A9E6A}" type="slidenum">
              <a:rPr lang="en-US" smtClean="0"/>
              <a:t>‹Nr.›</a:t>
            </a:fld>
            <a:endParaRPr lang="en-US"/>
          </a:p>
        </p:txBody>
      </p:sp>
    </p:spTree>
    <p:extLst>
      <p:ext uri="{BB962C8B-B14F-4D97-AF65-F5344CB8AC3E}">
        <p14:creationId xmlns:p14="http://schemas.microsoft.com/office/powerpoint/2010/main" val="1531265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8592447"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de-CH"/>
              <a:t>20. August 2020</a:t>
            </a:r>
            <a:endParaRPr lang="en-US"/>
          </a:p>
        </p:txBody>
      </p:sp>
      <p:sp>
        <p:nvSpPr>
          <p:cNvPr id="8" name="Footer Placeholder 7"/>
          <p:cNvSpPr>
            <a:spLocks noGrp="1"/>
          </p:cNvSpPr>
          <p:nvPr>
            <p:ph type="ftr" sz="quarter" idx="11"/>
          </p:nvPr>
        </p:nvSpPr>
        <p:spPr/>
        <p:txBody>
          <a:bodyPr/>
          <a:lstStyle/>
          <a:p>
            <a:r>
              <a:rPr lang="en-US"/>
              <a:t>© innolab smart mobility  2020 - Timo Ohnmacht, Andi Kronawitter</a:t>
            </a:r>
          </a:p>
        </p:txBody>
      </p:sp>
      <p:sp>
        <p:nvSpPr>
          <p:cNvPr id="9" name="Slide Number Placeholder 8"/>
          <p:cNvSpPr>
            <a:spLocks noGrp="1"/>
          </p:cNvSpPr>
          <p:nvPr>
            <p:ph type="sldNum" sz="quarter" idx="12"/>
          </p:nvPr>
        </p:nvSpPr>
        <p:spPr/>
        <p:txBody>
          <a:bodyPr/>
          <a:lstStyle/>
          <a:p>
            <a:fld id="{2C422B48-A01B-014E-891E-B9F4D62A9E6A}" type="slidenum">
              <a:rPr lang="en-US" smtClean="0"/>
              <a:t>‹Nr.›</a:t>
            </a:fld>
            <a:endParaRPr lang="en-US"/>
          </a:p>
        </p:txBody>
      </p:sp>
    </p:spTree>
    <p:extLst>
      <p:ext uri="{BB962C8B-B14F-4D97-AF65-F5344CB8AC3E}">
        <p14:creationId xmlns:p14="http://schemas.microsoft.com/office/powerpoint/2010/main" val="527417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de-CH"/>
              <a:t>20. August 2020</a:t>
            </a:r>
            <a:endParaRPr lang="en-US"/>
          </a:p>
        </p:txBody>
      </p:sp>
      <p:sp>
        <p:nvSpPr>
          <p:cNvPr id="4" name="Footer Placeholder 3"/>
          <p:cNvSpPr>
            <a:spLocks noGrp="1"/>
          </p:cNvSpPr>
          <p:nvPr>
            <p:ph type="ftr" sz="quarter" idx="11"/>
          </p:nvPr>
        </p:nvSpPr>
        <p:spPr/>
        <p:txBody>
          <a:bodyPr/>
          <a:lstStyle/>
          <a:p>
            <a:r>
              <a:rPr lang="en-US"/>
              <a:t>© innolab smart mobility  2020 - Timo Ohnmacht, Andi Kronawitter</a:t>
            </a:r>
          </a:p>
        </p:txBody>
      </p:sp>
      <p:sp>
        <p:nvSpPr>
          <p:cNvPr id="5" name="Slide Number Placeholder 4"/>
          <p:cNvSpPr>
            <a:spLocks noGrp="1"/>
          </p:cNvSpPr>
          <p:nvPr>
            <p:ph type="sldNum" sz="quarter" idx="12"/>
          </p:nvPr>
        </p:nvSpPr>
        <p:spPr/>
        <p:txBody>
          <a:bodyPr/>
          <a:lstStyle/>
          <a:p>
            <a:fld id="{2C422B48-A01B-014E-891E-B9F4D62A9E6A}" type="slidenum">
              <a:rPr lang="en-US" smtClean="0"/>
              <a:t>‹Nr.›</a:t>
            </a:fld>
            <a:endParaRPr lang="en-US"/>
          </a:p>
        </p:txBody>
      </p:sp>
    </p:spTree>
    <p:extLst>
      <p:ext uri="{BB962C8B-B14F-4D97-AF65-F5344CB8AC3E}">
        <p14:creationId xmlns:p14="http://schemas.microsoft.com/office/powerpoint/2010/main" val="1642541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CH"/>
              <a:t>20. August 2020</a:t>
            </a:r>
            <a:endParaRPr lang="en-US"/>
          </a:p>
        </p:txBody>
      </p:sp>
      <p:sp>
        <p:nvSpPr>
          <p:cNvPr id="3" name="Footer Placeholder 2"/>
          <p:cNvSpPr>
            <a:spLocks noGrp="1"/>
          </p:cNvSpPr>
          <p:nvPr>
            <p:ph type="ftr" sz="quarter" idx="11"/>
          </p:nvPr>
        </p:nvSpPr>
        <p:spPr/>
        <p:txBody>
          <a:bodyPr/>
          <a:lstStyle/>
          <a:p>
            <a:r>
              <a:rPr lang="en-US"/>
              <a:t>© innolab smart mobility  2020 - Timo Ohnmacht, Andi Kronawitter</a:t>
            </a:r>
          </a:p>
        </p:txBody>
      </p:sp>
      <p:sp>
        <p:nvSpPr>
          <p:cNvPr id="4" name="Slide Number Placeholder 3"/>
          <p:cNvSpPr>
            <a:spLocks noGrp="1"/>
          </p:cNvSpPr>
          <p:nvPr>
            <p:ph type="sldNum" sz="quarter" idx="12"/>
          </p:nvPr>
        </p:nvSpPr>
        <p:spPr/>
        <p:txBody>
          <a:bodyPr/>
          <a:lstStyle/>
          <a:p>
            <a:fld id="{2C422B48-A01B-014E-891E-B9F4D62A9E6A}" type="slidenum">
              <a:rPr lang="en-US" smtClean="0"/>
              <a:t>‹Nr.›</a:t>
            </a:fld>
            <a:endParaRPr lang="en-US"/>
          </a:p>
        </p:txBody>
      </p:sp>
    </p:spTree>
    <p:extLst>
      <p:ext uri="{BB962C8B-B14F-4D97-AF65-F5344CB8AC3E}">
        <p14:creationId xmlns:p14="http://schemas.microsoft.com/office/powerpoint/2010/main" val="29455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de-CH"/>
              <a:t>20. August 2020</a:t>
            </a:r>
            <a:endParaRPr lang="en-US"/>
          </a:p>
        </p:txBody>
      </p:sp>
      <p:sp>
        <p:nvSpPr>
          <p:cNvPr id="6" name="Footer Placeholder 5"/>
          <p:cNvSpPr>
            <a:spLocks noGrp="1"/>
          </p:cNvSpPr>
          <p:nvPr>
            <p:ph type="ftr" sz="quarter" idx="11"/>
          </p:nvPr>
        </p:nvSpPr>
        <p:spPr/>
        <p:txBody>
          <a:bodyPr/>
          <a:lstStyle/>
          <a:p>
            <a:r>
              <a:rPr lang="en-US"/>
              <a:t>© innolab smart mobility  2020 - Timo Ohnmacht, Andi Kronawitter</a:t>
            </a:r>
          </a:p>
        </p:txBody>
      </p:sp>
      <p:sp>
        <p:nvSpPr>
          <p:cNvPr id="7" name="Slide Number Placeholder 6"/>
          <p:cNvSpPr>
            <a:spLocks noGrp="1"/>
          </p:cNvSpPr>
          <p:nvPr>
            <p:ph type="sldNum" sz="quarter" idx="12"/>
          </p:nvPr>
        </p:nvSpPr>
        <p:spPr/>
        <p:txBody>
          <a:bodyPr/>
          <a:lstStyle/>
          <a:p>
            <a:fld id="{2C422B48-A01B-014E-891E-B9F4D62A9E6A}" type="slidenum">
              <a:rPr lang="en-US" smtClean="0"/>
              <a:t>‹Nr.›</a:t>
            </a:fld>
            <a:endParaRPr lang="en-US"/>
          </a:p>
        </p:txBody>
      </p:sp>
    </p:spTree>
    <p:extLst>
      <p:ext uri="{BB962C8B-B14F-4D97-AF65-F5344CB8AC3E}">
        <p14:creationId xmlns:p14="http://schemas.microsoft.com/office/powerpoint/2010/main" val="671121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de-CH"/>
              <a:t>20. August 2020</a:t>
            </a:r>
            <a:endParaRPr lang="en-US"/>
          </a:p>
        </p:txBody>
      </p:sp>
      <p:sp>
        <p:nvSpPr>
          <p:cNvPr id="6" name="Footer Placeholder 5"/>
          <p:cNvSpPr>
            <a:spLocks noGrp="1"/>
          </p:cNvSpPr>
          <p:nvPr>
            <p:ph type="ftr" sz="quarter" idx="11"/>
          </p:nvPr>
        </p:nvSpPr>
        <p:spPr/>
        <p:txBody>
          <a:bodyPr/>
          <a:lstStyle/>
          <a:p>
            <a:r>
              <a:rPr lang="en-US"/>
              <a:t>© innolab smart mobility  2020 - Timo Ohnmacht, Andi Kronawitter</a:t>
            </a:r>
          </a:p>
        </p:txBody>
      </p:sp>
      <p:sp>
        <p:nvSpPr>
          <p:cNvPr id="7" name="Slide Number Placeholder 6"/>
          <p:cNvSpPr>
            <a:spLocks noGrp="1"/>
          </p:cNvSpPr>
          <p:nvPr>
            <p:ph type="sldNum" sz="quarter" idx="12"/>
          </p:nvPr>
        </p:nvSpPr>
        <p:spPr/>
        <p:txBody>
          <a:bodyPr/>
          <a:lstStyle/>
          <a:p>
            <a:fld id="{2C422B48-A01B-014E-891E-B9F4D62A9E6A}" type="slidenum">
              <a:rPr lang="en-US" smtClean="0"/>
              <a:t>‹Nr.›</a:t>
            </a:fld>
            <a:endParaRPr lang="en-US"/>
          </a:p>
        </p:txBody>
      </p:sp>
    </p:spTree>
    <p:extLst>
      <p:ext uri="{BB962C8B-B14F-4D97-AF65-F5344CB8AC3E}">
        <p14:creationId xmlns:p14="http://schemas.microsoft.com/office/powerpoint/2010/main" val="950902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854433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05304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CH"/>
              <a:t>20. August 2020</a:t>
            </a:r>
            <a:endParaRPr lang="en-US"/>
          </a:p>
        </p:txBody>
      </p:sp>
      <p:sp>
        <p:nvSpPr>
          <p:cNvPr id="5" name="Footer Placeholder 4"/>
          <p:cNvSpPr>
            <a:spLocks noGrp="1"/>
          </p:cNvSpPr>
          <p:nvPr>
            <p:ph type="ftr" sz="quarter" idx="3"/>
          </p:nvPr>
        </p:nvSpPr>
        <p:spPr>
          <a:xfrm>
            <a:off x="2891246" y="6356350"/>
            <a:ext cx="640950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innolab smart mobility  2020 - Timo Ohnmacht, Andi Kronawitter</a:t>
            </a:r>
            <a:endParaRPr lang="en-US" dirty="0"/>
          </a:p>
        </p:txBody>
      </p:sp>
      <p:sp>
        <p:nvSpPr>
          <p:cNvPr id="6" name="Slide Number Placeholder 5"/>
          <p:cNvSpPr>
            <a:spLocks noGrp="1"/>
          </p:cNvSpPr>
          <p:nvPr>
            <p:ph type="sldNum" sz="quarter" idx="4"/>
          </p:nvPr>
        </p:nvSpPr>
        <p:spPr>
          <a:xfrm>
            <a:off x="9300754" y="6356350"/>
            <a:ext cx="205304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422B48-A01B-014E-891E-B9F4D62A9E6A}" type="slidenum">
              <a:rPr lang="en-US" smtClean="0"/>
              <a:t>‹Nr.›</a:t>
            </a:fld>
            <a:endParaRPr lang="en-US"/>
          </a:p>
        </p:txBody>
      </p:sp>
      <p:pic>
        <p:nvPicPr>
          <p:cNvPr id="8" name="Picture 7">
            <a:extLst>
              <a:ext uri="{FF2B5EF4-FFF2-40B4-BE49-F238E27FC236}">
                <a16:creationId xmlns:a16="http://schemas.microsoft.com/office/drawing/2014/main" id="{77CD406F-D931-6E49-91CA-39884FF8197E}"/>
              </a:ext>
            </a:extLst>
          </p:cNvPr>
          <p:cNvPicPr>
            <a:picLocks noChangeAspect="1"/>
          </p:cNvPicPr>
          <p:nvPr userDrawn="1"/>
        </p:nvPicPr>
        <p:blipFill>
          <a:blip r:embed="rId13"/>
          <a:stretch>
            <a:fillRect/>
          </a:stretch>
        </p:blipFill>
        <p:spPr>
          <a:xfrm>
            <a:off x="9581322" y="84137"/>
            <a:ext cx="2522606" cy="646117"/>
          </a:xfrm>
          <a:prstGeom prst="rect">
            <a:avLst/>
          </a:prstGeom>
        </p:spPr>
      </p:pic>
    </p:spTree>
    <p:extLst>
      <p:ext uri="{BB962C8B-B14F-4D97-AF65-F5344CB8AC3E}">
        <p14:creationId xmlns:p14="http://schemas.microsoft.com/office/powerpoint/2010/main" val="1470293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algun Gothic" charset="-127"/>
          <a:ea typeface="Malgun Gothic" charset="-127"/>
          <a:cs typeface="Malgun Gothic" charset="-127"/>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algun Gothic" charset="-127"/>
          <a:ea typeface="Malgun Gothic" charset="-127"/>
          <a:cs typeface="Malgun Gothic" charset="-12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algun Gothic" charset="-127"/>
          <a:ea typeface="Malgun Gothic" charset="-127"/>
          <a:cs typeface="Malgun Gothic" charset="-127"/>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algun Gothic" charset="-127"/>
          <a:ea typeface="Malgun Gothic" charset="-127"/>
          <a:cs typeface="Malgun Gothic" charset="-127"/>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algun Gothic" charset="-127"/>
          <a:ea typeface="Malgun Gothic" charset="-127"/>
          <a:cs typeface="Malgun Gothic" charset="-127"/>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algun Gothic" charset="-127"/>
          <a:ea typeface="Malgun Gothic" charset="-127"/>
          <a:cs typeface="Malgun Gothic" charset="-127"/>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5.jpeg"/><Relationship Id="rId2" Type="http://schemas.openxmlformats.org/officeDocument/2006/relationships/notesSlide" Target="../notesSlides/notesSlide1.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7.jpeg"/><Relationship Id="rId4" Type="http://schemas.openxmlformats.org/officeDocument/2006/relationships/image" Target="../media/image3.tiff"/><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ork-smart-initiative.ch/de/smart-arbeiten/warum-smart-arbeiten/" TargetMode="Externa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coworking.ch/wp-content/uploads/2018/07/PressReleaseJuly2018_DE.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doi.org/10.1002/9780470693681.ch11" TargetMode="External"/><Relationship Id="rId4" Type="http://schemas.openxmlformats.org/officeDocument/2006/relationships/hyperlink" Target="http://www.deskmag.com/de/coworking-spaces-2018-marktbericht-erhebung-studi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mailto:andi@innolab-smart-mobility.ch"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hyperlink" Target="https://miro.com/app/board/o9J_knVDtz4=/" TargetMode="External"/><Relationship Id="rId7" Type="http://schemas.openxmlformats.org/officeDocument/2006/relationships/hyperlink" Target="https://miro.com/app/board/o9J_knVDtdM=/" TargetMode="External"/><Relationship Id="rId2" Type="http://schemas.openxmlformats.org/officeDocument/2006/relationships/hyperlink" Target="https://miro.com/app/board/o9J_knVDtrM=/" TargetMode="External"/><Relationship Id="rId1" Type="http://schemas.openxmlformats.org/officeDocument/2006/relationships/slideLayout" Target="../slideLayouts/slideLayout7.xml"/><Relationship Id="rId6" Type="http://schemas.openxmlformats.org/officeDocument/2006/relationships/hyperlink" Target="https://miro.com/app/board/o9J_knVDtVE=/" TargetMode="External"/><Relationship Id="rId5" Type="http://schemas.openxmlformats.org/officeDocument/2006/relationships/hyperlink" Target="https://miro.com/app/board/o9J_knVDtMw=/" TargetMode="External"/><Relationship Id="rId4" Type="http://schemas.openxmlformats.org/officeDocument/2006/relationships/hyperlink" Target="https://miro.com/app/board/o9J_knVDtEE=/"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innolab-smart-mobility.ch/mobilitaets-meetup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events.its-ch.ch/event.php?vnr=1c-30a" TargetMode="External"/><Relationship Id="rId2" Type="http://schemas.openxmlformats.org/officeDocument/2006/relationships/hyperlink" Target="https://events.asut.ch/event.php?vnr=47-10a" TargetMode="External"/><Relationship Id="rId1" Type="http://schemas.openxmlformats.org/officeDocument/2006/relationships/slideLayout" Target="../slideLayouts/slideLayout2.xml"/><Relationship Id="rId4" Type="http://schemas.openxmlformats.org/officeDocument/2006/relationships/hyperlink" Target="https://www.mobilitaetsarena.ch/de/"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itsworldcongress.com/"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jpeg"/><Relationship Id="rId3" Type="http://schemas.openxmlformats.org/officeDocument/2006/relationships/image" Target="../media/image78.tiff"/><Relationship Id="rId7" Type="http://schemas.openxmlformats.org/officeDocument/2006/relationships/image" Target="../media/image82.tiff"/><Relationship Id="rId12" Type="http://schemas.openxmlformats.org/officeDocument/2006/relationships/image" Target="../media/image87.tiff"/><Relationship Id="rId17" Type="http://schemas.openxmlformats.org/officeDocument/2006/relationships/image" Target="../media/image92.jpg"/><Relationship Id="rId2" Type="http://schemas.openxmlformats.org/officeDocument/2006/relationships/notesSlide" Target="../notesSlides/notesSlide25.xml"/><Relationship Id="rId16" Type="http://schemas.openxmlformats.org/officeDocument/2006/relationships/image" Target="../media/image91.jpg"/><Relationship Id="rId1" Type="http://schemas.openxmlformats.org/officeDocument/2006/relationships/slideLayout" Target="../slideLayouts/slideLayout7.xml"/><Relationship Id="rId6" Type="http://schemas.openxmlformats.org/officeDocument/2006/relationships/image" Target="../media/image81.tiff"/><Relationship Id="rId11" Type="http://schemas.openxmlformats.org/officeDocument/2006/relationships/image" Target="../media/image86.jpeg"/><Relationship Id="rId5" Type="http://schemas.openxmlformats.org/officeDocument/2006/relationships/image" Target="../media/image80.tiff"/><Relationship Id="rId15" Type="http://schemas.openxmlformats.org/officeDocument/2006/relationships/image" Target="../media/image9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png"/><Relationship Id="rId14" Type="http://schemas.openxmlformats.org/officeDocument/2006/relationships/image" Target="../media/image89.png"/></Relationships>
</file>

<file path=ppt/slides/_rels/slide7.xml.rels><?xml version="1.0" encoding="UTF-8" standalone="yes"?>
<Relationships xmlns="http://schemas.openxmlformats.org/package/2006/relationships"><Relationship Id="rId3" Type="http://schemas.openxmlformats.org/officeDocument/2006/relationships/hyperlink" Target="https://www.mysnf.ch/grants/grant.aspx?id=aed07f9b-4493-432c-836e-1a3372e34204"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7A3068-BC1D-4445-8286-389DB78037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9C30730-D41F-9446-BCF9-99612624F42E}"/>
              </a:ext>
            </a:extLst>
          </p:cNvPr>
          <p:cNvSpPr/>
          <p:nvPr/>
        </p:nvSpPr>
        <p:spPr>
          <a:xfrm>
            <a:off x="0" y="6456319"/>
            <a:ext cx="12192000" cy="401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63171" y="5214619"/>
            <a:ext cx="11865658" cy="1161857"/>
          </a:xfrm>
        </p:spPr>
        <p:txBody>
          <a:bodyPr>
            <a:normAutofit/>
          </a:bodyPr>
          <a:lstStyle/>
          <a:p>
            <a:r>
              <a:rPr lang="de-CH" sz="1800" b="1" dirty="0">
                <a:solidFill>
                  <a:schemeClr val="bg1"/>
                </a:solidFill>
              </a:rPr>
              <a:t>26. </a:t>
            </a:r>
            <a:r>
              <a:rPr lang="de-CH" sz="1800" b="1" dirty="0" err="1">
                <a:solidFill>
                  <a:schemeClr val="bg1"/>
                </a:solidFill>
              </a:rPr>
              <a:t>Mobilitäts</a:t>
            </a:r>
            <a:r>
              <a:rPr lang="de-CH" sz="1800" b="1" dirty="0">
                <a:solidFill>
                  <a:schemeClr val="bg1"/>
                </a:solidFill>
              </a:rPr>
              <a:t> </a:t>
            </a:r>
            <a:r>
              <a:rPr lang="de-CH" sz="1800" b="1" dirty="0" err="1">
                <a:solidFill>
                  <a:schemeClr val="bg1"/>
                </a:solidFill>
              </a:rPr>
              <a:t>Meetup</a:t>
            </a:r>
            <a:r>
              <a:rPr lang="de-CH" sz="1800" b="1" dirty="0">
                <a:solidFill>
                  <a:schemeClr val="bg1"/>
                </a:solidFill>
              </a:rPr>
              <a:t> | 20. August </a:t>
            </a:r>
            <a:r>
              <a:rPr lang="en-US" sz="1800" b="1" dirty="0">
                <a:solidFill>
                  <a:schemeClr val="bg1"/>
                </a:solidFill>
              </a:rPr>
              <a:t>2020</a:t>
            </a:r>
          </a:p>
          <a:p>
            <a:r>
              <a:rPr lang="en-US" sz="1800" b="1" dirty="0">
                <a:solidFill>
                  <a:schemeClr val="bg1"/>
                </a:solidFill>
              </a:rPr>
              <a:t>Timo </a:t>
            </a:r>
            <a:r>
              <a:rPr lang="en-US" sz="1800" b="1" dirty="0" err="1">
                <a:solidFill>
                  <a:schemeClr val="bg1"/>
                </a:solidFill>
              </a:rPr>
              <a:t>Ohnmacht</a:t>
            </a:r>
            <a:r>
              <a:rPr lang="en-US" sz="1800" dirty="0">
                <a:solidFill>
                  <a:schemeClr val="bg1"/>
                </a:solidFill>
              </a:rPr>
              <a:t>, Andi Kronawitter</a:t>
            </a:r>
            <a:endParaRPr lang="de-CH" sz="1800" dirty="0">
              <a:solidFill>
                <a:schemeClr val="bg1"/>
              </a:solidFill>
            </a:endParaRPr>
          </a:p>
        </p:txBody>
      </p:sp>
      <p:sp>
        <p:nvSpPr>
          <p:cNvPr id="5" name="Title 4">
            <a:extLst>
              <a:ext uri="{FF2B5EF4-FFF2-40B4-BE49-F238E27FC236}">
                <a16:creationId xmlns:a16="http://schemas.microsoft.com/office/drawing/2014/main" id="{C27F6DDF-CFD9-454C-925C-0E2FFDA347A5}"/>
              </a:ext>
            </a:extLst>
          </p:cNvPr>
          <p:cNvSpPr txBox="1">
            <a:spLocks/>
          </p:cNvSpPr>
          <p:nvPr/>
        </p:nvSpPr>
        <p:spPr>
          <a:xfrm>
            <a:off x="829746" y="3057525"/>
            <a:ext cx="10515600" cy="20405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algun Gothic" charset="-127"/>
                <a:ea typeface="Malgun Gothic" charset="-127"/>
                <a:cs typeface="Malgun Gothic" charset="-127"/>
              </a:defRPr>
            </a:lvl1pPr>
          </a:lstStyle>
          <a:p>
            <a:r>
              <a:rPr lang="de-CH" sz="5400" dirty="0">
                <a:solidFill>
                  <a:schemeClr val="bg1"/>
                </a:solidFill>
                <a:latin typeface="Chalkduster" panose="03050602040202020205" pitchFamily="66" charset="77"/>
              </a:rPr>
              <a:t>Verkehr überflüssig machen</a:t>
            </a:r>
            <a:endParaRPr lang="en-US" sz="5400" dirty="0">
              <a:solidFill>
                <a:schemeClr val="bg1"/>
              </a:solidFill>
              <a:latin typeface="Chalkduster" panose="03050602040202020205" pitchFamily="66" charset="77"/>
            </a:endParaRPr>
          </a:p>
        </p:txBody>
      </p:sp>
      <p:pic>
        <p:nvPicPr>
          <p:cNvPr id="6" name="Picture 5">
            <a:extLst>
              <a:ext uri="{FF2B5EF4-FFF2-40B4-BE49-F238E27FC236}">
                <a16:creationId xmlns:a16="http://schemas.microsoft.com/office/drawing/2014/main" id="{E9CD2FA2-83C7-B64D-9120-B737DCF743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1843" y="6477350"/>
            <a:ext cx="447776" cy="340335"/>
          </a:xfrm>
          <a:prstGeom prst="rect">
            <a:avLst/>
          </a:prstGeom>
        </p:spPr>
      </p:pic>
      <p:pic>
        <p:nvPicPr>
          <p:cNvPr id="8" name="Picture 7">
            <a:extLst>
              <a:ext uri="{FF2B5EF4-FFF2-40B4-BE49-F238E27FC236}">
                <a16:creationId xmlns:a16="http://schemas.microsoft.com/office/drawing/2014/main" id="{1F54C9CE-3765-F642-8E6A-C6F7A78C7C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3344" y="6486947"/>
            <a:ext cx="846565" cy="340053"/>
          </a:xfrm>
          <a:prstGeom prst="rect">
            <a:avLst/>
          </a:prstGeom>
        </p:spPr>
      </p:pic>
      <p:pic>
        <p:nvPicPr>
          <p:cNvPr id="9" name="Picture 8">
            <a:extLst>
              <a:ext uri="{FF2B5EF4-FFF2-40B4-BE49-F238E27FC236}">
                <a16:creationId xmlns:a16="http://schemas.microsoft.com/office/drawing/2014/main" id="{6FBA1A6A-2604-4540-A99A-233421B171C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442" y="6488043"/>
            <a:ext cx="783908" cy="345628"/>
          </a:xfrm>
          <a:prstGeom prst="rect">
            <a:avLst/>
          </a:prstGeom>
        </p:spPr>
      </p:pic>
      <p:pic>
        <p:nvPicPr>
          <p:cNvPr id="10" name="Picture 9">
            <a:extLst>
              <a:ext uri="{FF2B5EF4-FFF2-40B4-BE49-F238E27FC236}">
                <a16:creationId xmlns:a16="http://schemas.microsoft.com/office/drawing/2014/main" id="{046779DE-2AC7-8647-8C5E-42EC2B97F1E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57716" y="6485885"/>
            <a:ext cx="340112" cy="340112"/>
          </a:xfrm>
          <a:prstGeom prst="rect">
            <a:avLst/>
          </a:prstGeom>
        </p:spPr>
      </p:pic>
      <p:pic>
        <p:nvPicPr>
          <p:cNvPr id="11" name="Picture 10">
            <a:extLst>
              <a:ext uri="{FF2B5EF4-FFF2-40B4-BE49-F238E27FC236}">
                <a16:creationId xmlns:a16="http://schemas.microsoft.com/office/drawing/2014/main" id="{134BB77E-D52A-174A-9CB1-0339310A88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10389" y="6554369"/>
            <a:ext cx="1094060" cy="217173"/>
          </a:xfrm>
          <a:prstGeom prst="rect">
            <a:avLst/>
          </a:prstGeom>
        </p:spPr>
      </p:pic>
      <p:pic>
        <p:nvPicPr>
          <p:cNvPr id="12" name="Picture 11">
            <a:extLst>
              <a:ext uri="{FF2B5EF4-FFF2-40B4-BE49-F238E27FC236}">
                <a16:creationId xmlns:a16="http://schemas.microsoft.com/office/drawing/2014/main" id="{33F9B9B2-B4C4-7849-9A85-23392445BC3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64102" y="6484883"/>
            <a:ext cx="1539521" cy="342116"/>
          </a:xfrm>
          <a:prstGeom prst="rect">
            <a:avLst/>
          </a:prstGeom>
        </p:spPr>
      </p:pic>
      <p:pic>
        <p:nvPicPr>
          <p:cNvPr id="13" name="Picture 12">
            <a:extLst>
              <a:ext uri="{FF2B5EF4-FFF2-40B4-BE49-F238E27FC236}">
                <a16:creationId xmlns:a16="http://schemas.microsoft.com/office/drawing/2014/main" id="{51596A71-E9B7-0F47-ADDD-6FB89ECB6C3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04814" y="6573256"/>
            <a:ext cx="975012" cy="168230"/>
          </a:xfrm>
          <a:prstGeom prst="rect">
            <a:avLst/>
          </a:prstGeom>
        </p:spPr>
      </p:pic>
      <p:pic>
        <p:nvPicPr>
          <p:cNvPr id="14" name="Picture 13">
            <a:extLst>
              <a:ext uri="{FF2B5EF4-FFF2-40B4-BE49-F238E27FC236}">
                <a16:creationId xmlns:a16="http://schemas.microsoft.com/office/drawing/2014/main" id="{43B8D36A-09BA-4E4F-89F2-EE278740C35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27886" y="6584427"/>
            <a:ext cx="1159112" cy="157059"/>
          </a:xfrm>
          <a:prstGeom prst="rect">
            <a:avLst/>
          </a:prstGeom>
        </p:spPr>
      </p:pic>
      <p:pic>
        <p:nvPicPr>
          <p:cNvPr id="15" name="Picture 14">
            <a:extLst>
              <a:ext uri="{FF2B5EF4-FFF2-40B4-BE49-F238E27FC236}">
                <a16:creationId xmlns:a16="http://schemas.microsoft.com/office/drawing/2014/main" id="{13127DA2-FA8D-7245-8732-9D57D651B6A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438282" y="6487850"/>
            <a:ext cx="827606" cy="345821"/>
          </a:xfrm>
          <a:prstGeom prst="rect">
            <a:avLst/>
          </a:prstGeom>
        </p:spPr>
      </p:pic>
      <p:pic>
        <p:nvPicPr>
          <p:cNvPr id="16" name="Picture 15">
            <a:extLst>
              <a:ext uri="{FF2B5EF4-FFF2-40B4-BE49-F238E27FC236}">
                <a16:creationId xmlns:a16="http://schemas.microsoft.com/office/drawing/2014/main" id="{F0C9C332-B1CA-E94D-AF71-4D47EE5CB9F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207464" y="6486888"/>
            <a:ext cx="812736" cy="340112"/>
          </a:xfrm>
          <a:prstGeom prst="rect">
            <a:avLst/>
          </a:prstGeom>
        </p:spPr>
      </p:pic>
      <p:pic>
        <p:nvPicPr>
          <p:cNvPr id="17" name="Picture 16">
            <a:extLst>
              <a:ext uri="{FF2B5EF4-FFF2-40B4-BE49-F238E27FC236}">
                <a16:creationId xmlns:a16="http://schemas.microsoft.com/office/drawing/2014/main" id="{EBDE3084-542A-D047-93DF-4ECA99598C5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325065" y="6478212"/>
            <a:ext cx="557582" cy="355459"/>
          </a:xfrm>
          <a:prstGeom prst="rect">
            <a:avLst/>
          </a:prstGeom>
        </p:spPr>
      </p:pic>
      <p:pic>
        <p:nvPicPr>
          <p:cNvPr id="18" name="Picture 2" descr="Bildergebnis für logo netcetera">
            <a:extLst>
              <a:ext uri="{FF2B5EF4-FFF2-40B4-BE49-F238E27FC236}">
                <a16:creationId xmlns:a16="http://schemas.microsoft.com/office/drawing/2014/main" id="{4A93B226-C773-1B4B-BABD-C18D4CDF5552}"/>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9604449" y="6588744"/>
            <a:ext cx="1262293" cy="1773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a:extLst>
              <a:ext uri="{FF2B5EF4-FFF2-40B4-BE49-F238E27FC236}">
                <a16:creationId xmlns:a16="http://schemas.microsoft.com/office/drawing/2014/main" id="{63EFDE36-1A9F-40B8-8F66-8DFFDBE2C4DA}"/>
              </a:ext>
            </a:extLst>
          </p:cNvPr>
          <p:cNvPicPr>
            <a:picLocks noChangeAspect="1"/>
          </p:cNvPicPr>
          <p:nvPr/>
        </p:nvPicPr>
        <p:blipFill>
          <a:blip r:embed="rId16"/>
          <a:stretch>
            <a:fillRect/>
          </a:stretch>
        </p:blipFill>
        <p:spPr>
          <a:xfrm>
            <a:off x="8637972" y="312939"/>
            <a:ext cx="3234958" cy="828573"/>
          </a:xfrm>
          <a:prstGeom prst="rect">
            <a:avLst/>
          </a:prstGeom>
        </p:spPr>
      </p:pic>
      <p:pic>
        <p:nvPicPr>
          <p:cNvPr id="20" name="Grafik 19" descr="Ein Bild, das Zeichnung enthält.&#10;&#10;Automatisch generierte Beschreibung">
            <a:extLst>
              <a:ext uri="{FF2B5EF4-FFF2-40B4-BE49-F238E27FC236}">
                <a16:creationId xmlns:a16="http://schemas.microsoft.com/office/drawing/2014/main" id="{3604D5A3-91F9-B94F-A708-C7682B3A99F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913155" y="6522334"/>
            <a:ext cx="592770" cy="281241"/>
          </a:xfrm>
          <a:prstGeom prst="rect">
            <a:avLst/>
          </a:prstGeom>
        </p:spPr>
      </p:pic>
      <p:pic>
        <p:nvPicPr>
          <p:cNvPr id="22" name="Grafik 21">
            <a:extLst>
              <a:ext uri="{FF2B5EF4-FFF2-40B4-BE49-F238E27FC236}">
                <a16:creationId xmlns:a16="http://schemas.microsoft.com/office/drawing/2014/main" id="{CAC1FB11-0982-3749-88B9-9C85D9315132}"/>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611614" y="6486612"/>
            <a:ext cx="511908" cy="342796"/>
          </a:xfrm>
          <a:prstGeom prst="rect">
            <a:avLst/>
          </a:prstGeom>
        </p:spPr>
      </p:pic>
      <p:grpSp>
        <p:nvGrpSpPr>
          <p:cNvPr id="30" name="Gruppieren 29">
            <a:extLst>
              <a:ext uri="{FF2B5EF4-FFF2-40B4-BE49-F238E27FC236}">
                <a16:creationId xmlns:a16="http://schemas.microsoft.com/office/drawing/2014/main" id="{3A3FE3DF-BD8F-1C48-9D96-C06FB09360EA}"/>
              </a:ext>
            </a:extLst>
          </p:cNvPr>
          <p:cNvGrpSpPr/>
          <p:nvPr/>
        </p:nvGrpSpPr>
        <p:grpSpPr>
          <a:xfrm>
            <a:off x="77059" y="40315"/>
            <a:ext cx="2379133" cy="1311505"/>
            <a:chOff x="338666" y="4996291"/>
            <a:chExt cx="2379133" cy="1311505"/>
          </a:xfrm>
        </p:grpSpPr>
        <p:pic>
          <p:nvPicPr>
            <p:cNvPr id="26" name="Grafik 25">
              <a:extLst>
                <a:ext uri="{FF2B5EF4-FFF2-40B4-BE49-F238E27FC236}">
                  <a16:creationId xmlns:a16="http://schemas.microsoft.com/office/drawing/2014/main" id="{F53CB9A2-9220-B946-BCA8-1D2E3662D57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38666" y="5263467"/>
              <a:ext cx="2379133" cy="1044329"/>
            </a:xfrm>
            <a:prstGeom prst="rect">
              <a:avLst/>
            </a:prstGeom>
          </p:spPr>
        </p:pic>
        <p:sp>
          <p:nvSpPr>
            <p:cNvPr id="27" name="Subtitle 2">
              <a:extLst>
                <a:ext uri="{FF2B5EF4-FFF2-40B4-BE49-F238E27FC236}">
                  <a16:creationId xmlns:a16="http://schemas.microsoft.com/office/drawing/2014/main" id="{37AD9B91-337C-D94E-940F-9502CA2D5521}"/>
                </a:ext>
              </a:extLst>
            </p:cNvPr>
            <p:cNvSpPr txBox="1">
              <a:spLocks/>
            </p:cNvSpPr>
            <p:nvPr/>
          </p:nvSpPr>
          <p:spPr>
            <a:xfrm>
              <a:off x="377902" y="4996291"/>
              <a:ext cx="2300659" cy="3056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algun Gothic" charset="-127"/>
                  <a:ea typeface="Malgun Gothic" charset="-127"/>
                  <a:cs typeface="Malgun Gothic" charset="-127"/>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algun Gothic" charset="-127"/>
                  <a:ea typeface="Malgun Gothic" charset="-127"/>
                  <a:cs typeface="Malgun Gothic" charset="-127"/>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algun Gothic" charset="-127"/>
                  <a:ea typeface="Malgun Gothic" charset="-127"/>
                  <a:cs typeface="Malgun Gothic" charset="-127"/>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algun Gothic" charset="-127"/>
                  <a:ea typeface="Malgun Gothic" charset="-127"/>
                  <a:cs typeface="Malgun Gothic" charset="-127"/>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algun Gothic" charset="-127"/>
                  <a:ea typeface="Malgun Gothic" charset="-127"/>
                  <a:cs typeface="Malgun Gothic" charset="-127"/>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de-CH" sz="1200" b="1" dirty="0">
                  <a:solidFill>
                    <a:schemeClr val="bg1"/>
                  </a:solidFill>
                </a:rPr>
                <a:t>Gefördert von </a:t>
              </a:r>
              <a:endParaRPr lang="de-CH" sz="1200" dirty="0">
                <a:solidFill>
                  <a:schemeClr val="bg1"/>
                </a:solidFill>
              </a:endParaRPr>
            </a:p>
          </p:txBody>
        </p:sp>
      </p:grpSp>
    </p:spTree>
    <p:extLst>
      <p:ext uri="{BB962C8B-B14F-4D97-AF65-F5344CB8AC3E}">
        <p14:creationId xmlns:p14="http://schemas.microsoft.com/office/powerpoint/2010/main" val="1810301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0" y="365126"/>
            <a:ext cx="7886700" cy="864000"/>
          </a:xfrm>
        </p:spPr>
        <p:txBody>
          <a:bodyPr anchor="b">
            <a:normAutofit/>
          </a:bodyPr>
          <a:lstStyle/>
          <a:p>
            <a:r>
              <a:rPr lang="de-CH" sz="2400" b="1" dirty="0"/>
              <a:t>Pariser Klimaabkommen, Energiestrategie, Verkehrssektor</a:t>
            </a:r>
          </a:p>
        </p:txBody>
      </p:sp>
      <p:graphicFrame>
        <p:nvGraphicFramePr>
          <p:cNvPr id="4" name="Inhaltsplatzhalter 3"/>
          <p:cNvGraphicFramePr>
            <a:graphicFrameLocks noGrp="1"/>
          </p:cNvGraphicFramePr>
          <p:nvPr>
            <p:ph idx="1"/>
          </p:nvPr>
        </p:nvGraphicFramePr>
        <p:xfrm>
          <a:off x="2152650" y="1435660"/>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liennummernplatzhalter 2"/>
          <p:cNvSpPr>
            <a:spLocks noGrp="1"/>
          </p:cNvSpPr>
          <p:nvPr>
            <p:ph type="sldNum" sz="quarter" idx="12"/>
          </p:nvPr>
        </p:nvSpPr>
        <p:spPr/>
        <p:txBody>
          <a:bodyPr/>
          <a:lstStyle/>
          <a:p>
            <a:fld id="{9986897F-C395-415F-81D3-46DE1F045B0E}" type="slidenum">
              <a:rPr lang="de-CH" smtClean="0"/>
              <a:t>10</a:t>
            </a:fld>
            <a:endParaRPr lang="de-CH"/>
          </a:p>
        </p:txBody>
      </p:sp>
    </p:spTree>
    <p:extLst>
      <p:ext uri="{BB962C8B-B14F-4D97-AF65-F5344CB8AC3E}">
        <p14:creationId xmlns:p14="http://schemas.microsoft.com/office/powerpoint/2010/main" val="1476810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0" y="365126"/>
            <a:ext cx="7886700" cy="864000"/>
          </a:xfrm>
        </p:spPr>
        <p:txBody>
          <a:bodyPr anchor="b">
            <a:normAutofit/>
          </a:bodyPr>
          <a:lstStyle/>
          <a:p>
            <a:r>
              <a:rPr lang="de-CH" sz="2400" b="1" dirty="0"/>
              <a:t>Trends: Mobilität, Verkehr, Raum </a:t>
            </a:r>
          </a:p>
        </p:txBody>
      </p:sp>
      <p:graphicFrame>
        <p:nvGraphicFramePr>
          <p:cNvPr id="4" name="Inhaltsplatzhalter 3"/>
          <p:cNvGraphicFramePr>
            <a:graphicFrameLocks noGrp="1"/>
          </p:cNvGraphicFramePr>
          <p:nvPr>
            <p:ph idx="1"/>
          </p:nvPr>
        </p:nvGraphicFramePr>
        <p:xfrm>
          <a:off x="2152650" y="1515878"/>
          <a:ext cx="7886700" cy="4486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liennummernplatzhalter 2"/>
          <p:cNvSpPr>
            <a:spLocks noGrp="1"/>
          </p:cNvSpPr>
          <p:nvPr>
            <p:ph type="sldNum" sz="quarter" idx="12"/>
          </p:nvPr>
        </p:nvSpPr>
        <p:spPr/>
        <p:txBody>
          <a:bodyPr/>
          <a:lstStyle/>
          <a:p>
            <a:fld id="{9986897F-C395-415F-81D3-46DE1F045B0E}" type="slidenum">
              <a:rPr lang="de-CH" smtClean="0"/>
              <a:t>11</a:t>
            </a:fld>
            <a:endParaRPr lang="de-CH"/>
          </a:p>
        </p:txBody>
      </p:sp>
    </p:spTree>
    <p:extLst>
      <p:ext uri="{BB962C8B-B14F-4D97-AF65-F5344CB8AC3E}">
        <p14:creationId xmlns:p14="http://schemas.microsoft.com/office/powerpoint/2010/main" val="4140777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0" y="365126"/>
            <a:ext cx="7886700" cy="864000"/>
          </a:xfrm>
        </p:spPr>
        <p:txBody>
          <a:bodyPr anchor="b">
            <a:normAutofit/>
          </a:bodyPr>
          <a:lstStyle/>
          <a:p>
            <a:r>
              <a:rPr lang="de-CH" sz="2400" b="1" dirty="0"/>
              <a:t>Bewältigungsstrategien</a:t>
            </a:r>
          </a:p>
        </p:txBody>
      </p:sp>
      <p:graphicFrame>
        <p:nvGraphicFramePr>
          <p:cNvPr id="4" name="Inhaltsplatzhalter 3"/>
          <p:cNvGraphicFramePr>
            <a:graphicFrameLocks noGrp="1"/>
          </p:cNvGraphicFramePr>
          <p:nvPr>
            <p:ph idx="1"/>
          </p:nvPr>
        </p:nvGraphicFramePr>
        <p:xfrm>
          <a:off x="2105025" y="1489448"/>
          <a:ext cx="7981950" cy="4384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liennummernplatzhalter 2"/>
          <p:cNvSpPr>
            <a:spLocks noGrp="1"/>
          </p:cNvSpPr>
          <p:nvPr>
            <p:ph type="sldNum" sz="quarter" idx="12"/>
          </p:nvPr>
        </p:nvSpPr>
        <p:spPr/>
        <p:txBody>
          <a:bodyPr/>
          <a:lstStyle/>
          <a:p>
            <a:fld id="{9986897F-C395-415F-81D3-46DE1F045B0E}" type="slidenum">
              <a:rPr lang="de-CH" smtClean="0"/>
              <a:t>12</a:t>
            </a:fld>
            <a:endParaRPr lang="de-CH"/>
          </a:p>
        </p:txBody>
      </p:sp>
    </p:spTree>
    <p:extLst>
      <p:ext uri="{BB962C8B-B14F-4D97-AF65-F5344CB8AC3E}">
        <p14:creationId xmlns:p14="http://schemas.microsoft.com/office/powerpoint/2010/main" val="2996226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0" y="365126"/>
            <a:ext cx="7886700" cy="864000"/>
          </a:xfrm>
        </p:spPr>
        <p:txBody>
          <a:bodyPr anchor="b">
            <a:normAutofit/>
          </a:bodyPr>
          <a:lstStyle/>
          <a:p>
            <a:r>
              <a:rPr lang="de-CH" sz="2400" b="1" i="1" dirty="0"/>
              <a:t>Work Smart Initiative </a:t>
            </a:r>
            <a:r>
              <a:rPr lang="de-CH" sz="2400" b="1" dirty="0"/>
              <a:t>– </a:t>
            </a:r>
            <a:br>
              <a:rPr lang="de-CH" sz="2400" b="1" dirty="0"/>
            </a:br>
            <a:r>
              <a:rPr lang="de-CH" sz="2400" b="1" dirty="0"/>
              <a:t>Flexible Arbeitsformen bei 219 Organisationen</a:t>
            </a:r>
          </a:p>
        </p:txBody>
      </p:sp>
      <p:pic>
        <p:nvPicPr>
          <p:cNvPr id="4" name="Inhaltsplatzhalter 3"/>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277341" y="1829541"/>
            <a:ext cx="7886700" cy="140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liennummernplatzhalter 2"/>
          <p:cNvSpPr>
            <a:spLocks noGrp="1"/>
          </p:cNvSpPr>
          <p:nvPr>
            <p:ph type="sldNum" sz="quarter" idx="12"/>
          </p:nvPr>
        </p:nvSpPr>
        <p:spPr/>
        <p:txBody>
          <a:bodyPr/>
          <a:lstStyle/>
          <a:p>
            <a:fld id="{9986897F-C395-415F-81D3-46DE1F045B0E}" type="slidenum">
              <a:rPr lang="de-CH" smtClean="0"/>
              <a:t>13</a:t>
            </a:fld>
            <a:endParaRPr lang="de-CH"/>
          </a:p>
        </p:txBody>
      </p:sp>
      <p:pic>
        <p:nvPicPr>
          <p:cNvPr id="8" name="Grafik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9034" y="3515507"/>
            <a:ext cx="4483314" cy="2264454"/>
          </a:xfrm>
          <a:prstGeom prst="rect">
            <a:avLst/>
          </a:prstGeom>
        </p:spPr>
      </p:pic>
      <p:sp>
        <p:nvSpPr>
          <p:cNvPr id="9" name="Textfeld 8"/>
          <p:cNvSpPr txBox="1"/>
          <p:nvPr/>
        </p:nvSpPr>
        <p:spPr>
          <a:xfrm>
            <a:off x="1624584" y="6063370"/>
            <a:ext cx="10049256" cy="646331"/>
          </a:xfrm>
          <a:prstGeom prst="rect">
            <a:avLst/>
          </a:prstGeom>
          <a:noFill/>
        </p:spPr>
        <p:txBody>
          <a:bodyPr wrap="square" rtlCol="0">
            <a:spAutoFit/>
          </a:bodyPr>
          <a:lstStyle/>
          <a:p>
            <a:r>
              <a:rPr lang="de-CH" dirty="0"/>
              <a:t>Quelle (18.8.2020): </a:t>
            </a:r>
            <a:r>
              <a:rPr lang="de-CH" dirty="0">
                <a:hlinkClick r:id="rId5"/>
              </a:rPr>
              <a:t>https://work-smart-initiative.ch/de/smart-arbeiten/</a:t>
            </a:r>
            <a:r>
              <a:rPr lang="de-CH" b="1" dirty="0">
                <a:hlinkClick r:id="rId5"/>
              </a:rPr>
              <a:t>warum-smart-arbeiten</a:t>
            </a:r>
            <a:r>
              <a:rPr lang="de-CH" dirty="0">
                <a:hlinkClick r:id="rId5"/>
              </a:rPr>
              <a:t>/</a:t>
            </a:r>
            <a:endParaRPr lang="de-CH" dirty="0"/>
          </a:p>
          <a:p>
            <a:r>
              <a:rPr lang="de-CH" dirty="0"/>
              <a:t> </a:t>
            </a:r>
          </a:p>
        </p:txBody>
      </p:sp>
    </p:spTree>
    <p:extLst>
      <p:ext uri="{BB962C8B-B14F-4D97-AF65-F5344CB8AC3E}">
        <p14:creationId xmlns:p14="http://schemas.microsoft.com/office/powerpoint/2010/main" val="1731844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0" y="365126"/>
            <a:ext cx="7886700" cy="864000"/>
          </a:xfrm>
        </p:spPr>
        <p:txBody>
          <a:bodyPr anchor="b">
            <a:normAutofit/>
          </a:bodyPr>
          <a:lstStyle/>
          <a:p>
            <a:r>
              <a:rPr lang="de-CH" sz="2400" b="1" dirty="0"/>
              <a:t>Neue Formen der Arbeit: </a:t>
            </a:r>
            <a:br>
              <a:rPr lang="de-CH" sz="2400" b="1" dirty="0"/>
            </a:br>
            <a:r>
              <a:rPr lang="de-CH" sz="2400" b="1" dirty="0"/>
              <a:t>Digital, räumlich unabhängig, flexibel?</a:t>
            </a:r>
          </a:p>
        </p:txBody>
      </p:sp>
      <p:graphicFrame>
        <p:nvGraphicFramePr>
          <p:cNvPr id="4" name="Inhaltsplatzhalter 3"/>
          <p:cNvGraphicFramePr>
            <a:graphicFrameLocks noGrp="1"/>
          </p:cNvGraphicFramePr>
          <p:nvPr>
            <p:ph idx="1"/>
          </p:nvPr>
        </p:nvGraphicFramePr>
        <p:xfrm>
          <a:off x="2105025" y="1489448"/>
          <a:ext cx="7981950" cy="4384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liennummernplatzhalter 2"/>
          <p:cNvSpPr>
            <a:spLocks noGrp="1"/>
          </p:cNvSpPr>
          <p:nvPr>
            <p:ph type="sldNum" sz="quarter" idx="12"/>
          </p:nvPr>
        </p:nvSpPr>
        <p:spPr/>
        <p:txBody>
          <a:bodyPr/>
          <a:lstStyle/>
          <a:p>
            <a:fld id="{9986897F-C395-415F-81D3-46DE1F045B0E}" type="slidenum">
              <a:rPr lang="de-CH" smtClean="0"/>
              <a:t>14</a:t>
            </a:fld>
            <a:endParaRPr lang="de-CH"/>
          </a:p>
        </p:txBody>
      </p:sp>
    </p:spTree>
    <p:extLst>
      <p:ext uri="{BB962C8B-B14F-4D97-AF65-F5344CB8AC3E}">
        <p14:creationId xmlns:p14="http://schemas.microsoft.com/office/powerpoint/2010/main" val="4243801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0" y="365126"/>
            <a:ext cx="7886700" cy="864000"/>
          </a:xfrm>
        </p:spPr>
        <p:txBody>
          <a:bodyPr anchor="b"/>
          <a:lstStyle/>
          <a:p>
            <a:r>
              <a:rPr lang="de-CH" sz="2400" b="1" dirty="0"/>
              <a:t>Forschungsfrage: wesentliche Schwerpunkte</a:t>
            </a:r>
          </a:p>
        </p:txBody>
      </p:sp>
      <p:graphicFrame>
        <p:nvGraphicFramePr>
          <p:cNvPr id="7" name="Inhaltsplatzhalter 6"/>
          <p:cNvGraphicFramePr>
            <a:graphicFrameLocks noGrp="1"/>
          </p:cNvGraphicFramePr>
          <p:nvPr>
            <p:ph idx="1"/>
          </p:nvPr>
        </p:nvGraphicFramePr>
        <p:xfrm>
          <a:off x="2152650" y="1661518"/>
          <a:ext cx="7886700" cy="3306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liennummernplatzhalter 2"/>
          <p:cNvSpPr>
            <a:spLocks noGrp="1"/>
          </p:cNvSpPr>
          <p:nvPr>
            <p:ph type="sldNum" sz="quarter" idx="12"/>
          </p:nvPr>
        </p:nvSpPr>
        <p:spPr/>
        <p:txBody>
          <a:bodyPr/>
          <a:lstStyle/>
          <a:p>
            <a:fld id="{9986897F-C395-415F-81D3-46DE1F045B0E}" type="slidenum">
              <a:rPr lang="de-CH" smtClean="0"/>
              <a:t>15</a:t>
            </a:fld>
            <a:endParaRPr lang="de-CH"/>
          </a:p>
        </p:txBody>
      </p:sp>
    </p:spTree>
    <p:extLst>
      <p:ext uri="{BB962C8B-B14F-4D97-AF65-F5344CB8AC3E}">
        <p14:creationId xmlns:p14="http://schemas.microsoft.com/office/powerpoint/2010/main" val="173315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04686" y="3267165"/>
            <a:ext cx="2400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fik 2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45792" y="1259828"/>
            <a:ext cx="2400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rafik 2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03513" y="3155036"/>
            <a:ext cx="2400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rafik 2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21203" y="1278837"/>
            <a:ext cx="2400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fik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70381" y="1261280"/>
            <a:ext cx="2814366" cy="1868661"/>
          </a:xfrm>
          <a:prstGeom prst="rect">
            <a:avLst/>
          </a:prstGeom>
        </p:spPr>
      </p:pic>
      <p:sp>
        <p:nvSpPr>
          <p:cNvPr id="2" name="Titel 1"/>
          <p:cNvSpPr>
            <a:spLocks noGrp="1"/>
          </p:cNvSpPr>
          <p:nvPr>
            <p:ph type="title"/>
          </p:nvPr>
        </p:nvSpPr>
        <p:spPr>
          <a:xfrm>
            <a:off x="2152650" y="365126"/>
            <a:ext cx="7886700" cy="864000"/>
          </a:xfrm>
        </p:spPr>
        <p:txBody>
          <a:bodyPr anchor="b"/>
          <a:lstStyle/>
          <a:p>
            <a:r>
              <a:rPr lang="de-CH" sz="2400" b="1" dirty="0"/>
              <a:t>Coworking Spaces</a:t>
            </a:r>
          </a:p>
        </p:txBody>
      </p:sp>
      <p:grpSp>
        <p:nvGrpSpPr>
          <p:cNvPr id="4" name="Gruppieren 3"/>
          <p:cNvGrpSpPr/>
          <p:nvPr/>
        </p:nvGrpSpPr>
        <p:grpSpPr>
          <a:xfrm>
            <a:off x="1859266" y="1229127"/>
            <a:ext cx="7529358" cy="4434059"/>
            <a:chOff x="417726" y="1627951"/>
            <a:chExt cx="8097623" cy="4929122"/>
          </a:xfrm>
        </p:grpSpPr>
        <p:sp>
          <p:nvSpPr>
            <p:cNvPr id="5" name="Freihandform 4"/>
            <p:cNvSpPr/>
            <p:nvPr/>
          </p:nvSpPr>
          <p:spPr>
            <a:xfrm>
              <a:off x="2463802" y="3422689"/>
              <a:ext cx="4216395" cy="3134384"/>
            </a:xfrm>
            <a:custGeom>
              <a:avLst/>
              <a:gdLst>
                <a:gd name="connsiteX0" fmla="*/ 0 w 4216395"/>
                <a:gd name="connsiteY0" fmla="*/ 1567192 h 3134384"/>
                <a:gd name="connsiteX1" fmla="*/ 2108198 w 4216395"/>
                <a:gd name="connsiteY1" fmla="*/ 0 h 3134384"/>
                <a:gd name="connsiteX2" fmla="*/ 4216396 w 4216395"/>
                <a:gd name="connsiteY2" fmla="*/ 1567192 h 3134384"/>
                <a:gd name="connsiteX3" fmla="*/ 2108198 w 4216395"/>
                <a:gd name="connsiteY3" fmla="*/ 3134384 h 3134384"/>
                <a:gd name="connsiteX4" fmla="*/ 0 w 4216395"/>
                <a:gd name="connsiteY4" fmla="*/ 1567192 h 313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6395" h="3134384">
                  <a:moveTo>
                    <a:pt x="0" y="1567192"/>
                  </a:moveTo>
                  <a:cubicBezTo>
                    <a:pt x="0" y="701656"/>
                    <a:pt x="943872" y="0"/>
                    <a:pt x="2108198" y="0"/>
                  </a:cubicBezTo>
                  <a:cubicBezTo>
                    <a:pt x="3272524" y="0"/>
                    <a:pt x="4216396" y="701656"/>
                    <a:pt x="4216396" y="1567192"/>
                  </a:cubicBezTo>
                  <a:cubicBezTo>
                    <a:pt x="4216396" y="2432728"/>
                    <a:pt x="3272524" y="3134384"/>
                    <a:pt x="2108198" y="3134384"/>
                  </a:cubicBezTo>
                  <a:cubicBezTo>
                    <a:pt x="943872" y="3134384"/>
                    <a:pt x="0" y="2432728"/>
                    <a:pt x="0" y="1567192"/>
                  </a:cubicBez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629542" tIns="471085" rIns="629542" bIns="471085" numCol="1" spcCol="1270" anchor="ctr" anchorCtr="0">
              <a:noAutofit/>
            </a:bodyPr>
            <a:lstStyle/>
            <a:p>
              <a:pPr algn="ctr" defTabSz="844550">
                <a:lnSpc>
                  <a:spcPct val="90000"/>
                </a:lnSpc>
                <a:spcBef>
                  <a:spcPct val="0"/>
                </a:spcBef>
                <a:spcAft>
                  <a:spcPct val="35000"/>
                </a:spcAft>
              </a:pPr>
              <a:r>
                <a:rPr lang="de-CH" sz="1900" dirty="0"/>
                <a:t>«</a:t>
              </a:r>
              <a:r>
                <a:rPr lang="en-US" sz="1900" dirty="0"/>
                <a:t>Coworking Spaces are places for community networking and learning as well as for sharing infrastructure and work places» </a:t>
              </a:r>
            </a:p>
            <a:p>
              <a:pPr algn="ctr" defTabSz="844550">
                <a:lnSpc>
                  <a:spcPct val="90000"/>
                </a:lnSpc>
                <a:spcBef>
                  <a:spcPct val="0"/>
                </a:spcBef>
                <a:spcAft>
                  <a:spcPct val="35000"/>
                </a:spcAft>
              </a:pPr>
              <a:r>
                <a:rPr lang="de-CH" sz="1200" b="1" dirty="0"/>
                <a:t>(Spinuzzi, </a:t>
              </a:r>
              <a:r>
                <a:rPr lang="de-DE" sz="1200" b="1" dirty="0"/>
                <a:t>Bodrožić, Scaratti &amp; Ivaldi, 2019)</a:t>
              </a:r>
              <a:endParaRPr lang="de-CH" sz="1200" b="1" dirty="0"/>
            </a:p>
          </p:txBody>
        </p:sp>
        <p:sp>
          <p:nvSpPr>
            <p:cNvPr id="6" name="Pfeil nach links 5"/>
            <p:cNvSpPr/>
            <p:nvPr/>
          </p:nvSpPr>
          <p:spPr>
            <a:xfrm rot="10800000">
              <a:off x="1320048" y="4868567"/>
              <a:ext cx="1144185" cy="496647"/>
            </a:xfrm>
            <a:prstGeom prst="leftArrow">
              <a:avLst>
                <a:gd name="adj1" fmla="val 60000"/>
                <a:gd name="adj2" fmla="val 50000"/>
              </a:avLst>
            </a:prstGeom>
          </p:spPr>
          <p:style>
            <a:lnRef idx="0">
              <a:schemeClr val="accent1">
                <a:shade val="90000"/>
                <a:hueOff val="0"/>
                <a:satOff val="0"/>
                <a:lumOff val="0"/>
                <a:alphaOff val="0"/>
              </a:schemeClr>
            </a:lnRef>
            <a:fillRef idx="1">
              <a:schemeClr val="accent1">
                <a:shade val="90000"/>
                <a:hueOff val="0"/>
                <a:satOff val="0"/>
                <a:lumOff val="0"/>
                <a:alphaOff val="0"/>
              </a:schemeClr>
            </a:fillRef>
            <a:effectRef idx="1">
              <a:schemeClr val="accent1">
                <a:shade val="90000"/>
                <a:hueOff val="0"/>
                <a:satOff val="0"/>
                <a:lumOff val="0"/>
                <a:alphaOff val="0"/>
              </a:schemeClr>
            </a:effectRef>
            <a:fontRef idx="minor">
              <a:schemeClr val="lt1">
                <a:hueOff val="0"/>
                <a:satOff val="0"/>
                <a:lumOff val="0"/>
                <a:alphaOff val="0"/>
              </a:schemeClr>
            </a:fontRef>
          </p:style>
        </p:sp>
        <p:sp>
          <p:nvSpPr>
            <p:cNvPr id="8" name="Freihandform 7"/>
            <p:cNvSpPr/>
            <p:nvPr/>
          </p:nvSpPr>
          <p:spPr>
            <a:xfrm>
              <a:off x="417726" y="4686298"/>
              <a:ext cx="1445217" cy="827068"/>
            </a:xfrm>
            <a:custGeom>
              <a:avLst/>
              <a:gdLst>
                <a:gd name="connsiteX0" fmla="*/ 0 w 1219835"/>
                <a:gd name="connsiteY0" fmla="*/ 60717 h 607165"/>
                <a:gd name="connsiteX1" fmla="*/ 60717 w 1219835"/>
                <a:gd name="connsiteY1" fmla="*/ 0 h 607165"/>
                <a:gd name="connsiteX2" fmla="*/ 1159119 w 1219835"/>
                <a:gd name="connsiteY2" fmla="*/ 0 h 607165"/>
                <a:gd name="connsiteX3" fmla="*/ 1219836 w 1219835"/>
                <a:gd name="connsiteY3" fmla="*/ 60717 h 607165"/>
                <a:gd name="connsiteX4" fmla="*/ 1219835 w 1219835"/>
                <a:gd name="connsiteY4" fmla="*/ 546449 h 607165"/>
                <a:gd name="connsiteX5" fmla="*/ 1159118 w 1219835"/>
                <a:gd name="connsiteY5" fmla="*/ 607166 h 607165"/>
                <a:gd name="connsiteX6" fmla="*/ 60717 w 1219835"/>
                <a:gd name="connsiteY6" fmla="*/ 607165 h 607165"/>
                <a:gd name="connsiteX7" fmla="*/ 0 w 1219835"/>
                <a:gd name="connsiteY7" fmla="*/ 546448 h 607165"/>
                <a:gd name="connsiteX8" fmla="*/ 0 w 1219835"/>
                <a:gd name="connsiteY8" fmla="*/ 60717 h 60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35" h="607165">
                  <a:moveTo>
                    <a:pt x="0" y="60717"/>
                  </a:moveTo>
                  <a:cubicBezTo>
                    <a:pt x="0" y="27184"/>
                    <a:pt x="27184" y="0"/>
                    <a:pt x="60717" y="0"/>
                  </a:cubicBezTo>
                  <a:lnTo>
                    <a:pt x="1159119" y="0"/>
                  </a:lnTo>
                  <a:cubicBezTo>
                    <a:pt x="1192652" y="0"/>
                    <a:pt x="1219836" y="27184"/>
                    <a:pt x="1219836" y="60717"/>
                  </a:cubicBezTo>
                  <a:cubicBezTo>
                    <a:pt x="1219836" y="222628"/>
                    <a:pt x="1219835" y="384538"/>
                    <a:pt x="1219835" y="546449"/>
                  </a:cubicBezTo>
                  <a:cubicBezTo>
                    <a:pt x="1219835" y="579982"/>
                    <a:pt x="1192651" y="607166"/>
                    <a:pt x="1159118" y="607166"/>
                  </a:cubicBezTo>
                  <a:lnTo>
                    <a:pt x="60717" y="607165"/>
                  </a:lnTo>
                  <a:cubicBezTo>
                    <a:pt x="27184" y="607165"/>
                    <a:pt x="0" y="579981"/>
                    <a:pt x="0" y="546448"/>
                  </a:cubicBezTo>
                  <a:lnTo>
                    <a:pt x="0" y="60717"/>
                  </a:lnTo>
                  <a:close/>
                </a:path>
              </a:pathLst>
            </a:custGeom>
          </p:spPr>
          <p:style>
            <a:lnRef idx="3">
              <a:schemeClr val="lt1">
                <a:hueOff val="0"/>
                <a:satOff val="0"/>
                <a:lumOff val="0"/>
                <a:alphaOff val="0"/>
              </a:schemeClr>
            </a:lnRef>
            <a:fillRef idx="1">
              <a:schemeClr val="accent1">
                <a:shade val="80000"/>
                <a:hueOff val="0"/>
                <a:satOff val="0"/>
                <a:lumOff val="0"/>
                <a:alphaOff val="0"/>
              </a:schemeClr>
            </a:fillRef>
            <a:effectRef idx="1">
              <a:schemeClr val="accent1">
                <a:shade val="80000"/>
                <a:hueOff val="0"/>
                <a:satOff val="0"/>
                <a:lumOff val="0"/>
                <a:alphaOff val="0"/>
              </a:schemeClr>
            </a:effectRef>
            <a:fontRef idx="minor">
              <a:schemeClr val="lt1"/>
            </a:fontRef>
          </p:style>
          <p:txBody>
            <a:bodyPr spcFirstLastPara="0" vert="horz" wrap="square" lIns="48263" tIns="48263" rIns="48263" bIns="48263" numCol="1" spcCol="1270" anchor="ctr" anchorCtr="0">
              <a:noAutofit/>
            </a:bodyPr>
            <a:lstStyle/>
            <a:p>
              <a:pPr algn="ctr" defTabSz="711200">
                <a:lnSpc>
                  <a:spcPct val="90000"/>
                </a:lnSpc>
                <a:spcBef>
                  <a:spcPct val="0"/>
                </a:spcBef>
                <a:spcAft>
                  <a:spcPct val="35000"/>
                </a:spcAft>
              </a:pPr>
              <a:r>
                <a:rPr lang="de-CH" sz="1600" dirty="0"/>
                <a:t>Open Space - Arbeitsplätze</a:t>
              </a:r>
            </a:p>
          </p:txBody>
        </p:sp>
        <p:sp>
          <p:nvSpPr>
            <p:cNvPr id="9" name="Pfeil nach links 8"/>
            <p:cNvSpPr/>
            <p:nvPr/>
          </p:nvSpPr>
          <p:spPr>
            <a:xfrm rot="11959673">
              <a:off x="1446658" y="3853531"/>
              <a:ext cx="1186969" cy="496647"/>
            </a:xfrm>
            <a:prstGeom prst="leftArrow">
              <a:avLst>
                <a:gd name="adj1" fmla="val 60000"/>
                <a:gd name="adj2" fmla="val 50000"/>
              </a:avLst>
            </a:prstGeom>
          </p:spPr>
          <p:style>
            <a:lnRef idx="0">
              <a:schemeClr val="accent1">
                <a:shade val="90000"/>
                <a:hueOff val="38756"/>
                <a:satOff val="-89"/>
                <a:lumOff val="2839"/>
                <a:alphaOff val="0"/>
              </a:schemeClr>
            </a:lnRef>
            <a:fillRef idx="1">
              <a:schemeClr val="accent1">
                <a:shade val="90000"/>
                <a:hueOff val="38756"/>
                <a:satOff val="-89"/>
                <a:lumOff val="2839"/>
                <a:alphaOff val="0"/>
              </a:schemeClr>
            </a:fillRef>
            <a:effectRef idx="1">
              <a:schemeClr val="accent1">
                <a:shade val="90000"/>
                <a:hueOff val="38756"/>
                <a:satOff val="-89"/>
                <a:lumOff val="2839"/>
                <a:alphaOff val="0"/>
              </a:schemeClr>
            </a:effectRef>
            <a:fontRef idx="minor">
              <a:schemeClr val="lt1">
                <a:hueOff val="0"/>
                <a:satOff val="0"/>
                <a:lumOff val="0"/>
                <a:alphaOff val="0"/>
              </a:schemeClr>
            </a:fontRef>
          </p:style>
        </p:sp>
        <p:sp>
          <p:nvSpPr>
            <p:cNvPr id="10" name="Freihandform 9"/>
            <p:cNvSpPr/>
            <p:nvPr/>
          </p:nvSpPr>
          <p:spPr>
            <a:xfrm>
              <a:off x="680737" y="3512146"/>
              <a:ext cx="1409289" cy="679215"/>
            </a:xfrm>
            <a:custGeom>
              <a:avLst/>
              <a:gdLst>
                <a:gd name="connsiteX0" fmla="*/ 0 w 1219835"/>
                <a:gd name="connsiteY0" fmla="*/ 57187 h 571868"/>
                <a:gd name="connsiteX1" fmla="*/ 57187 w 1219835"/>
                <a:gd name="connsiteY1" fmla="*/ 0 h 571868"/>
                <a:gd name="connsiteX2" fmla="*/ 1162648 w 1219835"/>
                <a:gd name="connsiteY2" fmla="*/ 0 h 571868"/>
                <a:gd name="connsiteX3" fmla="*/ 1219835 w 1219835"/>
                <a:gd name="connsiteY3" fmla="*/ 57187 h 571868"/>
                <a:gd name="connsiteX4" fmla="*/ 1219835 w 1219835"/>
                <a:gd name="connsiteY4" fmla="*/ 514681 h 571868"/>
                <a:gd name="connsiteX5" fmla="*/ 1162648 w 1219835"/>
                <a:gd name="connsiteY5" fmla="*/ 571868 h 571868"/>
                <a:gd name="connsiteX6" fmla="*/ 57187 w 1219835"/>
                <a:gd name="connsiteY6" fmla="*/ 571868 h 571868"/>
                <a:gd name="connsiteX7" fmla="*/ 0 w 1219835"/>
                <a:gd name="connsiteY7" fmla="*/ 514681 h 571868"/>
                <a:gd name="connsiteX8" fmla="*/ 0 w 1219835"/>
                <a:gd name="connsiteY8" fmla="*/ 57187 h 57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35" h="571868">
                  <a:moveTo>
                    <a:pt x="0" y="57187"/>
                  </a:moveTo>
                  <a:cubicBezTo>
                    <a:pt x="0" y="25603"/>
                    <a:pt x="25603" y="0"/>
                    <a:pt x="57187" y="0"/>
                  </a:cubicBezTo>
                  <a:lnTo>
                    <a:pt x="1162648" y="0"/>
                  </a:lnTo>
                  <a:cubicBezTo>
                    <a:pt x="1194232" y="0"/>
                    <a:pt x="1219835" y="25603"/>
                    <a:pt x="1219835" y="57187"/>
                  </a:cubicBezTo>
                  <a:lnTo>
                    <a:pt x="1219835" y="514681"/>
                  </a:lnTo>
                  <a:cubicBezTo>
                    <a:pt x="1219835" y="546265"/>
                    <a:pt x="1194232" y="571868"/>
                    <a:pt x="1162648" y="571868"/>
                  </a:cubicBezTo>
                  <a:lnTo>
                    <a:pt x="57187" y="571868"/>
                  </a:lnTo>
                  <a:cubicBezTo>
                    <a:pt x="25603" y="571868"/>
                    <a:pt x="0" y="546265"/>
                    <a:pt x="0" y="514681"/>
                  </a:cubicBezTo>
                  <a:lnTo>
                    <a:pt x="0" y="57187"/>
                  </a:lnTo>
                  <a:close/>
                </a:path>
              </a:pathLst>
            </a:custGeom>
          </p:spPr>
          <p:style>
            <a:lnRef idx="3">
              <a:schemeClr val="lt1">
                <a:hueOff val="0"/>
                <a:satOff val="0"/>
                <a:lumOff val="0"/>
                <a:alphaOff val="0"/>
              </a:schemeClr>
            </a:lnRef>
            <a:fillRef idx="1">
              <a:schemeClr val="accent1">
                <a:shade val="80000"/>
                <a:hueOff val="38752"/>
                <a:satOff val="739"/>
                <a:lumOff val="3265"/>
                <a:alphaOff val="0"/>
              </a:schemeClr>
            </a:fillRef>
            <a:effectRef idx="1">
              <a:schemeClr val="accent1">
                <a:shade val="80000"/>
                <a:hueOff val="38752"/>
                <a:satOff val="739"/>
                <a:lumOff val="3265"/>
                <a:alphaOff val="0"/>
              </a:schemeClr>
            </a:effectRef>
            <a:fontRef idx="minor">
              <a:schemeClr val="lt1"/>
            </a:fontRef>
          </p:style>
          <p:txBody>
            <a:bodyPr spcFirstLastPara="0" vert="horz" wrap="square" lIns="47229" tIns="47229" rIns="47229" bIns="47229" numCol="1" spcCol="1270" anchor="ctr" anchorCtr="0">
              <a:noAutofit/>
            </a:bodyPr>
            <a:lstStyle/>
            <a:p>
              <a:pPr algn="ctr" defTabSz="711200">
                <a:lnSpc>
                  <a:spcPct val="90000"/>
                </a:lnSpc>
                <a:spcBef>
                  <a:spcPct val="0"/>
                </a:spcBef>
                <a:spcAft>
                  <a:spcPct val="35000"/>
                </a:spcAft>
              </a:pPr>
              <a:r>
                <a:rPr lang="de-CH" sz="1600" dirty="0"/>
                <a:t>Begegnungs-zonen</a:t>
              </a:r>
            </a:p>
          </p:txBody>
        </p:sp>
        <p:sp>
          <p:nvSpPr>
            <p:cNvPr id="11" name="Pfeil nach links 10"/>
            <p:cNvSpPr/>
            <p:nvPr/>
          </p:nvSpPr>
          <p:spPr>
            <a:xfrm rot="13336534">
              <a:off x="1758613" y="2920080"/>
              <a:ext cx="1619786" cy="496647"/>
            </a:xfrm>
            <a:prstGeom prst="leftArrow">
              <a:avLst>
                <a:gd name="adj1" fmla="val 60000"/>
                <a:gd name="adj2" fmla="val 50000"/>
              </a:avLst>
            </a:prstGeom>
          </p:spPr>
          <p:style>
            <a:lnRef idx="0">
              <a:schemeClr val="accent1">
                <a:shade val="90000"/>
                <a:hueOff val="77513"/>
                <a:satOff val="-179"/>
                <a:lumOff val="5677"/>
                <a:alphaOff val="0"/>
              </a:schemeClr>
            </a:lnRef>
            <a:fillRef idx="1">
              <a:schemeClr val="accent1">
                <a:shade val="90000"/>
                <a:hueOff val="77513"/>
                <a:satOff val="-179"/>
                <a:lumOff val="5677"/>
                <a:alphaOff val="0"/>
              </a:schemeClr>
            </a:fillRef>
            <a:effectRef idx="1">
              <a:schemeClr val="accent1">
                <a:shade val="90000"/>
                <a:hueOff val="77513"/>
                <a:satOff val="-179"/>
                <a:lumOff val="5677"/>
                <a:alphaOff val="0"/>
              </a:schemeClr>
            </a:effectRef>
            <a:fontRef idx="minor">
              <a:schemeClr val="lt1">
                <a:hueOff val="0"/>
                <a:satOff val="0"/>
                <a:lumOff val="0"/>
                <a:alphaOff val="0"/>
              </a:schemeClr>
            </a:fontRef>
          </p:style>
        </p:sp>
        <p:sp>
          <p:nvSpPr>
            <p:cNvPr id="12" name="Freihandform 11"/>
            <p:cNvSpPr/>
            <p:nvPr/>
          </p:nvSpPr>
          <p:spPr>
            <a:xfrm>
              <a:off x="1359334" y="2135657"/>
              <a:ext cx="1219835" cy="975868"/>
            </a:xfrm>
            <a:custGeom>
              <a:avLst/>
              <a:gdLst>
                <a:gd name="connsiteX0" fmla="*/ 0 w 1219835"/>
                <a:gd name="connsiteY0" fmla="*/ 97587 h 975868"/>
                <a:gd name="connsiteX1" fmla="*/ 97587 w 1219835"/>
                <a:gd name="connsiteY1" fmla="*/ 0 h 975868"/>
                <a:gd name="connsiteX2" fmla="*/ 1122248 w 1219835"/>
                <a:gd name="connsiteY2" fmla="*/ 0 h 975868"/>
                <a:gd name="connsiteX3" fmla="*/ 1219835 w 1219835"/>
                <a:gd name="connsiteY3" fmla="*/ 97587 h 975868"/>
                <a:gd name="connsiteX4" fmla="*/ 1219835 w 1219835"/>
                <a:gd name="connsiteY4" fmla="*/ 878281 h 975868"/>
                <a:gd name="connsiteX5" fmla="*/ 1122248 w 1219835"/>
                <a:gd name="connsiteY5" fmla="*/ 975868 h 975868"/>
                <a:gd name="connsiteX6" fmla="*/ 97587 w 1219835"/>
                <a:gd name="connsiteY6" fmla="*/ 975868 h 975868"/>
                <a:gd name="connsiteX7" fmla="*/ 0 w 1219835"/>
                <a:gd name="connsiteY7" fmla="*/ 878281 h 975868"/>
                <a:gd name="connsiteX8" fmla="*/ 0 w 1219835"/>
                <a:gd name="connsiteY8" fmla="*/ 97587 h 97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35" h="975868">
                  <a:moveTo>
                    <a:pt x="0" y="97587"/>
                  </a:moveTo>
                  <a:cubicBezTo>
                    <a:pt x="0" y="43691"/>
                    <a:pt x="43691" y="0"/>
                    <a:pt x="97587" y="0"/>
                  </a:cubicBezTo>
                  <a:lnTo>
                    <a:pt x="1122248" y="0"/>
                  </a:lnTo>
                  <a:cubicBezTo>
                    <a:pt x="1176144" y="0"/>
                    <a:pt x="1219835" y="43691"/>
                    <a:pt x="1219835" y="97587"/>
                  </a:cubicBezTo>
                  <a:lnTo>
                    <a:pt x="1219835" y="878281"/>
                  </a:lnTo>
                  <a:cubicBezTo>
                    <a:pt x="1219835" y="932177"/>
                    <a:pt x="1176144" y="975868"/>
                    <a:pt x="1122248" y="975868"/>
                  </a:cubicBezTo>
                  <a:lnTo>
                    <a:pt x="97587" y="975868"/>
                  </a:lnTo>
                  <a:cubicBezTo>
                    <a:pt x="43691" y="975868"/>
                    <a:pt x="0" y="932177"/>
                    <a:pt x="0" y="878281"/>
                  </a:cubicBezTo>
                  <a:lnTo>
                    <a:pt x="0" y="97587"/>
                  </a:lnTo>
                  <a:close/>
                </a:path>
              </a:pathLst>
            </a:custGeom>
          </p:spPr>
          <p:style>
            <a:lnRef idx="3">
              <a:schemeClr val="lt1">
                <a:hueOff val="0"/>
                <a:satOff val="0"/>
                <a:lumOff val="0"/>
                <a:alphaOff val="0"/>
              </a:schemeClr>
            </a:lnRef>
            <a:fillRef idx="1">
              <a:schemeClr val="accent1">
                <a:shade val="80000"/>
                <a:hueOff val="77504"/>
                <a:satOff val="1479"/>
                <a:lumOff val="6530"/>
                <a:alphaOff val="0"/>
              </a:schemeClr>
            </a:fillRef>
            <a:effectRef idx="1">
              <a:schemeClr val="accent1">
                <a:shade val="80000"/>
                <a:hueOff val="77504"/>
                <a:satOff val="1479"/>
                <a:lumOff val="6530"/>
                <a:alphaOff val="0"/>
              </a:schemeClr>
            </a:effectRef>
            <a:fontRef idx="minor">
              <a:schemeClr val="lt1"/>
            </a:fontRef>
          </p:style>
          <p:txBody>
            <a:bodyPr spcFirstLastPara="0" vert="horz" wrap="square" lIns="59062" tIns="59062" rIns="59062" bIns="59062" numCol="1" spcCol="1270" anchor="ctr" anchorCtr="0">
              <a:noAutofit/>
            </a:bodyPr>
            <a:lstStyle/>
            <a:p>
              <a:pPr algn="ctr" defTabSz="711200">
                <a:lnSpc>
                  <a:spcPct val="90000"/>
                </a:lnSpc>
                <a:spcBef>
                  <a:spcPct val="0"/>
                </a:spcBef>
                <a:spcAft>
                  <a:spcPct val="35000"/>
                </a:spcAft>
              </a:pPr>
              <a:r>
                <a:rPr lang="de-CH" sz="1600" dirty="0"/>
                <a:t>Erholungs-raum</a:t>
              </a:r>
            </a:p>
          </p:txBody>
        </p:sp>
        <p:sp>
          <p:nvSpPr>
            <p:cNvPr id="13" name="Pfeil nach links 12"/>
            <p:cNvSpPr/>
            <p:nvPr/>
          </p:nvSpPr>
          <p:spPr>
            <a:xfrm rot="14819303">
              <a:off x="3095540" y="2644935"/>
              <a:ext cx="1171988" cy="496647"/>
            </a:xfrm>
            <a:prstGeom prst="leftArrow">
              <a:avLst>
                <a:gd name="adj1" fmla="val 60000"/>
                <a:gd name="adj2" fmla="val 50000"/>
              </a:avLst>
            </a:prstGeom>
          </p:spPr>
          <p:style>
            <a:lnRef idx="0">
              <a:schemeClr val="accent1">
                <a:shade val="90000"/>
                <a:hueOff val="116269"/>
                <a:satOff val="-268"/>
                <a:lumOff val="8516"/>
                <a:alphaOff val="0"/>
              </a:schemeClr>
            </a:lnRef>
            <a:fillRef idx="1">
              <a:schemeClr val="accent1">
                <a:shade val="90000"/>
                <a:hueOff val="116269"/>
                <a:satOff val="-268"/>
                <a:lumOff val="8516"/>
                <a:alphaOff val="0"/>
              </a:schemeClr>
            </a:fillRef>
            <a:effectRef idx="1">
              <a:schemeClr val="accent1">
                <a:shade val="90000"/>
                <a:hueOff val="116269"/>
                <a:satOff val="-268"/>
                <a:lumOff val="8516"/>
                <a:alphaOff val="0"/>
              </a:schemeClr>
            </a:effectRef>
            <a:fontRef idx="minor">
              <a:schemeClr val="lt1">
                <a:hueOff val="0"/>
                <a:satOff val="0"/>
                <a:lumOff val="0"/>
                <a:alphaOff val="0"/>
              </a:schemeClr>
            </a:fontRef>
          </p:style>
        </p:sp>
        <p:sp>
          <p:nvSpPr>
            <p:cNvPr id="14" name="Freihandform 13"/>
            <p:cNvSpPr/>
            <p:nvPr/>
          </p:nvSpPr>
          <p:spPr>
            <a:xfrm>
              <a:off x="2637719" y="1627951"/>
              <a:ext cx="1575976" cy="1058933"/>
            </a:xfrm>
            <a:custGeom>
              <a:avLst/>
              <a:gdLst>
                <a:gd name="connsiteX0" fmla="*/ 0 w 1219835"/>
                <a:gd name="connsiteY0" fmla="*/ 66598 h 665981"/>
                <a:gd name="connsiteX1" fmla="*/ 66598 w 1219835"/>
                <a:gd name="connsiteY1" fmla="*/ 0 h 665981"/>
                <a:gd name="connsiteX2" fmla="*/ 1153237 w 1219835"/>
                <a:gd name="connsiteY2" fmla="*/ 0 h 665981"/>
                <a:gd name="connsiteX3" fmla="*/ 1219835 w 1219835"/>
                <a:gd name="connsiteY3" fmla="*/ 66598 h 665981"/>
                <a:gd name="connsiteX4" fmla="*/ 1219835 w 1219835"/>
                <a:gd name="connsiteY4" fmla="*/ 599383 h 665981"/>
                <a:gd name="connsiteX5" fmla="*/ 1153237 w 1219835"/>
                <a:gd name="connsiteY5" fmla="*/ 665981 h 665981"/>
                <a:gd name="connsiteX6" fmla="*/ 66598 w 1219835"/>
                <a:gd name="connsiteY6" fmla="*/ 665981 h 665981"/>
                <a:gd name="connsiteX7" fmla="*/ 0 w 1219835"/>
                <a:gd name="connsiteY7" fmla="*/ 599383 h 665981"/>
                <a:gd name="connsiteX8" fmla="*/ 0 w 1219835"/>
                <a:gd name="connsiteY8" fmla="*/ 66598 h 66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35" h="665981">
                  <a:moveTo>
                    <a:pt x="0" y="66598"/>
                  </a:moveTo>
                  <a:cubicBezTo>
                    <a:pt x="0" y="29817"/>
                    <a:pt x="29817" y="0"/>
                    <a:pt x="66598" y="0"/>
                  </a:cubicBezTo>
                  <a:lnTo>
                    <a:pt x="1153237" y="0"/>
                  </a:lnTo>
                  <a:cubicBezTo>
                    <a:pt x="1190018" y="0"/>
                    <a:pt x="1219835" y="29817"/>
                    <a:pt x="1219835" y="66598"/>
                  </a:cubicBezTo>
                  <a:lnTo>
                    <a:pt x="1219835" y="599383"/>
                  </a:lnTo>
                  <a:cubicBezTo>
                    <a:pt x="1219835" y="636164"/>
                    <a:pt x="1190018" y="665981"/>
                    <a:pt x="1153237" y="665981"/>
                  </a:cubicBezTo>
                  <a:lnTo>
                    <a:pt x="66598" y="665981"/>
                  </a:lnTo>
                  <a:cubicBezTo>
                    <a:pt x="29817" y="665981"/>
                    <a:pt x="0" y="636164"/>
                    <a:pt x="0" y="599383"/>
                  </a:cubicBezTo>
                  <a:lnTo>
                    <a:pt x="0" y="66598"/>
                  </a:lnTo>
                  <a:close/>
                </a:path>
              </a:pathLst>
            </a:custGeom>
          </p:spPr>
          <p:style>
            <a:lnRef idx="3">
              <a:schemeClr val="lt1">
                <a:hueOff val="0"/>
                <a:satOff val="0"/>
                <a:lumOff val="0"/>
                <a:alphaOff val="0"/>
              </a:schemeClr>
            </a:lnRef>
            <a:fillRef idx="1">
              <a:schemeClr val="accent1">
                <a:shade val="80000"/>
                <a:hueOff val="116256"/>
                <a:satOff val="2218"/>
                <a:lumOff val="9795"/>
                <a:alphaOff val="0"/>
              </a:schemeClr>
            </a:fillRef>
            <a:effectRef idx="1">
              <a:schemeClr val="accent1">
                <a:shade val="80000"/>
                <a:hueOff val="116256"/>
                <a:satOff val="2218"/>
                <a:lumOff val="9795"/>
                <a:alphaOff val="0"/>
              </a:schemeClr>
            </a:effectRef>
            <a:fontRef idx="minor">
              <a:schemeClr val="lt1"/>
            </a:fontRef>
          </p:style>
          <p:txBody>
            <a:bodyPr spcFirstLastPara="0" vert="horz" wrap="square" lIns="49986" tIns="49986" rIns="49986" bIns="49986" numCol="1" spcCol="1270" anchor="ctr" anchorCtr="0">
              <a:noAutofit/>
            </a:bodyPr>
            <a:lstStyle/>
            <a:p>
              <a:pPr algn="ctr" defTabSz="711200">
                <a:lnSpc>
                  <a:spcPct val="90000"/>
                </a:lnSpc>
                <a:spcBef>
                  <a:spcPct val="0"/>
                </a:spcBef>
                <a:spcAft>
                  <a:spcPct val="35000"/>
                </a:spcAft>
              </a:pPr>
              <a:r>
                <a:rPr lang="de-CH" sz="1600" dirty="0"/>
                <a:t>Nicht nur Büro, sondern Interaktion</a:t>
              </a:r>
            </a:p>
          </p:txBody>
        </p:sp>
        <p:sp>
          <p:nvSpPr>
            <p:cNvPr id="15" name="Pfeil nach links 14"/>
            <p:cNvSpPr/>
            <p:nvPr/>
          </p:nvSpPr>
          <p:spPr>
            <a:xfrm rot="16873284">
              <a:off x="4473976" y="2623680"/>
              <a:ext cx="1036393" cy="496647"/>
            </a:xfrm>
            <a:prstGeom prst="leftArrow">
              <a:avLst>
                <a:gd name="adj1" fmla="val 60000"/>
                <a:gd name="adj2" fmla="val 50000"/>
              </a:avLst>
            </a:prstGeom>
          </p:spPr>
          <p:style>
            <a:lnRef idx="0">
              <a:schemeClr val="accent1">
                <a:shade val="90000"/>
                <a:hueOff val="155025"/>
                <a:satOff val="-358"/>
                <a:lumOff val="11355"/>
                <a:alphaOff val="0"/>
              </a:schemeClr>
            </a:lnRef>
            <a:fillRef idx="1">
              <a:schemeClr val="accent1">
                <a:shade val="90000"/>
                <a:hueOff val="155025"/>
                <a:satOff val="-358"/>
                <a:lumOff val="11355"/>
                <a:alphaOff val="0"/>
              </a:schemeClr>
            </a:fillRef>
            <a:effectRef idx="1">
              <a:schemeClr val="accent1">
                <a:shade val="90000"/>
                <a:hueOff val="155025"/>
                <a:satOff val="-358"/>
                <a:lumOff val="11355"/>
                <a:alphaOff val="0"/>
              </a:schemeClr>
            </a:effectRef>
            <a:fontRef idx="minor">
              <a:schemeClr val="lt1">
                <a:hueOff val="0"/>
                <a:satOff val="0"/>
                <a:lumOff val="0"/>
                <a:alphaOff val="0"/>
              </a:schemeClr>
            </a:fontRef>
          </p:style>
        </p:sp>
        <p:sp>
          <p:nvSpPr>
            <p:cNvPr id="16" name="Freihandform 15"/>
            <p:cNvSpPr/>
            <p:nvPr/>
          </p:nvSpPr>
          <p:spPr>
            <a:xfrm>
              <a:off x="4280530" y="2145037"/>
              <a:ext cx="1624966" cy="437354"/>
            </a:xfrm>
            <a:custGeom>
              <a:avLst/>
              <a:gdLst>
                <a:gd name="connsiteX0" fmla="*/ 0 w 1624966"/>
                <a:gd name="connsiteY0" fmla="*/ 43735 h 437354"/>
                <a:gd name="connsiteX1" fmla="*/ 43735 w 1624966"/>
                <a:gd name="connsiteY1" fmla="*/ 0 h 437354"/>
                <a:gd name="connsiteX2" fmla="*/ 1581231 w 1624966"/>
                <a:gd name="connsiteY2" fmla="*/ 0 h 437354"/>
                <a:gd name="connsiteX3" fmla="*/ 1624966 w 1624966"/>
                <a:gd name="connsiteY3" fmla="*/ 43735 h 437354"/>
                <a:gd name="connsiteX4" fmla="*/ 1624966 w 1624966"/>
                <a:gd name="connsiteY4" fmla="*/ 393619 h 437354"/>
                <a:gd name="connsiteX5" fmla="*/ 1581231 w 1624966"/>
                <a:gd name="connsiteY5" fmla="*/ 437354 h 437354"/>
                <a:gd name="connsiteX6" fmla="*/ 43735 w 1624966"/>
                <a:gd name="connsiteY6" fmla="*/ 437354 h 437354"/>
                <a:gd name="connsiteX7" fmla="*/ 0 w 1624966"/>
                <a:gd name="connsiteY7" fmla="*/ 393619 h 437354"/>
                <a:gd name="connsiteX8" fmla="*/ 0 w 1624966"/>
                <a:gd name="connsiteY8" fmla="*/ 43735 h 43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966" h="437354">
                  <a:moveTo>
                    <a:pt x="0" y="43735"/>
                  </a:moveTo>
                  <a:cubicBezTo>
                    <a:pt x="0" y="19581"/>
                    <a:pt x="19581" y="0"/>
                    <a:pt x="43735" y="0"/>
                  </a:cubicBezTo>
                  <a:lnTo>
                    <a:pt x="1581231" y="0"/>
                  </a:lnTo>
                  <a:cubicBezTo>
                    <a:pt x="1605385" y="0"/>
                    <a:pt x="1624966" y="19581"/>
                    <a:pt x="1624966" y="43735"/>
                  </a:cubicBezTo>
                  <a:lnTo>
                    <a:pt x="1624966" y="393619"/>
                  </a:lnTo>
                  <a:cubicBezTo>
                    <a:pt x="1624966" y="417773"/>
                    <a:pt x="1605385" y="437354"/>
                    <a:pt x="1581231" y="437354"/>
                  </a:cubicBezTo>
                  <a:lnTo>
                    <a:pt x="43735" y="437354"/>
                  </a:lnTo>
                  <a:cubicBezTo>
                    <a:pt x="19581" y="437354"/>
                    <a:pt x="0" y="417773"/>
                    <a:pt x="0" y="393619"/>
                  </a:cubicBezTo>
                  <a:lnTo>
                    <a:pt x="0" y="43735"/>
                  </a:lnTo>
                  <a:close/>
                </a:path>
              </a:pathLst>
            </a:custGeom>
          </p:spPr>
          <p:style>
            <a:lnRef idx="3">
              <a:schemeClr val="lt1">
                <a:hueOff val="0"/>
                <a:satOff val="0"/>
                <a:lumOff val="0"/>
                <a:alphaOff val="0"/>
              </a:schemeClr>
            </a:lnRef>
            <a:fillRef idx="1">
              <a:schemeClr val="accent1">
                <a:shade val="80000"/>
                <a:hueOff val="155008"/>
                <a:satOff val="2957"/>
                <a:lumOff val="13060"/>
                <a:alphaOff val="0"/>
              </a:schemeClr>
            </a:fillRef>
            <a:effectRef idx="1">
              <a:schemeClr val="accent1">
                <a:shade val="80000"/>
                <a:hueOff val="155008"/>
                <a:satOff val="2957"/>
                <a:lumOff val="13060"/>
                <a:alphaOff val="0"/>
              </a:schemeClr>
            </a:effectRef>
            <a:fontRef idx="minor">
              <a:schemeClr val="lt1"/>
            </a:fontRef>
          </p:style>
          <p:txBody>
            <a:bodyPr spcFirstLastPara="0" vert="horz" wrap="square" lIns="43290" tIns="43290" rIns="43290" bIns="43290" numCol="1" spcCol="1270" anchor="ctr" anchorCtr="0">
              <a:noAutofit/>
            </a:bodyPr>
            <a:lstStyle/>
            <a:p>
              <a:pPr algn="ctr" defTabSz="711200">
                <a:lnSpc>
                  <a:spcPct val="90000"/>
                </a:lnSpc>
                <a:spcBef>
                  <a:spcPct val="0"/>
                </a:spcBef>
                <a:spcAft>
                  <a:spcPct val="35000"/>
                </a:spcAft>
              </a:pPr>
              <a:r>
                <a:rPr lang="de-CH" sz="1600" dirty="0"/>
                <a:t>Zusammenarbeit</a:t>
              </a:r>
              <a:endParaRPr lang="de-CH" sz="1200" dirty="0"/>
            </a:p>
          </p:txBody>
        </p:sp>
        <p:sp>
          <p:nvSpPr>
            <p:cNvPr id="17" name="Pfeil nach links 16"/>
            <p:cNvSpPr/>
            <p:nvPr/>
          </p:nvSpPr>
          <p:spPr>
            <a:xfrm rot="18605910">
              <a:off x="5497244" y="2825472"/>
              <a:ext cx="1376328" cy="496647"/>
            </a:xfrm>
            <a:prstGeom prst="leftArrow">
              <a:avLst>
                <a:gd name="adj1" fmla="val 60000"/>
                <a:gd name="adj2" fmla="val 50000"/>
              </a:avLst>
            </a:prstGeom>
          </p:spPr>
          <p:style>
            <a:lnRef idx="0">
              <a:schemeClr val="accent1">
                <a:shade val="90000"/>
                <a:hueOff val="193782"/>
                <a:satOff val="-447"/>
                <a:lumOff val="14194"/>
                <a:alphaOff val="0"/>
              </a:schemeClr>
            </a:lnRef>
            <a:fillRef idx="1">
              <a:schemeClr val="accent1">
                <a:shade val="90000"/>
                <a:hueOff val="193782"/>
                <a:satOff val="-447"/>
                <a:lumOff val="14194"/>
                <a:alphaOff val="0"/>
              </a:schemeClr>
            </a:fillRef>
            <a:effectRef idx="1">
              <a:schemeClr val="accent1">
                <a:shade val="90000"/>
                <a:hueOff val="193782"/>
                <a:satOff val="-447"/>
                <a:lumOff val="14194"/>
                <a:alphaOff val="0"/>
              </a:schemeClr>
            </a:effectRef>
            <a:fontRef idx="minor">
              <a:schemeClr val="lt1">
                <a:hueOff val="0"/>
                <a:satOff val="0"/>
                <a:lumOff val="0"/>
                <a:alphaOff val="0"/>
              </a:schemeClr>
            </a:fontRef>
          </p:style>
        </p:sp>
        <p:sp>
          <p:nvSpPr>
            <p:cNvPr id="18" name="Freihandform 17"/>
            <p:cNvSpPr/>
            <p:nvPr/>
          </p:nvSpPr>
          <p:spPr>
            <a:xfrm>
              <a:off x="6018739" y="2208517"/>
              <a:ext cx="1321668" cy="677750"/>
            </a:xfrm>
            <a:custGeom>
              <a:avLst/>
              <a:gdLst>
                <a:gd name="connsiteX0" fmla="*/ 0 w 1219835"/>
                <a:gd name="connsiteY0" fmla="*/ 67775 h 677750"/>
                <a:gd name="connsiteX1" fmla="*/ 67775 w 1219835"/>
                <a:gd name="connsiteY1" fmla="*/ 0 h 677750"/>
                <a:gd name="connsiteX2" fmla="*/ 1152060 w 1219835"/>
                <a:gd name="connsiteY2" fmla="*/ 0 h 677750"/>
                <a:gd name="connsiteX3" fmla="*/ 1219835 w 1219835"/>
                <a:gd name="connsiteY3" fmla="*/ 67775 h 677750"/>
                <a:gd name="connsiteX4" fmla="*/ 1219835 w 1219835"/>
                <a:gd name="connsiteY4" fmla="*/ 609975 h 677750"/>
                <a:gd name="connsiteX5" fmla="*/ 1152060 w 1219835"/>
                <a:gd name="connsiteY5" fmla="*/ 677750 h 677750"/>
                <a:gd name="connsiteX6" fmla="*/ 67775 w 1219835"/>
                <a:gd name="connsiteY6" fmla="*/ 677750 h 677750"/>
                <a:gd name="connsiteX7" fmla="*/ 0 w 1219835"/>
                <a:gd name="connsiteY7" fmla="*/ 609975 h 677750"/>
                <a:gd name="connsiteX8" fmla="*/ 0 w 1219835"/>
                <a:gd name="connsiteY8" fmla="*/ 67775 h 6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35" h="677750">
                  <a:moveTo>
                    <a:pt x="0" y="67775"/>
                  </a:moveTo>
                  <a:cubicBezTo>
                    <a:pt x="0" y="30344"/>
                    <a:pt x="30344" y="0"/>
                    <a:pt x="67775" y="0"/>
                  </a:cubicBezTo>
                  <a:lnTo>
                    <a:pt x="1152060" y="0"/>
                  </a:lnTo>
                  <a:cubicBezTo>
                    <a:pt x="1189491" y="0"/>
                    <a:pt x="1219835" y="30344"/>
                    <a:pt x="1219835" y="67775"/>
                  </a:cubicBezTo>
                  <a:lnTo>
                    <a:pt x="1219835" y="609975"/>
                  </a:lnTo>
                  <a:cubicBezTo>
                    <a:pt x="1219835" y="647406"/>
                    <a:pt x="1189491" y="677750"/>
                    <a:pt x="1152060" y="677750"/>
                  </a:cubicBezTo>
                  <a:lnTo>
                    <a:pt x="67775" y="677750"/>
                  </a:lnTo>
                  <a:cubicBezTo>
                    <a:pt x="30344" y="677750"/>
                    <a:pt x="0" y="647406"/>
                    <a:pt x="0" y="609975"/>
                  </a:cubicBezTo>
                  <a:lnTo>
                    <a:pt x="0" y="67775"/>
                  </a:lnTo>
                  <a:close/>
                </a:path>
              </a:pathLst>
            </a:custGeom>
          </p:spPr>
          <p:style>
            <a:lnRef idx="3">
              <a:schemeClr val="lt1">
                <a:hueOff val="0"/>
                <a:satOff val="0"/>
                <a:lumOff val="0"/>
                <a:alphaOff val="0"/>
              </a:schemeClr>
            </a:lnRef>
            <a:fillRef idx="1">
              <a:schemeClr val="accent1">
                <a:shade val="80000"/>
                <a:hueOff val="193760"/>
                <a:satOff val="3696"/>
                <a:lumOff val="16325"/>
                <a:alphaOff val="0"/>
              </a:schemeClr>
            </a:fillRef>
            <a:effectRef idx="1">
              <a:schemeClr val="accent1">
                <a:shade val="80000"/>
                <a:hueOff val="193760"/>
                <a:satOff val="3696"/>
                <a:lumOff val="16325"/>
                <a:alphaOff val="0"/>
              </a:schemeClr>
            </a:effectRef>
            <a:fontRef idx="minor">
              <a:schemeClr val="lt1"/>
            </a:fontRef>
          </p:style>
          <p:txBody>
            <a:bodyPr spcFirstLastPara="0" vert="horz" wrap="square" lIns="50331" tIns="50331" rIns="50331" bIns="50331" numCol="1" spcCol="1270" anchor="ctr" anchorCtr="0">
              <a:noAutofit/>
            </a:bodyPr>
            <a:lstStyle/>
            <a:p>
              <a:pPr algn="ctr" defTabSz="711200">
                <a:lnSpc>
                  <a:spcPct val="90000"/>
                </a:lnSpc>
                <a:spcBef>
                  <a:spcPct val="0"/>
                </a:spcBef>
                <a:spcAft>
                  <a:spcPct val="35000"/>
                </a:spcAft>
              </a:pPr>
              <a:r>
                <a:rPr lang="de-CH" sz="1600" dirty="0"/>
                <a:t>Organisierter Betrieb rund um die Uhr</a:t>
              </a:r>
            </a:p>
          </p:txBody>
        </p:sp>
        <p:sp>
          <p:nvSpPr>
            <p:cNvPr id="19" name="Pfeil nach links 18"/>
            <p:cNvSpPr/>
            <p:nvPr/>
          </p:nvSpPr>
          <p:spPr>
            <a:xfrm rot="20126519">
              <a:off x="6378649" y="3600855"/>
              <a:ext cx="1379384" cy="496647"/>
            </a:xfrm>
            <a:prstGeom prst="leftArrow">
              <a:avLst>
                <a:gd name="adj1" fmla="val 60000"/>
                <a:gd name="adj2" fmla="val 50000"/>
              </a:avLst>
            </a:prstGeom>
          </p:spPr>
          <p:style>
            <a:lnRef idx="0">
              <a:schemeClr val="accent1">
                <a:shade val="90000"/>
                <a:hueOff val="232538"/>
                <a:satOff val="-537"/>
                <a:lumOff val="17032"/>
                <a:alphaOff val="0"/>
              </a:schemeClr>
            </a:lnRef>
            <a:fillRef idx="1">
              <a:schemeClr val="accent1">
                <a:shade val="90000"/>
                <a:hueOff val="232538"/>
                <a:satOff val="-537"/>
                <a:lumOff val="17032"/>
                <a:alphaOff val="0"/>
              </a:schemeClr>
            </a:fillRef>
            <a:effectRef idx="1">
              <a:schemeClr val="accent1">
                <a:shade val="90000"/>
                <a:hueOff val="232538"/>
                <a:satOff val="-537"/>
                <a:lumOff val="17032"/>
                <a:alphaOff val="0"/>
              </a:schemeClr>
            </a:effectRef>
            <a:fontRef idx="minor">
              <a:schemeClr val="lt1">
                <a:hueOff val="0"/>
                <a:satOff val="0"/>
                <a:lumOff val="0"/>
                <a:alphaOff val="0"/>
              </a:schemeClr>
            </a:fontRef>
          </p:style>
        </p:sp>
        <p:sp>
          <p:nvSpPr>
            <p:cNvPr id="20" name="Freihandform 19"/>
            <p:cNvSpPr/>
            <p:nvPr/>
          </p:nvSpPr>
          <p:spPr>
            <a:xfrm>
              <a:off x="6804185" y="3058879"/>
              <a:ext cx="1711164" cy="905153"/>
            </a:xfrm>
            <a:custGeom>
              <a:avLst/>
              <a:gdLst>
                <a:gd name="connsiteX0" fmla="*/ 0 w 1639409"/>
                <a:gd name="connsiteY0" fmla="*/ 80300 h 803002"/>
                <a:gd name="connsiteX1" fmla="*/ 80300 w 1639409"/>
                <a:gd name="connsiteY1" fmla="*/ 0 h 803002"/>
                <a:gd name="connsiteX2" fmla="*/ 1559109 w 1639409"/>
                <a:gd name="connsiteY2" fmla="*/ 0 h 803002"/>
                <a:gd name="connsiteX3" fmla="*/ 1639409 w 1639409"/>
                <a:gd name="connsiteY3" fmla="*/ 80300 h 803002"/>
                <a:gd name="connsiteX4" fmla="*/ 1639409 w 1639409"/>
                <a:gd name="connsiteY4" fmla="*/ 722702 h 803002"/>
                <a:gd name="connsiteX5" fmla="*/ 1559109 w 1639409"/>
                <a:gd name="connsiteY5" fmla="*/ 803002 h 803002"/>
                <a:gd name="connsiteX6" fmla="*/ 80300 w 1639409"/>
                <a:gd name="connsiteY6" fmla="*/ 803002 h 803002"/>
                <a:gd name="connsiteX7" fmla="*/ 0 w 1639409"/>
                <a:gd name="connsiteY7" fmla="*/ 722702 h 803002"/>
                <a:gd name="connsiteX8" fmla="*/ 0 w 1639409"/>
                <a:gd name="connsiteY8" fmla="*/ 80300 h 8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9409" h="803002">
                  <a:moveTo>
                    <a:pt x="0" y="80300"/>
                  </a:moveTo>
                  <a:cubicBezTo>
                    <a:pt x="0" y="35952"/>
                    <a:pt x="35952" y="0"/>
                    <a:pt x="80300" y="0"/>
                  </a:cubicBezTo>
                  <a:lnTo>
                    <a:pt x="1559109" y="0"/>
                  </a:lnTo>
                  <a:cubicBezTo>
                    <a:pt x="1603457" y="0"/>
                    <a:pt x="1639409" y="35952"/>
                    <a:pt x="1639409" y="80300"/>
                  </a:cubicBezTo>
                  <a:lnTo>
                    <a:pt x="1639409" y="722702"/>
                  </a:lnTo>
                  <a:cubicBezTo>
                    <a:pt x="1639409" y="767050"/>
                    <a:pt x="1603457" y="803002"/>
                    <a:pt x="1559109" y="803002"/>
                  </a:cubicBezTo>
                  <a:lnTo>
                    <a:pt x="80300" y="803002"/>
                  </a:lnTo>
                  <a:cubicBezTo>
                    <a:pt x="35952" y="803002"/>
                    <a:pt x="0" y="767050"/>
                    <a:pt x="0" y="722702"/>
                  </a:cubicBezTo>
                  <a:lnTo>
                    <a:pt x="0" y="80300"/>
                  </a:lnTo>
                  <a:close/>
                </a:path>
              </a:pathLst>
            </a:custGeom>
          </p:spPr>
          <p:style>
            <a:lnRef idx="3">
              <a:schemeClr val="lt1">
                <a:hueOff val="0"/>
                <a:satOff val="0"/>
                <a:lumOff val="0"/>
                <a:alphaOff val="0"/>
              </a:schemeClr>
            </a:lnRef>
            <a:fillRef idx="1">
              <a:schemeClr val="accent1">
                <a:shade val="80000"/>
                <a:hueOff val="232512"/>
                <a:satOff val="4436"/>
                <a:lumOff val="19590"/>
                <a:alphaOff val="0"/>
              </a:schemeClr>
            </a:fillRef>
            <a:effectRef idx="1">
              <a:schemeClr val="accent1">
                <a:shade val="80000"/>
                <a:hueOff val="232512"/>
                <a:satOff val="4436"/>
                <a:lumOff val="19590"/>
                <a:alphaOff val="0"/>
              </a:schemeClr>
            </a:effectRef>
            <a:fontRef idx="minor">
              <a:schemeClr val="lt1"/>
            </a:fontRef>
          </p:style>
          <p:txBody>
            <a:bodyPr spcFirstLastPara="0" vert="horz" wrap="square" lIns="53999" tIns="53999" rIns="53999" bIns="53999" numCol="1" spcCol="1270" anchor="ctr" anchorCtr="0">
              <a:noAutofit/>
            </a:bodyPr>
            <a:lstStyle/>
            <a:p>
              <a:pPr algn="ctr" defTabSz="711200">
                <a:lnSpc>
                  <a:spcPct val="90000"/>
                </a:lnSpc>
                <a:spcBef>
                  <a:spcPct val="0"/>
                </a:spcBef>
                <a:spcAft>
                  <a:spcPct val="35000"/>
                </a:spcAft>
              </a:pPr>
              <a:r>
                <a:rPr lang="de-CH" sz="1600" dirty="0"/>
                <a:t>Personen aus unterschiedlichen Bereichen</a:t>
              </a:r>
            </a:p>
          </p:txBody>
        </p:sp>
        <p:sp>
          <p:nvSpPr>
            <p:cNvPr id="21" name="Pfeil nach links 20"/>
            <p:cNvSpPr/>
            <p:nvPr/>
          </p:nvSpPr>
          <p:spPr>
            <a:xfrm rot="21495253">
              <a:off x="6745643" y="4657629"/>
              <a:ext cx="1160050" cy="496647"/>
            </a:xfrm>
            <a:prstGeom prst="leftArrow">
              <a:avLst>
                <a:gd name="adj1" fmla="val 60000"/>
                <a:gd name="adj2" fmla="val 50000"/>
              </a:avLst>
            </a:prstGeom>
          </p:spPr>
          <p:style>
            <a:lnRef idx="0">
              <a:schemeClr val="accent1">
                <a:shade val="90000"/>
                <a:hueOff val="271295"/>
                <a:satOff val="-626"/>
                <a:lumOff val="19871"/>
                <a:alphaOff val="0"/>
              </a:schemeClr>
            </a:lnRef>
            <a:fillRef idx="1">
              <a:schemeClr val="accent1">
                <a:shade val="90000"/>
                <a:hueOff val="271295"/>
                <a:satOff val="-626"/>
                <a:lumOff val="19871"/>
                <a:alphaOff val="0"/>
              </a:schemeClr>
            </a:fillRef>
            <a:effectRef idx="1">
              <a:schemeClr val="accent1">
                <a:shade val="90000"/>
                <a:hueOff val="271295"/>
                <a:satOff val="-626"/>
                <a:lumOff val="19871"/>
                <a:alphaOff val="0"/>
              </a:schemeClr>
            </a:effectRef>
            <a:fontRef idx="minor">
              <a:schemeClr val="lt1">
                <a:hueOff val="0"/>
                <a:satOff val="0"/>
                <a:lumOff val="0"/>
                <a:alphaOff val="0"/>
              </a:schemeClr>
            </a:fontRef>
          </p:style>
        </p:sp>
        <p:sp>
          <p:nvSpPr>
            <p:cNvPr id="22" name="Freihandform 21"/>
            <p:cNvSpPr/>
            <p:nvPr/>
          </p:nvSpPr>
          <p:spPr>
            <a:xfrm>
              <a:off x="7204131" y="4305298"/>
              <a:ext cx="1311218" cy="1273331"/>
            </a:xfrm>
            <a:custGeom>
              <a:avLst/>
              <a:gdLst>
                <a:gd name="connsiteX0" fmla="*/ 0 w 1219835"/>
                <a:gd name="connsiteY0" fmla="*/ 116597 h 1165967"/>
                <a:gd name="connsiteX1" fmla="*/ 116597 w 1219835"/>
                <a:gd name="connsiteY1" fmla="*/ 0 h 1165967"/>
                <a:gd name="connsiteX2" fmla="*/ 1103238 w 1219835"/>
                <a:gd name="connsiteY2" fmla="*/ 0 h 1165967"/>
                <a:gd name="connsiteX3" fmla="*/ 1219835 w 1219835"/>
                <a:gd name="connsiteY3" fmla="*/ 116597 h 1165967"/>
                <a:gd name="connsiteX4" fmla="*/ 1219835 w 1219835"/>
                <a:gd name="connsiteY4" fmla="*/ 1049370 h 1165967"/>
                <a:gd name="connsiteX5" fmla="*/ 1103238 w 1219835"/>
                <a:gd name="connsiteY5" fmla="*/ 1165967 h 1165967"/>
                <a:gd name="connsiteX6" fmla="*/ 116597 w 1219835"/>
                <a:gd name="connsiteY6" fmla="*/ 1165967 h 1165967"/>
                <a:gd name="connsiteX7" fmla="*/ 0 w 1219835"/>
                <a:gd name="connsiteY7" fmla="*/ 1049370 h 1165967"/>
                <a:gd name="connsiteX8" fmla="*/ 0 w 1219835"/>
                <a:gd name="connsiteY8" fmla="*/ 116597 h 116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35" h="1165967">
                  <a:moveTo>
                    <a:pt x="0" y="116597"/>
                  </a:moveTo>
                  <a:cubicBezTo>
                    <a:pt x="0" y="52202"/>
                    <a:pt x="52202" y="0"/>
                    <a:pt x="116597" y="0"/>
                  </a:cubicBezTo>
                  <a:lnTo>
                    <a:pt x="1103238" y="0"/>
                  </a:lnTo>
                  <a:cubicBezTo>
                    <a:pt x="1167633" y="0"/>
                    <a:pt x="1219835" y="52202"/>
                    <a:pt x="1219835" y="116597"/>
                  </a:cubicBezTo>
                  <a:lnTo>
                    <a:pt x="1219835" y="1049370"/>
                  </a:lnTo>
                  <a:cubicBezTo>
                    <a:pt x="1219835" y="1113765"/>
                    <a:pt x="1167633" y="1165967"/>
                    <a:pt x="1103238" y="1165967"/>
                  </a:cubicBezTo>
                  <a:lnTo>
                    <a:pt x="116597" y="1165967"/>
                  </a:lnTo>
                  <a:cubicBezTo>
                    <a:pt x="52202" y="1165967"/>
                    <a:pt x="0" y="1113765"/>
                    <a:pt x="0" y="1049370"/>
                  </a:cubicBezTo>
                  <a:lnTo>
                    <a:pt x="0" y="116597"/>
                  </a:lnTo>
                  <a:close/>
                </a:path>
              </a:pathLst>
            </a:custGeom>
          </p:spPr>
          <p:style>
            <a:lnRef idx="3">
              <a:schemeClr val="lt1">
                <a:hueOff val="0"/>
                <a:satOff val="0"/>
                <a:lumOff val="0"/>
                <a:alphaOff val="0"/>
              </a:schemeClr>
            </a:lnRef>
            <a:fillRef idx="1">
              <a:schemeClr val="accent1">
                <a:shade val="80000"/>
                <a:hueOff val="271263"/>
                <a:satOff val="5175"/>
                <a:lumOff val="22855"/>
                <a:alphaOff val="0"/>
              </a:schemeClr>
            </a:fillRef>
            <a:effectRef idx="1">
              <a:schemeClr val="accent1">
                <a:shade val="80000"/>
                <a:hueOff val="271263"/>
                <a:satOff val="5175"/>
                <a:lumOff val="22855"/>
                <a:alphaOff val="0"/>
              </a:schemeClr>
            </a:effectRef>
            <a:fontRef idx="minor">
              <a:schemeClr val="lt1"/>
            </a:fontRef>
          </p:style>
          <p:txBody>
            <a:bodyPr spcFirstLastPara="0" vert="horz" wrap="square" lIns="64630" tIns="64630" rIns="64630" bIns="64630" numCol="1" spcCol="1270" anchor="ctr" anchorCtr="0">
              <a:noAutofit/>
            </a:bodyPr>
            <a:lstStyle/>
            <a:p>
              <a:pPr algn="ctr" defTabSz="711200">
                <a:lnSpc>
                  <a:spcPct val="90000"/>
                </a:lnSpc>
                <a:spcBef>
                  <a:spcPct val="0"/>
                </a:spcBef>
                <a:spcAft>
                  <a:spcPct val="35000"/>
                </a:spcAft>
              </a:pPr>
              <a:r>
                <a:rPr lang="de-CH" sz="1600" dirty="0"/>
                <a:t>In einem ständig wechselnden Arbeits- Umfeld</a:t>
              </a:r>
            </a:p>
          </p:txBody>
        </p:sp>
      </p:grpSp>
      <p:sp>
        <p:nvSpPr>
          <p:cNvPr id="7" name="Foliennummernplatzhalter 6"/>
          <p:cNvSpPr>
            <a:spLocks noGrp="1"/>
          </p:cNvSpPr>
          <p:nvPr>
            <p:ph type="sldNum" sz="quarter" idx="12"/>
          </p:nvPr>
        </p:nvSpPr>
        <p:spPr/>
        <p:txBody>
          <a:bodyPr/>
          <a:lstStyle/>
          <a:p>
            <a:fld id="{9986897F-C395-415F-81D3-46DE1F045B0E}" type="slidenum">
              <a:rPr lang="de-CH" smtClean="0"/>
              <a:t>16</a:t>
            </a:fld>
            <a:endParaRPr lang="de-CH"/>
          </a:p>
        </p:txBody>
      </p:sp>
      <p:sp>
        <p:nvSpPr>
          <p:cNvPr id="24" name="Textfeld 23"/>
          <p:cNvSpPr txBox="1"/>
          <p:nvPr/>
        </p:nvSpPr>
        <p:spPr>
          <a:xfrm>
            <a:off x="7593109" y="1073636"/>
            <a:ext cx="2167590" cy="215444"/>
          </a:xfrm>
          <a:prstGeom prst="rect">
            <a:avLst/>
          </a:prstGeom>
          <a:noFill/>
        </p:spPr>
        <p:txBody>
          <a:bodyPr wrap="square" rtlCol="0">
            <a:spAutoFit/>
          </a:bodyPr>
          <a:lstStyle/>
          <a:p>
            <a:r>
              <a:rPr lang="de-CH" sz="800" dirty="0"/>
              <a:t>Quelle: coworker.com (WORKERIA Winterthur)</a:t>
            </a:r>
          </a:p>
        </p:txBody>
      </p:sp>
    </p:spTree>
    <p:extLst>
      <p:ext uri="{BB962C8B-B14F-4D97-AF65-F5344CB8AC3E}">
        <p14:creationId xmlns:p14="http://schemas.microsoft.com/office/powerpoint/2010/main" val="1375301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2952" y="1333587"/>
            <a:ext cx="7360920" cy="5205327"/>
          </a:xfrm>
          <a:prstGeom prst="rect">
            <a:avLst/>
          </a:prstGeom>
        </p:spPr>
      </p:pic>
      <p:sp>
        <p:nvSpPr>
          <p:cNvPr id="2" name="Titel 1"/>
          <p:cNvSpPr>
            <a:spLocks noGrp="1"/>
          </p:cNvSpPr>
          <p:nvPr>
            <p:ph type="title"/>
          </p:nvPr>
        </p:nvSpPr>
        <p:spPr>
          <a:xfrm>
            <a:off x="2152650" y="388937"/>
            <a:ext cx="7886700" cy="864000"/>
          </a:xfrm>
        </p:spPr>
        <p:txBody>
          <a:bodyPr anchor="b"/>
          <a:lstStyle/>
          <a:p>
            <a:r>
              <a:rPr lang="de-CH" sz="2400" b="1" dirty="0"/>
              <a:t>Ländlicher Raum?</a:t>
            </a:r>
          </a:p>
        </p:txBody>
      </p:sp>
      <p:sp>
        <p:nvSpPr>
          <p:cNvPr id="3" name="Inhaltsplatzhalter 2"/>
          <p:cNvSpPr>
            <a:spLocks noGrp="1"/>
          </p:cNvSpPr>
          <p:nvPr>
            <p:ph idx="1"/>
          </p:nvPr>
        </p:nvSpPr>
        <p:spPr>
          <a:xfrm>
            <a:off x="2152650" y="2361141"/>
            <a:ext cx="7886700" cy="3423582"/>
          </a:xfrm>
        </p:spPr>
        <p:txBody>
          <a:bodyPr>
            <a:normAutofit/>
          </a:bodyPr>
          <a:lstStyle/>
          <a:p>
            <a:endParaRPr lang="de-CH" sz="1800" dirty="0"/>
          </a:p>
          <a:p>
            <a:pPr marL="0" indent="0">
              <a:buNone/>
            </a:pPr>
            <a:endParaRPr lang="de-CH" sz="2000" dirty="0"/>
          </a:p>
        </p:txBody>
      </p:sp>
      <p:graphicFrame>
        <p:nvGraphicFramePr>
          <p:cNvPr id="4" name="Tabelle 3"/>
          <p:cNvGraphicFramePr>
            <a:graphicFrameLocks noGrp="1"/>
          </p:cNvGraphicFramePr>
          <p:nvPr/>
        </p:nvGraphicFramePr>
        <p:xfrm>
          <a:off x="2282952" y="4952584"/>
          <a:ext cx="6235890" cy="1112520"/>
        </p:xfrm>
        <a:graphic>
          <a:graphicData uri="http://schemas.openxmlformats.org/drawingml/2006/table">
            <a:tbl>
              <a:tblPr firstRow="1" bandRow="1">
                <a:tableStyleId>{3B4B98B0-60AC-42C2-AFA5-B58CD77FA1E5}</a:tableStyleId>
              </a:tblPr>
              <a:tblGrid>
                <a:gridCol w="1219200">
                  <a:extLst>
                    <a:ext uri="{9D8B030D-6E8A-4147-A177-3AD203B41FA5}">
                      <a16:colId xmlns:a16="http://schemas.microsoft.com/office/drawing/2014/main" val="3516235843"/>
                    </a:ext>
                  </a:extLst>
                </a:gridCol>
                <a:gridCol w="1219200">
                  <a:extLst>
                    <a:ext uri="{9D8B030D-6E8A-4147-A177-3AD203B41FA5}">
                      <a16:colId xmlns:a16="http://schemas.microsoft.com/office/drawing/2014/main" val="23705837"/>
                    </a:ext>
                  </a:extLst>
                </a:gridCol>
                <a:gridCol w="1359090">
                  <a:extLst>
                    <a:ext uri="{9D8B030D-6E8A-4147-A177-3AD203B41FA5}">
                      <a16:colId xmlns:a16="http://schemas.microsoft.com/office/drawing/2014/main" val="799766723"/>
                    </a:ext>
                  </a:extLst>
                </a:gridCol>
                <a:gridCol w="1219200">
                  <a:extLst>
                    <a:ext uri="{9D8B030D-6E8A-4147-A177-3AD203B41FA5}">
                      <a16:colId xmlns:a16="http://schemas.microsoft.com/office/drawing/2014/main" val="2701413666"/>
                    </a:ext>
                  </a:extLst>
                </a:gridCol>
                <a:gridCol w="1219200">
                  <a:extLst>
                    <a:ext uri="{9D8B030D-6E8A-4147-A177-3AD203B41FA5}">
                      <a16:colId xmlns:a16="http://schemas.microsoft.com/office/drawing/2014/main" val="462442838"/>
                    </a:ext>
                  </a:extLst>
                </a:gridCol>
              </a:tblGrid>
              <a:tr h="370840">
                <a:tc>
                  <a:txBody>
                    <a:bodyPr/>
                    <a:lstStyle/>
                    <a:p>
                      <a:pPr algn="ctr"/>
                      <a:endParaRPr lang="de-CH" dirty="0"/>
                    </a:p>
                  </a:txBody>
                  <a:tcPr/>
                </a:tc>
                <a:tc>
                  <a:txBody>
                    <a:bodyPr/>
                    <a:lstStyle/>
                    <a:p>
                      <a:pPr algn="ctr"/>
                      <a:r>
                        <a:rPr lang="de-CH" dirty="0"/>
                        <a:t>Städtisch</a:t>
                      </a:r>
                    </a:p>
                  </a:txBody>
                  <a:tcPr>
                    <a:solidFill>
                      <a:srgbClr val="FF0000"/>
                    </a:solidFill>
                  </a:tcPr>
                </a:tc>
                <a:tc>
                  <a:txBody>
                    <a:bodyPr/>
                    <a:lstStyle/>
                    <a:p>
                      <a:pPr algn="ctr"/>
                      <a:r>
                        <a:rPr lang="de-CH" dirty="0"/>
                        <a:t>Intermediär</a:t>
                      </a:r>
                    </a:p>
                  </a:txBody>
                  <a:tcPr>
                    <a:solidFill>
                      <a:srgbClr val="00B050"/>
                    </a:solidFill>
                  </a:tcPr>
                </a:tc>
                <a:tc>
                  <a:txBody>
                    <a:bodyPr/>
                    <a:lstStyle/>
                    <a:p>
                      <a:pPr algn="ctr"/>
                      <a:r>
                        <a:rPr lang="de-CH" dirty="0"/>
                        <a:t>Ländlich</a:t>
                      </a:r>
                    </a:p>
                  </a:txBody>
                  <a:tcPr>
                    <a:solidFill>
                      <a:srgbClr val="FFFF00"/>
                    </a:solidFill>
                  </a:tcPr>
                </a:tc>
                <a:tc>
                  <a:txBody>
                    <a:bodyPr/>
                    <a:lstStyle/>
                    <a:p>
                      <a:pPr algn="ctr"/>
                      <a:r>
                        <a:rPr lang="de-CH" dirty="0"/>
                        <a:t>Total</a:t>
                      </a:r>
                    </a:p>
                  </a:txBody>
                  <a:tcPr/>
                </a:tc>
                <a:extLst>
                  <a:ext uri="{0D108BD9-81ED-4DB2-BD59-A6C34878D82A}">
                    <a16:rowId xmlns:a16="http://schemas.microsoft.com/office/drawing/2014/main" val="2166961518"/>
                  </a:ext>
                </a:extLst>
              </a:tr>
              <a:tr h="370840">
                <a:tc>
                  <a:txBody>
                    <a:bodyPr/>
                    <a:lstStyle/>
                    <a:p>
                      <a:r>
                        <a:rPr lang="de-CH" dirty="0"/>
                        <a:t>Anzahl</a:t>
                      </a:r>
                    </a:p>
                  </a:txBody>
                  <a:tcPr/>
                </a:tc>
                <a:tc>
                  <a:txBody>
                    <a:bodyPr/>
                    <a:lstStyle/>
                    <a:p>
                      <a:pPr algn="r"/>
                      <a:r>
                        <a:rPr lang="de-CH" dirty="0"/>
                        <a:t>122</a:t>
                      </a:r>
                    </a:p>
                  </a:txBody>
                  <a:tcPr>
                    <a:solidFill>
                      <a:srgbClr val="FF0000"/>
                    </a:solidFill>
                  </a:tcPr>
                </a:tc>
                <a:tc>
                  <a:txBody>
                    <a:bodyPr/>
                    <a:lstStyle/>
                    <a:p>
                      <a:pPr algn="r"/>
                      <a:r>
                        <a:rPr lang="de-CH" dirty="0"/>
                        <a:t>56</a:t>
                      </a:r>
                    </a:p>
                  </a:txBody>
                  <a:tcPr>
                    <a:solidFill>
                      <a:srgbClr val="00B050"/>
                    </a:solidFill>
                  </a:tcPr>
                </a:tc>
                <a:tc>
                  <a:txBody>
                    <a:bodyPr/>
                    <a:lstStyle/>
                    <a:p>
                      <a:pPr algn="r"/>
                      <a:r>
                        <a:rPr lang="de-CH" dirty="0"/>
                        <a:t>41</a:t>
                      </a:r>
                    </a:p>
                  </a:txBody>
                  <a:tcPr>
                    <a:solidFill>
                      <a:srgbClr val="FFFF00"/>
                    </a:solidFill>
                  </a:tcPr>
                </a:tc>
                <a:tc>
                  <a:txBody>
                    <a:bodyPr/>
                    <a:lstStyle/>
                    <a:p>
                      <a:pPr algn="r"/>
                      <a:r>
                        <a:rPr lang="de-CH" dirty="0"/>
                        <a:t>219</a:t>
                      </a:r>
                    </a:p>
                  </a:txBody>
                  <a:tcPr/>
                </a:tc>
                <a:extLst>
                  <a:ext uri="{0D108BD9-81ED-4DB2-BD59-A6C34878D82A}">
                    <a16:rowId xmlns:a16="http://schemas.microsoft.com/office/drawing/2014/main" val="669322043"/>
                  </a:ext>
                </a:extLst>
              </a:tr>
              <a:tr h="370840">
                <a:tc>
                  <a:txBody>
                    <a:bodyPr/>
                    <a:lstStyle/>
                    <a:p>
                      <a:r>
                        <a:rPr lang="de-CH" dirty="0"/>
                        <a:t>Prozent</a:t>
                      </a:r>
                    </a:p>
                  </a:txBody>
                  <a:tcPr/>
                </a:tc>
                <a:tc>
                  <a:txBody>
                    <a:bodyPr/>
                    <a:lstStyle/>
                    <a:p>
                      <a:pPr algn="r"/>
                      <a:r>
                        <a:rPr lang="de-CH" dirty="0"/>
                        <a:t>56</a:t>
                      </a:r>
                    </a:p>
                  </a:txBody>
                  <a:tcPr>
                    <a:solidFill>
                      <a:srgbClr val="FF0000"/>
                    </a:solidFill>
                  </a:tcPr>
                </a:tc>
                <a:tc>
                  <a:txBody>
                    <a:bodyPr/>
                    <a:lstStyle/>
                    <a:p>
                      <a:pPr algn="r"/>
                      <a:r>
                        <a:rPr lang="de-CH" dirty="0"/>
                        <a:t>26</a:t>
                      </a:r>
                    </a:p>
                  </a:txBody>
                  <a:tcPr>
                    <a:solidFill>
                      <a:srgbClr val="00B050"/>
                    </a:solidFill>
                  </a:tcPr>
                </a:tc>
                <a:tc>
                  <a:txBody>
                    <a:bodyPr/>
                    <a:lstStyle/>
                    <a:p>
                      <a:pPr algn="r"/>
                      <a:r>
                        <a:rPr lang="de-CH" dirty="0">
                          <a:solidFill>
                            <a:srgbClr val="FF0000"/>
                          </a:solidFill>
                        </a:rPr>
                        <a:t>18</a:t>
                      </a:r>
                    </a:p>
                  </a:txBody>
                  <a:tcPr>
                    <a:solidFill>
                      <a:srgbClr val="FFFF00"/>
                    </a:solidFill>
                  </a:tcPr>
                </a:tc>
                <a:tc>
                  <a:txBody>
                    <a:bodyPr/>
                    <a:lstStyle/>
                    <a:p>
                      <a:pPr algn="r"/>
                      <a:r>
                        <a:rPr lang="de-CH" dirty="0"/>
                        <a:t>100</a:t>
                      </a:r>
                    </a:p>
                  </a:txBody>
                  <a:tcPr/>
                </a:tc>
                <a:extLst>
                  <a:ext uri="{0D108BD9-81ED-4DB2-BD59-A6C34878D82A}">
                    <a16:rowId xmlns:a16="http://schemas.microsoft.com/office/drawing/2014/main" val="2711673409"/>
                  </a:ext>
                </a:extLst>
              </a:tr>
            </a:tbl>
          </a:graphicData>
        </a:graphic>
      </p:graphicFrame>
      <p:sp>
        <p:nvSpPr>
          <p:cNvPr id="5" name="Textfeld 4"/>
          <p:cNvSpPr txBox="1"/>
          <p:nvPr/>
        </p:nvSpPr>
        <p:spPr>
          <a:xfrm>
            <a:off x="2329711" y="4660198"/>
            <a:ext cx="6235890" cy="307777"/>
          </a:xfrm>
          <a:prstGeom prst="rect">
            <a:avLst/>
          </a:prstGeom>
          <a:solidFill>
            <a:schemeClr val="bg1"/>
          </a:solidFill>
        </p:spPr>
        <p:txBody>
          <a:bodyPr wrap="square" rtlCol="0">
            <a:spAutoFit/>
          </a:bodyPr>
          <a:lstStyle/>
          <a:p>
            <a:r>
              <a:rPr lang="de-CH" sz="1400" b="1" dirty="0"/>
              <a:t>Tabelle 1</a:t>
            </a:r>
            <a:r>
              <a:rPr lang="de-CH" sz="1400" dirty="0"/>
              <a:t>: Schweizer Coworking Spaces nach Raumkategorien (2019)</a:t>
            </a:r>
          </a:p>
        </p:txBody>
      </p:sp>
      <p:sp>
        <p:nvSpPr>
          <p:cNvPr id="7" name="Textfeld 6"/>
          <p:cNvSpPr txBox="1"/>
          <p:nvPr/>
        </p:nvSpPr>
        <p:spPr>
          <a:xfrm>
            <a:off x="2329711" y="6065105"/>
            <a:ext cx="6235890" cy="800219"/>
          </a:xfrm>
          <a:prstGeom prst="rect">
            <a:avLst/>
          </a:prstGeom>
          <a:noFill/>
        </p:spPr>
        <p:txBody>
          <a:bodyPr wrap="square" rtlCol="0">
            <a:spAutoFit/>
          </a:bodyPr>
          <a:lstStyle/>
          <a:p>
            <a:r>
              <a:rPr lang="de-CH" sz="1400" dirty="0"/>
              <a:t>Quelle: Berechnungen basierend auf der Datenbank von Coworking Switzerland und eigenem Desk Research</a:t>
            </a:r>
          </a:p>
          <a:p>
            <a:endParaRPr lang="de-CH" dirty="0"/>
          </a:p>
        </p:txBody>
      </p:sp>
      <p:sp>
        <p:nvSpPr>
          <p:cNvPr id="8" name="Foliennummernplatzhalter 7"/>
          <p:cNvSpPr>
            <a:spLocks noGrp="1"/>
          </p:cNvSpPr>
          <p:nvPr>
            <p:ph type="sldNum" sz="quarter" idx="12"/>
          </p:nvPr>
        </p:nvSpPr>
        <p:spPr/>
        <p:txBody>
          <a:bodyPr/>
          <a:lstStyle/>
          <a:p>
            <a:fld id="{9986897F-C395-415F-81D3-46DE1F045B0E}" type="slidenum">
              <a:rPr lang="de-CH" smtClean="0"/>
              <a:t>17</a:t>
            </a:fld>
            <a:endParaRPr lang="de-CH"/>
          </a:p>
        </p:txBody>
      </p:sp>
    </p:spTree>
    <p:extLst>
      <p:ext uri="{BB962C8B-B14F-4D97-AF65-F5344CB8AC3E}">
        <p14:creationId xmlns:p14="http://schemas.microsoft.com/office/powerpoint/2010/main" val="1458808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152650" y="1545325"/>
            <a:ext cx="7793182" cy="369332"/>
          </a:xfrm>
          <a:prstGeom prst="rect">
            <a:avLst/>
          </a:prstGeom>
          <a:solidFill>
            <a:schemeClr val="accent1">
              <a:lumMod val="20000"/>
              <a:lumOff val="80000"/>
            </a:schemeClr>
          </a:solidFill>
        </p:spPr>
        <p:txBody>
          <a:bodyPr wrap="square" rtlCol="0">
            <a:spAutoFit/>
          </a:bodyPr>
          <a:lstStyle/>
          <a:p>
            <a:r>
              <a:rPr lang="de-CH" b="1" dirty="0"/>
              <a:t>Online Umfrage mit Coworking Nutzenden</a:t>
            </a:r>
          </a:p>
        </p:txBody>
      </p:sp>
      <p:sp>
        <p:nvSpPr>
          <p:cNvPr id="2" name="Titel 1"/>
          <p:cNvSpPr>
            <a:spLocks noGrp="1"/>
          </p:cNvSpPr>
          <p:nvPr>
            <p:ph type="title"/>
          </p:nvPr>
        </p:nvSpPr>
        <p:spPr>
          <a:xfrm>
            <a:off x="2152650" y="388937"/>
            <a:ext cx="7886700" cy="864000"/>
          </a:xfrm>
        </p:spPr>
        <p:txBody>
          <a:bodyPr anchor="b"/>
          <a:lstStyle/>
          <a:p>
            <a:r>
              <a:rPr lang="de-CH" sz="2400" b="1" dirty="0"/>
              <a:t>Feldforschung</a:t>
            </a:r>
          </a:p>
        </p:txBody>
      </p:sp>
      <p:sp>
        <p:nvSpPr>
          <p:cNvPr id="3" name="Inhaltsplatzhalter 2"/>
          <p:cNvSpPr>
            <a:spLocks noGrp="1"/>
          </p:cNvSpPr>
          <p:nvPr>
            <p:ph idx="1"/>
          </p:nvPr>
        </p:nvSpPr>
        <p:spPr>
          <a:xfrm>
            <a:off x="2152650" y="1914657"/>
            <a:ext cx="7886700" cy="4218857"/>
          </a:xfrm>
        </p:spPr>
        <p:txBody>
          <a:bodyPr>
            <a:normAutofit fontScale="92500" lnSpcReduction="20000"/>
          </a:bodyPr>
          <a:lstStyle/>
          <a:p>
            <a:r>
              <a:rPr lang="de-CH" sz="1800" dirty="0">
                <a:sym typeface="Wingdings" panose="05000000000000000000" pitchFamily="2" charset="2"/>
              </a:rPr>
              <a:t>Einladungsbrief an n=219 </a:t>
            </a:r>
            <a:r>
              <a:rPr lang="de-CH" sz="1800" i="1" dirty="0">
                <a:sym typeface="Wingdings" panose="05000000000000000000" pitchFamily="2" charset="2"/>
              </a:rPr>
              <a:t>Coworking Spaces </a:t>
            </a:r>
            <a:r>
              <a:rPr lang="de-CH" sz="1800" dirty="0">
                <a:sym typeface="Wingdings" panose="05000000000000000000" pitchFamily="2" charset="2"/>
              </a:rPr>
              <a:t>in der Schweiz (</a:t>
            </a:r>
            <a:r>
              <a:rPr lang="de-CH" sz="1800" b="1" dirty="0">
                <a:sym typeface="Wingdings" panose="05000000000000000000" pitchFamily="2" charset="2"/>
              </a:rPr>
              <a:t>7/2019</a:t>
            </a:r>
            <a:r>
              <a:rPr lang="de-CH" sz="1800" dirty="0">
                <a:sym typeface="Wingdings" panose="05000000000000000000" pitchFamily="2" charset="2"/>
              </a:rPr>
              <a:t>)</a:t>
            </a:r>
          </a:p>
          <a:p>
            <a:r>
              <a:rPr lang="de-CH" sz="1800" dirty="0">
                <a:sym typeface="Wingdings" panose="05000000000000000000" pitchFamily="2" charset="2"/>
              </a:rPr>
              <a:t>Rekrutierung via Facebook, </a:t>
            </a:r>
            <a:r>
              <a:rPr lang="de-CH" sz="1800" i="1" dirty="0">
                <a:sym typeface="Wingdings" panose="05000000000000000000" pitchFamily="2" charset="2"/>
              </a:rPr>
              <a:t>LinkedIn</a:t>
            </a:r>
            <a:r>
              <a:rPr lang="de-CH" sz="1800" dirty="0">
                <a:sym typeface="Wingdings" panose="05000000000000000000" pitchFamily="2" charset="2"/>
              </a:rPr>
              <a:t>, Newsletter (</a:t>
            </a:r>
            <a:r>
              <a:rPr lang="de-CH" sz="1800" b="1" dirty="0">
                <a:sym typeface="Wingdings" panose="05000000000000000000" pitchFamily="2" charset="2"/>
              </a:rPr>
              <a:t>7/2019</a:t>
            </a:r>
            <a:r>
              <a:rPr lang="de-CH" sz="1800" dirty="0">
                <a:sym typeface="Wingdings" panose="05000000000000000000" pitchFamily="2" charset="2"/>
              </a:rPr>
              <a:t>)</a:t>
            </a:r>
          </a:p>
          <a:p>
            <a:r>
              <a:rPr lang="de-CH" sz="1800" i="1" dirty="0">
                <a:sym typeface="Wingdings" panose="05000000000000000000" pitchFamily="2" charset="2"/>
              </a:rPr>
              <a:t>Exploration </a:t>
            </a:r>
            <a:r>
              <a:rPr lang="de-CH" sz="1800" dirty="0">
                <a:sym typeface="Wingdings" panose="05000000000000000000" pitchFamily="2" charset="2"/>
              </a:rPr>
              <a:t> kein Stichprobenregister</a:t>
            </a:r>
          </a:p>
          <a:p>
            <a:r>
              <a:rPr lang="de-CH" sz="1800" dirty="0">
                <a:sym typeface="Wingdings" panose="05000000000000000000" pitchFamily="2" charset="2"/>
              </a:rPr>
              <a:t>n = 249</a:t>
            </a:r>
          </a:p>
          <a:p>
            <a:endParaRPr lang="de-CH" sz="900" dirty="0">
              <a:sym typeface="Wingdings" panose="05000000000000000000" pitchFamily="2" charset="2"/>
            </a:endParaRPr>
          </a:p>
          <a:p>
            <a:pPr marL="0" indent="0">
              <a:buNone/>
            </a:pPr>
            <a:r>
              <a:rPr lang="de-CH" sz="1800" b="1" u="sng" dirty="0">
                <a:sym typeface="Wingdings" panose="05000000000000000000" pitchFamily="2" charset="2"/>
              </a:rPr>
              <a:t>Befragungsinhalte:</a:t>
            </a:r>
          </a:p>
          <a:p>
            <a:r>
              <a:rPr lang="de-CH" sz="1800" b="1" dirty="0">
                <a:sym typeface="Wingdings" panose="05000000000000000000" pitchFamily="2" charset="2"/>
              </a:rPr>
              <a:t>Soziodemografie</a:t>
            </a:r>
          </a:p>
          <a:p>
            <a:r>
              <a:rPr lang="de-CH" sz="1800" b="1" dirty="0">
                <a:sym typeface="Wingdings" panose="05000000000000000000" pitchFamily="2" charset="2"/>
              </a:rPr>
              <a:t>Mobilitätsbiographien</a:t>
            </a:r>
          </a:p>
          <a:p>
            <a:pPr lvl="1">
              <a:buFont typeface="Symbol" panose="05050102010706020507" pitchFamily="18" charset="2"/>
              <a:buChar char="-"/>
            </a:pPr>
            <a:r>
              <a:rPr lang="de-CH" sz="1600" dirty="0">
                <a:sym typeface="Wingdings" panose="05000000000000000000" pitchFamily="2" charset="2"/>
              </a:rPr>
              <a:t>Wohnort</a:t>
            </a:r>
          </a:p>
          <a:p>
            <a:pPr lvl="1">
              <a:buFont typeface="Symbol" panose="05050102010706020507" pitchFamily="18" charset="2"/>
              <a:buChar char="-"/>
            </a:pPr>
            <a:r>
              <a:rPr lang="de-CH" sz="1600" dirty="0">
                <a:sym typeface="Wingdings" panose="05000000000000000000" pitchFamily="2" charset="2"/>
              </a:rPr>
              <a:t>Arbeitsort(e)</a:t>
            </a:r>
          </a:p>
          <a:p>
            <a:pPr lvl="1">
              <a:buFont typeface="Symbol" panose="05050102010706020507" pitchFamily="18" charset="2"/>
              <a:buChar char="-"/>
            </a:pPr>
            <a:r>
              <a:rPr lang="de-CH" sz="1600" dirty="0">
                <a:sym typeface="Wingdings" panose="05000000000000000000" pitchFamily="2" charset="2"/>
              </a:rPr>
              <a:t>Ort des Coworking Space</a:t>
            </a:r>
          </a:p>
          <a:p>
            <a:pPr lvl="1">
              <a:buFont typeface="Symbol" panose="05050102010706020507" pitchFamily="18" charset="2"/>
              <a:buChar char="-"/>
            </a:pPr>
            <a:r>
              <a:rPr lang="de-CH" sz="1600" dirty="0">
                <a:sym typeface="Wingdings" panose="05000000000000000000" pitchFamily="2" charset="2"/>
              </a:rPr>
              <a:t>Art des Verkehrsmittels</a:t>
            </a:r>
          </a:p>
          <a:p>
            <a:r>
              <a:rPr lang="de-CH" sz="1800" b="1" dirty="0">
                <a:sym typeface="Wingdings" panose="05000000000000000000" pitchFamily="2" charset="2"/>
              </a:rPr>
              <a:t>Einstellungen und Präferenzen </a:t>
            </a:r>
            <a:r>
              <a:rPr lang="de-CH" sz="1800" dirty="0">
                <a:sym typeface="Wingdings" panose="05000000000000000000" pitchFamily="2" charset="2"/>
              </a:rPr>
              <a:t>Arbeitsumfeld im </a:t>
            </a:r>
            <a:r>
              <a:rPr lang="de-CH" sz="1800" dirty="0" err="1">
                <a:sym typeface="Wingdings" panose="05000000000000000000" pitchFamily="2" charset="2"/>
              </a:rPr>
              <a:t>Coworking</a:t>
            </a:r>
            <a:r>
              <a:rPr lang="de-CH" sz="1800" dirty="0">
                <a:sym typeface="Wingdings" panose="05000000000000000000" pitchFamily="2" charset="2"/>
              </a:rPr>
              <a:t> und </a:t>
            </a:r>
            <a:r>
              <a:rPr lang="de-CH" sz="1800" i="1" dirty="0">
                <a:sym typeface="Wingdings" panose="05000000000000000000" pitchFamily="2" charset="2"/>
              </a:rPr>
              <a:t>Work-Life-Balance</a:t>
            </a:r>
            <a:r>
              <a:rPr lang="de-CH" sz="1800" dirty="0">
                <a:sym typeface="Wingdings" panose="05000000000000000000" pitchFamily="2" charset="2"/>
              </a:rPr>
              <a:t> </a:t>
            </a:r>
          </a:p>
          <a:p>
            <a:r>
              <a:rPr lang="de-CH" sz="1800" b="1" dirty="0">
                <a:sym typeface="Wingdings" panose="05000000000000000000" pitchFamily="2" charset="2"/>
              </a:rPr>
              <a:t>Regionalökonomie</a:t>
            </a:r>
            <a:r>
              <a:rPr lang="de-CH" sz="1800" dirty="0">
                <a:sym typeface="Wingdings" panose="05000000000000000000" pitchFamily="2" charset="2"/>
              </a:rPr>
              <a:t>: Konsumverhalten vor Ort, Identifikation mit der Gemeinde…</a:t>
            </a:r>
            <a:endParaRPr lang="de-CH" sz="2000" dirty="0"/>
          </a:p>
        </p:txBody>
      </p:sp>
      <p:sp>
        <p:nvSpPr>
          <p:cNvPr id="4" name="Foliennummernplatzhalter 3"/>
          <p:cNvSpPr>
            <a:spLocks noGrp="1"/>
          </p:cNvSpPr>
          <p:nvPr>
            <p:ph type="sldNum" sz="quarter" idx="12"/>
          </p:nvPr>
        </p:nvSpPr>
        <p:spPr/>
        <p:txBody>
          <a:bodyPr/>
          <a:lstStyle/>
          <a:p>
            <a:fld id="{9986897F-C395-415F-81D3-46DE1F045B0E}" type="slidenum">
              <a:rPr lang="de-CH" smtClean="0"/>
              <a:t>18</a:t>
            </a:fld>
            <a:endParaRPr lang="de-CH" dirty="0"/>
          </a:p>
        </p:txBody>
      </p:sp>
    </p:spTree>
    <p:extLst>
      <p:ext uri="{BB962C8B-B14F-4D97-AF65-F5344CB8AC3E}">
        <p14:creationId xmlns:p14="http://schemas.microsoft.com/office/powerpoint/2010/main" val="852026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25300" y="115347"/>
            <a:ext cx="7886700" cy="600762"/>
          </a:xfrm>
        </p:spPr>
        <p:txBody>
          <a:bodyPr anchor="b"/>
          <a:lstStyle/>
          <a:p>
            <a:r>
              <a:rPr lang="de-CH" sz="2400" b="1" dirty="0"/>
              <a:t>«Erste» Resultate (2)</a:t>
            </a:r>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2650" y="892250"/>
            <a:ext cx="3816000" cy="2775273"/>
          </a:xfrm>
          <a:prstGeom prst="rect">
            <a:avLst/>
          </a:prstGeom>
        </p:spPr>
      </p:pic>
      <p:pic>
        <p:nvPicPr>
          <p:cNvPr id="8" name="Grafik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2650" y="3843334"/>
            <a:ext cx="3816000" cy="2775273"/>
          </a:xfrm>
          <a:prstGeom prst="rect">
            <a:avLst/>
          </a:prstGeom>
        </p:spPr>
      </p:pic>
      <p:pic>
        <p:nvPicPr>
          <p:cNvPr id="13" name="Grafik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0" y="3843334"/>
            <a:ext cx="3816000" cy="2775273"/>
          </a:xfrm>
          <a:prstGeom prst="rect">
            <a:avLst/>
          </a:prstGeom>
        </p:spPr>
      </p:pic>
      <p:pic>
        <p:nvPicPr>
          <p:cNvPr id="3" name="Grafik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891767"/>
            <a:ext cx="3816000" cy="2776237"/>
          </a:xfrm>
          <a:prstGeom prst="rect">
            <a:avLst/>
          </a:prstGeom>
        </p:spPr>
      </p:pic>
      <p:sp>
        <p:nvSpPr>
          <p:cNvPr id="9" name="Rechteck 8"/>
          <p:cNvSpPr/>
          <p:nvPr/>
        </p:nvSpPr>
        <p:spPr>
          <a:xfrm>
            <a:off x="3627120" y="1261872"/>
            <a:ext cx="2231136" cy="1517904"/>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10" name="Rechteck 9"/>
          <p:cNvSpPr/>
          <p:nvPr/>
        </p:nvSpPr>
        <p:spPr>
          <a:xfrm>
            <a:off x="7595616" y="1261872"/>
            <a:ext cx="2164080" cy="1517904"/>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11" name="Rechteck 10"/>
          <p:cNvSpPr/>
          <p:nvPr/>
        </p:nvSpPr>
        <p:spPr>
          <a:xfrm>
            <a:off x="3660648" y="4221480"/>
            <a:ext cx="2164080" cy="1517904"/>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12" name="Rechteck 11"/>
          <p:cNvSpPr/>
          <p:nvPr/>
        </p:nvSpPr>
        <p:spPr>
          <a:xfrm>
            <a:off x="6513576" y="4221480"/>
            <a:ext cx="1667256" cy="1517904"/>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Tree>
    <p:extLst>
      <p:ext uri="{BB962C8B-B14F-4D97-AF65-F5344CB8AC3E}">
        <p14:creationId xmlns:p14="http://schemas.microsoft.com/office/powerpoint/2010/main" val="2904216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60A683-74B9-3245-B876-F00F80C87683}"/>
              </a:ext>
            </a:extLst>
          </p:cNvPr>
          <p:cNvSpPr>
            <a:spLocks noGrp="1"/>
          </p:cNvSpPr>
          <p:nvPr>
            <p:ph idx="1"/>
          </p:nvPr>
        </p:nvSpPr>
        <p:spPr>
          <a:xfrm>
            <a:off x="838200" y="1162593"/>
            <a:ext cx="10273747" cy="4959911"/>
          </a:xfrm>
        </p:spPr>
        <p:txBody>
          <a:bodyPr>
            <a:noAutofit/>
          </a:bodyPr>
          <a:lstStyle/>
          <a:p>
            <a:pPr marL="0" indent="0">
              <a:buNone/>
            </a:pPr>
            <a:r>
              <a:rPr lang="en-US" dirty="0">
                <a:solidFill>
                  <a:schemeClr val="bg1"/>
                </a:solidFill>
              </a:rPr>
              <a:t>AGENDA</a:t>
            </a:r>
          </a:p>
          <a:p>
            <a:endParaRPr lang="en-US" dirty="0">
              <a:solidFill>
                <a:schemeClr val="bg1"/>
              </a:solidFill>
            </a:endParaRPr>
          </a:p>
          <a:p>
            <a:r>
              <a:rPr lang="en-US" dirty="0" err="1">
                <a:solidFill>
                  <a:schemeClr val="bg1"/>
                </a:solidFill>
              </a:rPr>
              <a:t>Begrüssung</a:t>
            </a:r>
            <a:r>
              <a:rPr lang="en-US" dirty="0">
                <a:solidFill>
                  <a:schemeClr val="bg1"/>
                </a:solidFill>
              </a:rPr>
              <a:t> (Plenum)				Andi			‘05</a:t>
            </a:r>
          </a:p>
          <a:p>
            <a:r>
              <a:rPr lang="en-US" dirty="0">
                <a:solidFill>
                  <a:schemeClr val="bg1"/>
                </a:solidFill>
              </a:rPr>
              <a:t>Input (Plenum) 				Timo			‘30</a:t>
            </a:r>
          </a:p>
          <a:p>
            <a:r>
              <a:rPr lang="en-US" dirty="0" err="1">
                <a:solidFill>
                  <a:schemeClr val="bg1"/>
                </a:solidFill>
              </a:rPr>
              <a:t>Abstimmungen</a:t>
            </a:r>
            <a:r>
              <a:rPr lang="en-US" dirty="0">
                <a:solidFill>
                  <a:schemeClr val="bg1"/>
                </a:solidFill>
              </a:rPr>
              <a:t> (Plenum)			alle			‘10</a:t>
            </a:r>
          </a:p>
          <a:p>
            <a:r>
              <a:rPr lang="en-US" dirty="0">
                <a:solidFill>
                  <a:schemeClr val="bg1"/>
                </a:solidFill>
              </a:rPr>
              <a:t>Workshop (Gruppen)				alle			‘50</a:t>
            </a:r>
          </a:p>
          <a:p>
            <a:r>
              <a:rPr lang="en-US" dirty="0" err="1">
                <a:solidFill>
                  <a:schemeClr val="bg1"/>
                </a:solidFill>
              </a:rPr>
              <a:t>Vorstellung</a:t>
            </a:r>
            <a:r>
              <a:rPr lang="en-US" dirty="0">
                <a:solidFill>
                  <a:schemeClr val="bg1"/>
                </a:solidFill>
              </a:rPr>
              <a:t> </a:t>
            </a:r>
            <a:r>
              <a:rPr lang="en-US" dirty="0" err="1">
                <a:solidFill>
                  <a:schemeClr val="bg1"/>
                </a:solidFill>
              </a:rPr>
              <a:t>Ergebnisse</a:t>
            </a:r>
            <a:r>
              <a:rPr lang="en-US" dirty="0">
                <a:solidFill>
                  <a:schemeClr val="bg1"/>
                </a:solidFill>
              </a:rPr>
              <a:t> (Plenum)		alle			‘15</a:t>
            </a:r>
          </a:p>
          <a:p>
            <a:r>
              <a:rPr lang="en-US" dirty="0" err="1">
                <a:solidFill>
                  <a:schemeClr val="bg1"/>
                </a:solidFill>
              </a:rPr>
              <a:t>Zusammenfassung</a:t>
            </a:r>
            <a:r>
              <a:rPr lang="en-US" dirty="0">
                <a:solidFill>
                  <a:schemeClr val="bg1"/>
                </a:solidFill>
              </a:rPr>
              <a:t>				Timo / Andi	‘05</a:t>
            </a:r>
          </a:p>
          <a:p>
            <a:r>
              <a:rPr lang="en-US" dirty="0">
                <a:solidFill>
                  <a:schemeClr val="bg1"/>
                </a:solidFill>
              </a:rPr>
              <a:t>Virtual Beer					</a:t>
            </a:r>
            <a:r>
              <a:rPr lang="en-US" dirty="0" err="1">
                <a:solidFill>
                  <a:schemeClr val="bg1"/>
                </a:solidFill>
              </a:rPr>
              <a:t>alle</a:t>
            </a:r>
            <a:endParaRPr lang="de-CH" dirty="0">
              <a:solidFill>
                <a:schemeClr val="bg1"/>
              </a:solidFill>
            </a:endParaRPr>
          </a:p>
        </p:txBody>
      </p:sp>
      <p:sp>
        <p:nvSpPr>
          <p:cNvPr id="8" name="TextBox 7">
            <a:extLst>
              <a:ext uri="{FF2B5EF4-FFF2-40B4-BE49-F238E27FC236}">
                <a16:creationId xmlns:a16="http://schemas.microsoft.com/office/drawing/2014/main" id="{8F1AC6A0-0462-6E4E-AD68-CFBEDAD37B77}"/>
              </a:ext>
            </a:extLst>
          </p:cNvPr>
          <p:cNvSpPr txBox="1"/>
          <p:nvPr/>
        </p:nvSpPr>
        <p:spPr>
          <a:xfrm>
            <a:off x="7454685" y="201478"/>
            <a:ext cx="184731" cy="369332"/>
          </a:xfrm>
          <a:prstGeom prst="rect">
            <a:avLst/>
          </a:prstGeom>
          <a:noFill/>
        </p:spPr>
        <p:txBody>
          <a:bodyPr wrap="none" rtlCol="0">
            <a:spAutoFit/>
          </a:bodyPr>
          <a:lstStyle/>
          <a:p>
            <a:endParaRPr lang="en-US" dirty="0">
              <a:solidFill>
                <a:schemeClr val="bg1"/>
              </a:solidFill>
            </a:endParaRPr>
          </a:p>
        </p:txBody>
      </p:sp>
      <p:sp>
        <p:nvSpPr>
          <p:cNvPr id="9" name="Date Placeholder 8">
            <a:extLst>
              <a:ext uri="{FF2B5EF4-FFF2-40B4-BE49-F238E27FC236}">
                <a16:creationId xmlns:a16="http://schemas.microsoft.com/office/drawing/2014/main" id="{DA5AA260-522D-9544-832E-06E97BA066C5}"/>
              </a:ext>
            </a:extLst>
          </p:cNvPr>
          <p:cNvSpPr>
            <a:spLocks noGrp="1"/>
          </p:cNvSpPr>
          <p:nvPr>
            <p:ph type="dt" sz="half" idx="10"/>
          </p:nvPr>
        </p:nvSpPr>
        <p:spPr/>
        <p:txBody>
          <a:bodyPr/>
          <a:lstStyle/>
          <a:p>
            <a:r>
              <a:rPr lang="de-CH">
                <a:solidFill>
                  <a:srgbClr val="BFBFBF"/>
                </a:solidFill>
              </a:rPr>
              <a:t>20. August 2020</a:t>
            </a:r>
            <a:endParaRPr lang="en-US" dirty="0">
              <a:solidFill>
                <a:srgbClr val="BFBFBF"/>
              </a:solidFill>
            </a:endParaRPr>
          </a:p>
        </p:txBody>
      </p:sp>
      <p:sp>
        <p:nvSpPr>
          <p:cNvPr id="10" name="Footer Placeholder 9">
            <a:extLst>
              <a:ext uri="{FF2B5EF4-FFF2-40B4-BE49-F238E27FC236}">
                <a16:creationId xmlns:a16="http://schemas.microsoft.com/office/drawing/2014/main" id="{03BA7B46-D3ED-4F4C-94FB-397AD202012C}"/>
              </a:ext>
            </a:extLst>
          </p:cNvPr>
          <p:cNvSpPr>
            <a:spLocks noGrp="1"/>
          </p:cNvSpPr>
          <p:nvPr>
            <p:ph type="ftr" sz="quarter" idx="11"/>
          </p:nvPr>
        </p:nvSpPr>
        <p:spPr/>
        <p:txBody>
          <a:bodyPr/>
          <a:lstStyle/>
          <a:p>
            <a:r>
              <a:rPr lang="en-US">
                <a:solidFill>
                  <a:srgbClr val="BFBFBF"/>
                </a:solidFill>
              </a:rPr>
              <a:t>© innolab smart mobility  2020 - Timo Ohnmacht, Andi Kronawitter</a:t>
            </a:r>
            <a:endParaRPr lang="en-US" dirty="0">
              <a:solidFill>
                <a:srgbClr val="BFBFBF"/>
              </a:solidFill>
            </a:endParaRPr>
          </a:p>
        </p:txBody>
      </p:sp>
      <p:sp>
        <p:nvSpPr>
          <p:cNvPr id="2" name="Foliennummernplatzhalter 1">
            <a:extLst>
              <a:ext uri="{FF2B5EF4-FFF2-40B4-BE49-F238E27FC236}">
                <a16:creationId xmlns:a16="http://schemas.microsoft.com/office/drawing/2014/main" id="{8940E9D6-321B-BC4F-8BC9-117A01CECC86}"/>
              </a:ext>
            </a:extLst>
          </p:cNvPr>
          <p:cNvSpPr>
            <a:spLocks noGrp="1"/>
          </p:cNvSpPr>
          <p:nvPr>
            <p:ph type="sldNum" sz="quarter" idx="12"/>
          </p:nvPr>
        </p:nvSpPr>
        <p:spPr/>
        <p:txBody>
          <a:bodyPr/>
          <a:lstStyle/>
          <a:p>
            <a:fld id="{2C422B48-A01B-014E-891E-B9F4D62A9E6A}" type="slidenum">
              <a:rPr lang="en-US" smtClean="0"/>
              <a:t>2</a:t>
            </a:fld>
            <a:endParaRPr lang="en-US"/>
          </a:p>
        </p:txBody>
      </p:sp>
    </p:spTree>
    <p:extLst>
      <p:ext uri="{BB962C8B-B14F-4D97-AF65-F5344CB8AC3E}">
        <p14:creationId xmlns:p14="http://schemas.microsoft.com/office/powerpoint/2010/main" val="953527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199409" y="1348013"/>
            <a:ext cx="7793182" cy="646331"/>
          </a:xfrm>
          <a:prstGeom prst="rect">
            <a:avLst/>
          </a:prstGeom>
          <a:solidFill>
            <a:schemeClr val="accent1">
              <a:lumMod val="20000"/>
              <a:lumOff val="80000"/>
            </a:schemeClr>
          </a:solidFill>
        </p:spPr>
        <p:txBody>
          <a:bodyPr wrap="square" rtlCol="0">
            <a:spAutoFit/>
          </a:bodyPr>
          <a:lstStyle/>
          <a:p>
            <a:r>
              <a:rPr lang="de-CH" b="1" dirty="0"/>
              <a:t>Coworking Space </a:t>
            </a:r>
            <a:r>
              <a:rPr lang="de-CH" dirty="0"/>
              <a:t>in ländlichen Regionen beleben wirtschaftlich und sozial die Gemeinden.</a:t>
            </a:r>
          </a:p>
        </p:txBody>
      </p:sp>
      <p:sp>
        <p:nvSpPr>
          <p:cNvPr id="2" name="Titel 1"/>
          <p:cNvSpPr>
            <a:spLocks noGrp="1"/>
          </p:cNvSpPr>
          <p:nvPr>
            <p:ph type="title"/>
          </p:nvPr>
        </p:nvSpPr>
        <p:spPr>
          <a:xfrm>
            <a:off x="2152650" y="388937"/>
            <a:ext cx="7886700" cy="864000"/>
          </a:xfrm>
        </p:spPr>
        <p:txBody>
          <a:bodyPr anchor="b"/>
          <a:lstStyle/>
          <a:p>
            <a:r>
              <a:rPr lang="de-CH" sz="2400" b="1" dirty="0"/>
              <a:t>These 1</a:t>
            </a:r>
          </a:p>
        </p:txBody>
      </p:sp>
      <p:pic>
        <p:nvPicPr>
          <p:cNvPr id="7" name="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6961" y="2405299"/>
            <a:ext cx="4320000" cy="3141819"/>
          </a:xfrm>
          <a:prstGeom prst="rect">
            <a:avLst/>
          </a:prstGeom>
        </p:spPr>
      </p:pic>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6000" y="2404207"/>
            <a:ext cx="4320000" cy="3142910"/>
          </a:xfrm>
          <a:prstGeom prst="rect">
            <a:avLst/>
          </a:prstGeom>
        </p:spPr>
      </p:pic>
      <p:sp>
        <p:nvSpPr>
          <p:cNvPr id="8" name="Rechteck 7"/>
          <p:cNvSpPr/>
          <p:nvPr/>
        </p:nvSpPr>
        <p:spPr>
          <a:xfrm>
            <a:off x="1895856" y="2822448"/>
            <a:ext cx="816864" cy="2060448"/>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9" name="Rechteck 8"/>
          <p:cNvSpPr/>
          <p:nvPr/>
        </p:nvSpPr>
        <p:spPr>
          <a:xfrm>
            <a:off x="9049512" y="2680262"/>
            <a:ext cx="1304752" cy="2060448"/>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Tree>
    <p:extLst>
      <p:ext uri="{BB962C8B-B14F-4D97-AF65-F5344CB8AC3E}">
        <p14:creationId xmlns:p14="http://schemas.microsoft.com/office/powerpoint/2010/main" val="1600886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0" y="388937"/>
            <a:ext cx="7886700" cy="864000"/>
          </a:xfrm>
        </p:spPr>
        <p:txBody>
          <a:bodyPr anchor="b"/>
          <a:lstStyle/>
          <a:p>
            <a:r>
              <a:rPr lang="de-CH" sz="2400" b="1" dirty="0"/>
              <a:t>These 1</a:t>
            </a:r>
          </a:p>
        </p:txBody>
      </p:sp>
      <p:pic>
        <p:nvPicPr>
          <p:cNvPr id="8" name="Grafik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62675" y="2484044"/>
            <a:ext cx="4320000" cy="3141818"/>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6000" y="2484044"/>
            <a:ext cx="4320000" cy="3142910"/>
          </a:xfrm>
          <a:prstGeom prst="rect">
            <a:avLst/>
          </a:prstGeom>
        </p:spPr>
      </p:pic>
      <p:sp>
        <p:nvSpPr>
          <p:cNvPr id="7" name="Rechteck 6"/>
          <p:cNvSpPr/>
          <p:nvPr/>
        </p:nvSpPr>
        <p:spPr>
          <a:xfrm>
            <a:off x="5565648" y="4374992"/>
            <a:ext cx="320040" cy="206152"/>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9" name="Rechteck 8"/>
          <p:cNvSpPr/>
          <p:nvPr/>
        </p:nvSpPr>
        <p:spPr>
          <a:xfrm>
            <a:off x="7781752" y="3822192"/>
            <a:ext cx="810560" cy="329185"/>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10" name="Rechteck 9"/>
          <p:cNvSpPr/>
          <p:nvPr/>
        </p:nvSpPr>
        <p:spPr>
          <a:xfrm>
            <a:off x="9762744" y="3822191"/>
            <a:ext cx="506072" cy="329185"/>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11" name="Rechteck 10"/>
          <p:cNvSpPr/>
          <p:nvPr/>
        </p:nvSpPr>
        <p:spPr>
          <a:xfrm>
            <a:off x="3928872" y="4374992"/>
            <a:ext cx="167148" cy="206152"/>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12" name="Textfeld 11"/>
          <p:cNvSpPr txBox="1"/>
          <p:nvPr/>
        </p:nvSpPr>
        <p:spPr>
          <a:xfrm>
            <a:off x="2199409" y="1348013"/>
            <a:ext cx="7793182" cy="646331"/>
          </a:xfrm>
          <a:prstGeom prst="rect">
            <a:avLst/>
          </a:prstGeom>
          <a:solidFill>
            <a:schemeClr val="accent1">
              <a:lumMod val="20000"/>
              <a:lumOff val="80000"/>
            </a:schemeClr>
          </a:solidFill>
        </p:spPr>
        <p:txBody>
          <a:bodyPr wrap="square" rtlCol="0">
            <a:spAutoFit/>
          </a:bodyPr>
          <a:lstStyle/>
          <a:p>
            <a:r>
              <a:rPr lang="de-CH" b="1" dirty="0"/>
              <a:t>Coworking Space </a:t>
            </a:r>
            <a:r>
              <a:rPr lang="de-CH" dirty="0"/>
              <a:t>in ländlichen Regionen beleben wirtschaftlich und sozial die Gemeinden.</a:t>
            </a:r>
          </a:p>
        </p:txBody>
      </p:sp>
    </p:spTree>
    <p:extLst>
      <p:ext uri="{BB962C8B-B14F-4D97-AF65-F5344CB8AC3E}">
        <p14:creationId xmlns:p14="http://schemas.microsoft.com/office/powerpoint/2010/main" val="1860809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0" y="388937"/>
            <a:ext cx="7886700" cy="864000"/>
          </a:xfrm>
        </p:spPr>
        <p:txBody>
          <a:bodyPr anchor="b"/>
          <a:lstStyle/>
          <a:p>
            <a:r>
              <a:rPr lang="de-CH" sz="2400" b="1" dirty="0"/>
              <a:t>These 1</a:t>
            </a:r>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6000" y="2484045"/>
            <a:ext cx="5040000" cy="3665455"/>
          </a:xfrm>
          <a:prstGeom prst="rect">
            <a:avLst/>
          </a:prstGeom>
        </p:spPr>
      </p:pic>
      <p:sp>
        <p:nvSpPr>
          <p:cNvPr id="7" name="Rechteck 6"/>
          <p:cNvSpPr/>
          <p:nvPr/>
        </p:nvSpPr>
        <p:spPr>
          <a:xfrm>
            <a:off x="7242256" y="3017520"/>
            <a:ext cx="1148888" cy="2002537"/>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8" name="Textfeld 7"/>
          <p:cNvSpPr txBox="1"/>
          <p:nvPr/>
        </p:nvSpPr>
        <p:spPr>
          <a:xfrm>
            <a:off x="2199409" y="1348013"/>
            <a:ext cx="7793182" cy="646331"/>
          </a:xfrm>
          <a:prstGeom prst="rect">
            <a:avLst/>
          </a:prstGeom>
          <a:solidFill>
            <a:schemeClr val="accent1">
              <a:lumMod val="20000"/>
              <a:lumOff val="80000"/>
            </a:schemeClr>
          </a:solidFill>
        </p:spPr>
        <p:txBody>
          <a:bodyPr wrap="square" rtlCol="0">
            <a:spAutoFit/>
          </a:bodyPr>
          <a:lstStyle/>
          <a:p>
            <a:r>
              <a:rPr lang="de-CH" b="1" dirty="0"/>
              <a:t>Coworking Space </a:t>
            </a:r>
            <a:r>
              <a:rPr lang="de-CH" dirty="0"/>
              <a:t>in ländlichen Regionen beleben wirtschaftlich und sozial die Gemeinden.</a:t>
            </a:r>
          </a:p>
        </p:txBody>
      </p:sp>
    </p:spTree>
    <p:extLst>
      <p:ext uri="{BB962C8B-B14F-4D97-AF65-F5344CB8AC3E}">
        <p14:creationId xmlns:p14="http://schemas.microsoft.com/office/powerpoint/2010/main" val="4027455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0" y="388937"/>
            <a:ext cx="7886700" cy="864000"/>
          </a:xfrm>
        </p:spPr>
        <p:txBody>
          <a:bodyPr anchor="b"/>
          <a:lstStyle/>
          <a:p>
            <a:r>
              <a:rPr lang="de-CH" sz="2400" b="1" dirty="0"/>
              <a:t>These 1</a:t>
            </a:r>
          </a:p>
        </p:txBody>
      </p:sp>
      <p:pic>
        <p:nvPicPr>
          <p:cNvPr id="8" name="Grafik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3075" y="2484044"/>
            <a:ext cx="4212000" cy="3063273"/>
          </a:xfrm>
          <a:prstGeom prst="rect">
            <a:avLst/>
          </a:prstGeom>
        </p:spPr>
      </p:pic>
      <p:pic>
        <p:nvPicPr>
          <p:cNvPr id="11" name="Grafik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9241" y="2484043"/>
            <a:ext cx="4212000" cy="3063273"/>
          </a:xfrm>
          <a:prstGeom prst="rect">
            <a:avLst/>
          </a:prstGeom>
        </p:spPr>
      </p:pic>
      <p:sp>
        <p:nvSpPr>
          <p:cNvPr id="7" name="Rechteck 6"/>
          <p:cNvSpPr/>
          <p:nvPr/>
        </p:nvSpPr>
        <p:spPr>
          <a:xfrm>
            <a:off x="8890462" y="2916936"/>
            <a:ext cx="1148888" cy="1673353"/>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9" name="Rechteck 8"/>
          <p:cNvSpPr/>
          <p:nvPr/>
        </p:nvSpPr>
        <p:spPr>
          <a:xfrm>
            <a:off x="3401014" y="2916936"/>
            <a:ext cx="2426336" cy="1673353"/>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10" name="Textfeld 9"/>
          <p:cNvSpPr txBox="1"/>
          <p:nvPr/>
        </p:nvSpPr>
        <p:spPr>
          <a:xfrm>
            <a:off x="2199409" y="1348013"/>
            <a:ext cx="7793182" cy="646331"/>
          </a:xfrm>
          <a:prstGeom prst="rect">
            <a:avLst/>
          </a:prstGeom>
          <a:solidFill>
            <a:schemeClr val="accent1">
              <a:lumMod val="20000"/>
              <a:lumOff val="80000"/>
            </a:schemeClr>
          </a:solidFill>
        </p:spPr>
        <p:txBody>
          <a:bodyPr wrap="square" rtlCol="0">
            <a:spAutoFit/>
          </a:bodyPr>
          <a:lstStyle/>
          <a:p>
            <a:r>
              <a:rPr lang="de-CH" b="1" dirty="0"/>
              <a:t>Coworking Space </a:t>
            </a:r>
            <a:r>
              <a:rPr lang="de-CH" dirty="0"/>
              <a:t>in ländlichen Regionen beleben wirtschaftlich und sozial die Gemeinden.</a:t>
            </a:r>
          </a:p>
        </p:txBody>
      </p:sp>
    </p:spTree>
    <p:extLst>
      <p:ext uri="{BB962C8B-B14F-4D97-AF65-F5344CB8AC3E}">
        <p14:creationId xmlns:p14="http://schemas.microsoft.com/office/powerpoint/2010/main" val="3185865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0" y="388937"/>
            <a:ext cx="7886700" cy="864000"/>
          </a:xfrm>
        </p:spPr>
        <p:txBody>
          <a:bodyPr anchor="b"/>
          <a:lstStyle/>
          <a:p>
            <a:r>
              <a:rPr lang="de-CH" sz="2400" b="1" dirty="0"/>
              <a:t>These 2</a:t>
            </a:r>
          </a:p>
        </p:txBody>
      </p:sp>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6000" y="2484044"/>
            <a:ext cx="5040000" cy="3665454"/>
          </a:xfrm>
          <a:prstGeom prst="rect">
            <a:avLst/>
          </a:prstGeom>
        </p:spPr>
      </p:pic>
      <p:sp>
        <p:nvSpPr>
          <p:cNvPr id="5" name="Rechteck 4"/>
          <p:cNvSpPr/>
          <p:nvPr/>
        </p:nvSpPr>
        <p:spPr>
          <a:xfrm>
            <a:off x="6272230" y="3008376"/>
            <a:ext cx="2137202" cy="1975105"/>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7" name="Textfeld 6"/>
          <p:cNvSpPr txBox="1"/>
          <p:nvPr/>
        </p:nvSpPr>
        <p:spPr>
          <a:xfrm>
            <a:off x="2199409" y="1348013"/>
            <a:ext cx="7793182" cy="646331"/>
          </a:xfrm>
          <a:prstGeom prst="rect">
            <a:avLst/>
          </a:prstGeom>
          <a:solidFill>
            <a:schemeClr val="accent1">
              <a:lumMod val="20000"/>
              <a:lumOff val="80000"/>
            </a:schemeClr>
          </a:solidFill>
        </p:spPr>
        <p:txBody>
          <a:bodyPr wrap="square" rtlCol="0">
            <a:spAutoFit/>
          </a:bodyPr>
          <a:lstStyle/>
          <a:p>
            <a:r>
              <a:rPr lang="de-CH" b="1" dirty="0" err="1"/>
              <a:t>Coworking</a:t>
            </a:r>
            <a:r>
              <a:rPr lang="de-CH" b="1" dirty="0"/>
              <a:t> Space </a:t>
            </a:r>
            <a:r>
              <a:rPr lang="de-CH" dirty="0"/>
              <a:t>in ländlichen Regionen ermöglichen die räumliche Unabhängigkeit zwischen Arbeiten und Wohnen.</a:t>
            </a:r>
          </a:p>
        </p:txBody>
      </p:sp>
    </p:spTree>
    <p:extLst>
      <p:ext uri="{BB962C8B-B14F-4D97-AF65-F5344CB8AC3E}">
        <p14:creationId xmlns:p14="http://schemas.microsoft.com/office/powerpoint/2010/main" val="2498662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83068" y="2173876"/>
            <a:ext cx="5662613" cy="4118264"/>
          </a:xfrm>
          <a:prstGeom prst="rect">
            <a:avLst/>
          </a:prstGeom>
        </p:spPr>
      </p:pic>
      <p:sp>
        <p:nvSpPr>
          <p:cNvPr id="2" name="Titel 1"/>
          <p:cNvSpPr>
            <a:spLocks noGrp="1"/>
          </p:cNvSpPr>
          <p:nvPr>
            <p:ph type="title"/>
          </p:nvPr>
        </p:nvSpPr>
        <p:spPr>
          <a:xfrm>
            <a:off x="2152650" y="388937"/>
            <a:ext cx="7886700" cy="864000"/>
          </a:xfrm>
        </p:spPr>
        <p:txBody>
          <a:bodyPr anchor="b"/>
          <a:lstStyle/>
          <a:p>
            <a:r>
              <a:rPr lang="de-CH" sz="2400" b="1" dirty="0"/>
              <a:t>These 2</a:t>
            </a:r>
          </a:p>
        </p:txBody>
      </p:sp>
      <p:sp>
        <p:nvSpPr>
          <p:cNvPr id="5" name="Rechteck 4"/>
          <p:cNvSpPr/>
          <p:nvPr/>
        </p:nvSpPr>
        <p:spPr>
          <a:xfrm>
            <a:off x="3288238" y="2824073"/>
            <a:ext cx="210867" cy="194028"/>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7" name="Rechteck 6"/>
          <p:cNvSpPr/>
          <p:nvPr/>
        </p:nvSpPr>
        <p:spPr>
          <a:xfrm>
            <a:off x="5989422" y="2817506"/>
            <a:ext cx="188874" cy="200596"/>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9" name="Rechteck 8"/>
          <p:cNvSpPr/>
          <p:nvPr/>
        </p:nvSpPr>
        <p:spPr>
          <a:xfrm>
            <a:off x="5989423" y="3430184"/>
            <a:ext cx="1333569" cy="230048"/>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11" name="Rechteck 10"/>
          <p:cNvSpPr/>
          <p:nvPr/>
        </p:nvSpPr>
        <p:spPr>
          <a:xfrm>
            <a:off x="3320155" y="3430184"/>
            <a:ext cx="928758" cy="230048"/>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12" name="Rechteck 11"/>
          <p:cNvSpPr/>
          <p:nvPr/>
        </p:nvSpPr>
        <p:spPr>
          <a:xfrm>
            <a:off x="3852984" y="5301054"/>
            <a:ext cx="1191456" cy="203634"/>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13" name="Rechteck 12"/>
          <p:cNvSpPr/>
          <p:nvPr/>
        </p:nvSpPr>
        <p:spPr>
          <a:xfrm>
            <a:off x="6804882" y="5479429"/>
            <a:ext cx="1036219" cy="230048"/>
          </a:xfrm>
          <a:prstGeom prst="rect">
            <a:avLst/>
          </a:prstGeom>
          <a:solidFill>
            <a:schemeClr val="lt1">
              <a:alpha val="0"/>
            </a:schemeClr>
          </a:solidFill>
          <a:ln w="3175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14" name="Rechteck 13"/>
          <p:cNvSpPr/>
          <p:nvPr/>
        </p:nvSpPr>
        <p:spPr>
          <a:xfrm>
            <a:off x="3852984" y="5504688"/>
            <a:ext cx="1191456" cy="179533"/>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15" name="Textfeld 14"/>
          <p:cNvSpPr txBox="1"/>
          <p:nvPr/>
        </p:nvSpPr>
        <p:spPr>
          <a:xfrm>
            <a:off x="2199409" y="1348013"/>
            <a:ext cx="7793182" cy="646331"/>
          </a:xfrm>
          <a:prstGeom prst="rect">
            <a:avLst/>
          </a:prstGeom>
          <a:solidFill>
            <a:schemeClr val="accent1">
              <a:lumMod val="20000"/>
              <a:lumOff val="80000"/>
            </a:schemeClr>
          </a:solidFill>
        </p:spPr>
        <p:txBody>
          <a:bodyPr wrap="square" rtlCol="0">
            <a:spAutoFit/>
          </a:bodyPr>
          <a:lstStyle/>
          <a:p>
            <a:r>
              <a:rPr lang="de-CH" b="1" dirty="0" err="1"/>
              <a:t>Coworking</a:t>
            </a:r>
            <a:r>
              <a:rPr lang="de-CH" b="1" dirty="0"/>
              <a:t> Space </a:t>
            </a:r>
            <a:r>
              <a:rPr lang="de-CH" dirty="0"/>
              <a:t>in ländlichen Regionen ermöglichen die räumliche Unabhängigkeit zwischen Arbeiten und Wohnen.</a:t>
            </a:r>
          </a:p>
        </p:txBody>
      </p:sp>
      <p:sp>
        <p:nvSpPr>
          <p:cNvPr id="16" name="Rechteck 15"/>
          <p:cNvSpPr/>
          <p:nvPr/>
        </p:nvSpPr>
        <p:spPr>
          <a:xfrm>
            <a:off x="5978874" y="4034063"/>
            <a:ext cx="1862226" cy="230048"/>
          </a:xfrm>
          <a:prstGeom prst="rect">
            <a:avLst/>
          </a:prstGeom>
          <a:solidFill>
            <a:schemeClr val="lt1">
              <a:alpha val="0"/>
            </a:schemeClr>
          </a:solidFill>
          <a:ln w="3175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Tree>
    <p:extLst>
      <p:ext uri="{BB962C8B-B14F-4D97-AF65-F5344CB8AC3E}">
        <p14:creationId xmlns:p14="http://schemas.microsoft.com/office/powerpoint/2010/main" val="2508848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152650" y="1324346"/>
            <a:ext cx="7793182" cy="646331"/>
          </a:xfrm>
          <a:prstGeom prst="rect">
            <a:avLst/>
          </a:prstGeom>
          <a:solidFill>
            <a:schemeClr val="accent1">
              <a:lumMod val="20000"/>
              <a:lumOff val="80000"/>
            </a:schemeClr>
          </a:solidFill>
        </p:spPr>
        <p:txBody>
          <a:bodyPr wrap="square" rtlCol="0">
            <a:spAutoFit/>
          </a:bodyPr>
          <a:lstStyle/>
          <a:p>
            <a:r>
              <a:rPr lang="de-CH" b="1" dirty="0"/>
              <a:t>Coworking Space </a:t>
            </a:r>
            <a:r>
              <a:rPr lang="de-CH" dirty="0"/>
              <a:t>in ländlichen Regionen reduzieren die CO</a:t>
            </a:r>
            <a:r>
              <a:rPr lang="de-CH" baseline="-25000" dirty="0"/>
              <a:t>2</a:t>
            </a:r>
            <a:r>
              <a:rPr lang="de-CH" dirty="0"/>
              <a:t>-Emissionen des Arbeitsverkehrs. </a:t>
            </a:r>
          </a:p>
        </p:txBody>
      </p:sp>
      <p:sp>
        <p:nvSpPr>
          <p:cNvPr id="2" name="Titel 1"/>
          <p:cNvSpPr>
            <a:spLocks noGrp="1"/>
          </p:cNvSpPr>
          <p:nvPr>
            <p:ph type="title"/>
          </p:nvPr>
        </p:nvSpPr>
        <p:spPr>
          <a:xfrm>
            <a:off x="2152650" y="388937"/>
            <a:ext cx="7886700" cy="864000"/>
          </a:xfrm>
        </p:spPr>
        <p:txBody>
          <a:bodyPr anchor="b"/>
          <a:lstStyle/>
          <a:p>
            <a:r>
              <a:rPr lang="de-CH" sz="2400" b="1" dirty="0"/>
              <a:t>These 3</a:t>
            </a:r>
          </a:p>
        </p:txBody>
      </p:sp>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4284" y="2757891"/>
            <a:ext cx="4320000" cy="3139556"/>
          </a:xfrm>
          <a:prstGeom prst="rect">
            <a:avLst/>
          </a:prstGeom>
        </p:spPr>
      </p:pic>
      <p:sp>
        <p:nvSpPr>
          <p:cNvPr id="8" name="Rechteck 7"/>
          <p:cNvSpPr/>
          <p:nvPr/>
        </p:nvSpPr>
        <p:spPr>
          <a:xfrm>
            <a:off x="9202881" y="3771900"/>
            <a:ext cx="742951" cy="342900"/>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9" name="Rechteck 8"/>
          <p:cNvSpPr/>
          <p:nvPr/>
        </p:nvSpPr>
        <p:spPr>
          <a:xfrm>
            <a:off x="8034313" y="3771900"/>
            <a:ext cx="690588" cy="342900"/>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10" name="Rechteck 9"/>
          <p:cNvSpPr/>
          <p:nvPr/>
        </p:nvSpPr>
        <p:spPr>
          <a:xfrm>
            <a:off x="9296400" y="3244547"/>
            <a:ext cx="883921" cy="342900"/>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11" name="Rechteck 10"/>
          <p:cNvSpPr/>
          <p:nvPr/>
        </p:nvSpPr>
        <p:spPr>
          <a:xfrm>
            <a:off x="9296400" y="4228097"/>
            <a:ext cx="982981" cy="342900"/>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pic>
        <p:nvPicPr>
          <p:cNvPr id="4" name="Grafik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6000" y="2757891"/>
            <a:ext cx="4320000" cy="3141818"/>
          </a:xfrm>
          <a:prstGeom prst="rect">
            <a:avLst/>
          </a:prstGeom>
        </p:spPr>
      </p:pic>
      <p:sp>
        <p:nvSpPr>
          <p:cNvPr id="12" name="Rechteck 11"/>
          <p:cNvSpPr/>
          <p:nvPr/>
        </p:nvSpPr>
        <p:spPr>
          <a:xfrm>
            <a:off x="1913929" y="3797326"/>
            <a:ext cx="690588" cy="342900"/>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13" name="Rechteck 12"/>
          <p:cNvSpPr/>
          <p:nvPr/>
        </p:nvSpPr>
        <p:spPr>
          <a:xfrm>
            <a:off x="3976279" y="3806470"/>
            <a:ext cx="690588" cy="342900"/>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Tree>
    <p:extLst>
      <p:ext uri="{BB962C8B-B14F-4D97-AF65-F5344CB8AC3E}">
        <p14:creationId xmlns:p14="http://schemas.microsoft.com/office/powerpoint/2010/main" val="4198186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0" y="388937"/>
            <a:ext cx="7886700" cy="864000"/>
          </a:xfrm>
        </p:spPr>
        <p:txBody>
          <a:bodyPr anchor="b"/>
          <a:lstStyle/>
          <a:p>
            <a:r>
              <a:rPr lang="de-CH" sz="2400" b="1" dirty="0"/>
              <a:t>In Zukunft </a:t>
            </a:r>
            <a:r>
              <a:rPr lang="de-CH" sz="2400" b="1" dirty="0" err="1"/>
              <a:t>Coworking</a:t>
            </a:r>
            <a:r>
              <a:rPr lang="de-CH" sz="2400" b="1" dirty="0"/>
              <a:t> Spaces?</a:t>
            </a:r>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7102" y="1439485"/>
            <a:ext cx="6337796" cy="4610759"/>
          </a:xfrm>
          <a:prstGeom prst="rect">
            <a:avLst/>
          </a:prstGeom>
        </p:spPr>
      </p:pic>
      <p:sp>
        <p:nvSpPr>
          <p:cNvPr id="7" name="Rechteck 6"/>
          <p:cNvSpPr/>
          <p:nvPr/>
        </p:nvSpPr>
        <p:spPr>
          <a:xfrm>
            <a:off x="6287808" y="2277394"/>
            <a:ext cx="2709888" cy="932150"/>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8" name="Rechteck 7"/>
          <p:cNvSpPr/>
          <p:nvPr/>
        </p:nvSpPr>
        <p:spPr>
          <a:xfrm>
            <a:off x="6287808" y="3651957"/>
            <a:ext cx="2709888" cy="950504"/>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Tree>
    <p:extLst>
      <p:ext uri="{BB962C8B-B14F-4D97-AF65-F5344CB8AC3E}">
        <p14:creationId xmlns:p14="http://schemas.microsoft.com/office/powerpoint/2010/main" val="1483682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152650" y="1545325"/>
            <a:ext cx="7793182" cy="369332"/>
          </a:xfrm>
          <a:prstGeom prst="rect">
            <a:avLst/>
          </a:prstGeom>
          <a:solidFill>
            <a:schemeClr val="accent1">
              <a:lumMod val="20000"/>
              <a:lumOff val="80000"/>
            </a:schemeClr>
          </a:solidFill>
        </p:spPr>
        <p:txBody>
          <a:bodyPr wrap="square" rtlCol="0">
            <a:spAutoFit/>
          </a:bodyPr>
          <a:lstStyle/>
          <a:p>
            <a:r>
              <a:rPr lang="de-CH" dirty="0"/>
              <a:t>Wie zufrieden sind Sie im Allgemeinen mit…</a:t>
            </a:r>
          </a:p>
        </p:txBody>
      </p:sp>
      <p:sp>
        <p:nvSpPr>
          <p:cNvPr id="2" name="Titel 1"/>
          <p:cNvSpPr>
            <a:spLocks noGrp="1"/>
          </p:cNvSpPr>
          <p:nvPr>
            <p:ph type="title"/>
          </p:nvPr>
        </p:nvSpPr>
        <p:spPr>
          <a:xfrm>
            <a:off x="2152650" y="388937"/>
            <a:ext cx="7886700" cy="864000"/>
          </a:xfrm>
        </p:spPr>
        <p:txBody>
          <a:bodyPr anchor="b"/>
          <a:lstStyle/>
          <a:p>
            <a:r>
              <a:rPr lang="de-CH" sz="2400" b="1" dirty="0"/>
              <a:t>Resultate</a:t>
            </a:r>
          </a:p>
        </p:txBody>
      </p:sp>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6000" y="2207046"/>
            <a:ext cx="5040000" cy="3665455"/>
          </a:xfrm>
          <a:prstGeom prst="rect">
            <a:avLst/>
          </a:prstGeom>
        </p:spPr>
      </p:pic>
      <p:sp>
        <p:nvSpPr>
          <p:cNvPr id="5" name="Rechteck 4"/>
          <p:cNvSpPr/>
          <p:nvPr/>
        </p:nvSpPr>
        <p:spPr>
          <a:xfrm>
            <a:off x="5192052" y="2778790"/>
            <a:ext cx="3159468" cy="932150"/>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
        <p:nvSpPr>
          <p:cNvPr id="7" name="Rechteck 6"/>
          <p:cNvSpPr/>
          <p:nvPr/>
        </p:nvSpPr>
        <p:spPr>
          <a:xfrm>
            <a:off x="5192052" y="4282685"/>
            <a:ext cx="3159468" cy="932150"/>
          </a:xfrm>
          <a:prstGeom prst="rect">
            <a:avLst/>
          </a:prstGeom>
          <a:solidFill>
            <a:schemeClr val="lt1">
              <a:alpha val="0"/>
            </a:schemeClr>
          </a:solidFill>
          <a:ln w="317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Tree>
    <p:extLst>
      <p:ext uri="{BB962C8B-B14F-4D97-AF65-F5344CB8AC3E}">
        <p14:creationId xmlns:p14="http://schemas.microsoft.com/office/powerpoint/2010/main" val="3016989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Hauptfrage:</a:t>
            </a:r>
          </a:p>
        </p:txBody>
      </p:sp>
      <p:sp>
        <p:nvSpPr>
          <p:cNvPr id="3" name="Inhaltsplatzhalter 2"/>
          <p:cNvSpPr>
            <a:spLocks noGrp="1"/>
          </p:cNvSpPr>
          <p:nvPr>
            <p:ph idx="1"/>
          </p:nvPr>
        </p:nvSpPr>
        <p:spPr/>
        <p:txBody>
          <a:bodyPr/>
          <a:lstStyle/>
          <a:p>
            <a:r>
              <a:rPr lang="de-CH" dirty="0"/>
              <a:t>Machen </a:t>
            </a:r>
            <a:r>
              <a:rPr lang="de-CH" i="1" dirty="0" err="1"/>
              <a:t>Coworking</a:t>
            </a:r>
            <a:r>
              <a:rPr lang="de-CH" i="1" dirty="0"/>
              <a:t> Spaces </a:t>
            </a:r>
            <a:r>
              <a:rPr lang="de-CH" dirty="0"/>
              <a:t>den Verkehr überflüssig?</a:t>
            </a:r>
          </a:p>
          <a:p>
            <a:endParaRPr lang="de-CH" dirty="0"/>
          </a:p>
          <a:p>
            <a:r>
              <a:rPr lang="de-CH" dirty="0"/>
              <a:t>Wird CO</a:t>
            </a:r>
            <a:r>
              <a:rPr lang="de-CH" baseline="-25000" dirty="0"/>
              <a:t>2</a:t>
            </a:r>
            <a:r>
              <a:rPr lang="de-CH" dirty="0"/>
              <a:t> im Pendelverkehr eingespart?</a:t>
            </a:r>
            <a:endParaRPr lang="de-CH" baseline="-25000" dirty="0"/>
          </a:p>
          <a:p>
            <a:endParaRPr lang="de-CH" dirty="0"/>
          </a:p>
        </p:txBody>
      </p:sp>
      <p:sp>
        <p:nvSpPr>
          <p:cNvPr id="4" name="Datumsplatzhalter 3"/>
          <p:cNvSpPr>
            <a:spLocks noGrp="1"/>
          </p:cNvSpPr>
          <p:nvPr>
            <p:ph type="dt" sz="half" idx="10"/>
          </p:nvPr>
        </p:nvSpPr>
        <p:spPr/>
        <p:txBody>
          <a:bodyPr/>
          <a:lstStyle/>
          <a:p>
            <a:r>
              <a:rPr lang="de-CH"/>
              <a:t>20. August 2020</a:t>
            </a:r>
            <a:endParaRPr lang="en-US"/>
          </a:p>
        </p:txBody>
      </p:sp>
      <p:sp>
        <p:nvSpPr>
          <p:cNvPr id="5" name="Fußzeilenplatzhalter 4"/>
          <p:cNvSpPr>
            <a:spLocks noGrp="1"/>
          </p:cNvSpPr>
          <p:nvPr>
            <p:ph type="ftr" sz="quarter" idx="11"/>
          </p:nvPr>
        </p:nvSpPr>
        <p:spPr/>
        <p:txBody>
          <a:bodyPr/>
          <a:lstStyle/>
          <a:p>
            <a:r>
              <a:rPr lang="en-US"/>
              <a:t>© innolab smart mobility  2020 - Timo Ohnmacht, Andi Kronawitter</a:t>
            </a:r>
            <a:endParaRPr lang="en-US" dirty="0"/>
          </a:p>
        </p:txBody>
      </p:sp>
      <p:sp>
        <p:nvSpPr>
          <p:cNvPr id="6" name="Foliennummernplatzhalter 5"/>
          <p:cNvSpPr>
            <a:spLocks noGrp="1"/>
          </p:cNvSpPr>
          <p:nvPr>
            <p:ph type="sldNum" sz="quarter" idx="12"/>
          </p:nvPr>
        </p:nvSpPr>
        <p:spPr/>
        <p:txBody>
          <a:bodyPr/>
          <a:lstStyle/>
          <a:p>
            <a:fld id="{2C422B48-A01B-014E-891E-B9F4D62A9E6A}" type="slidenum">
              <a:rPr lang="en-US" smtClean="0"/>
              <a:t>29</a:t>
            </a:fld>
            <a:endParaRPr lang="en-US"/>
          </a:p>
        </p:txBody>
      </p:sp>
    </p:spTree>
    <p:extLst>
      <p:ext uri="{BB962C8B-B14F-4D97-AF65-F5344CB8AC3E}">
        <p14:creationId xmlns:p14="http://schemas.microsoft.com/office/powerpoint/2010/main" val="3403249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422653E-EAF6-D04B-A895-FC91AB600236}"/>
              </a:ext>
            </a:extLst>
          </p:cNvPr>
          <p:cNvSpPr>
            <a:spLocks noGrp="1"/>
          </p:cNvSpPr>
          <p:nvPr>
            <p:ph type="title"/>
          </p:nvPr>
        </p:nvSpPr>
        <p:spPr/>
        <p:txBody>
          <a:bodyPr/>
          <a:lstStyle/>
          <a:p>
            <a:r>
              <a:rPr lang="de-DE" dirty="0" err="1">
                <a:solidFill>
                  <a:schemeClr val="bg1"/>
                </a:solidFill>
              </a:rPr>
              <a:t>Some</a:t>
            </a:r>
            <a:r>
              <a:rPr lang="de-DE" dirty="0">
                <a:solidFill>
                  <a:schemeClr val="bg1"/>
                </a:solidFill>
              </a:rPr>
              <a:t> Infos</a:t>
            </a:r>
          </a:p>
        </p:txBody>
      </p:sp>
      <p:sp>
        <p:nvSpPr>
          <p:cNvPr id="3" name="Content Placeholder 2">
            <a:extLst>
              <a:ext uri="{FF2B5EF4-FFF2-40B4-BE49-F238E27FC236}">
                <a16:creationId xmlns:a16="http://schemas.microsoft.com/office/drawing/2014/main" id="{3560A683-74B9-3245-B876-F00F80C87683}"/>
              </a:ext>
            </a:extLst>
          </p:cNvPr>
          <p:cNvSpPr>
            <a:spLocks noGrp="1"/>
          </p:cNvSpPr>
          <p:nvPr>
            <p:ph idx="1"/>
          </p:nvPr>
        </p:nvSpPr>
        <p:spPr/>
        <p:txBody>
          <a:bodyPr>
            <a:noAutofit/>
          </a:bodyPr>
          <a:lstStyle/>
          <a:p>
            <a:r>
              <a:rPr lang="de-CH" dirty="0">
                <a:solidFill>
                  <a:schemeClr val="bg1"/>
                </a:solidFill>
              </a:rPr>
              <a:t>Das </a:t>
            </a:r>
            <a:r>
              <a:rPr lang="de-CH" dirty="0" err="1">
                <a:solidFill>
                  <a:schemeClr val="bg1"/>
                </a:solidFill>
              </a:rPr>
              <a:t>innolab</a:t>
            </a:r>
            <a:r>
              <a:rPr lang="de-CH" dirty="0">
                <a:solidFill>
                  <a:schemeClr val="bg1"/>
                </a:solidFill>
              </a:rPr>
              <a:t> smart </a:t>
            </a:r>
            <a:r>
              <a:rPr lang="de-CH" dirty="0" err="1">
                <a:solidFill>
                  <a:schemeClr val="bg1"/>
                </a:solidFill>
              </a:rPr>
              <a:t>mobility</a:t>
            </a:r>
            <a:r>
              <a:rPr lang="de-CH" dirty="0">
                <a:solidFill>
                  <a:schemeClr val="bg1"/>
                </a:solidFill>
              </a:rPr>
              <a:t> ist eine «open </a:t>
            </a:r>
            <a:r>
              <a:rPr lang="de-CH" dirty="0" err="1">
                <a:solidFill>
                  <a:schemeClr val="bg1"/>
                </a:solidFill>
              </a:rPr>
              <a:t>innovation</a:t>
            </a:r>
            <a:r>
              <a:rPr lang="de-CH" dirty="0">
                <a:solidFill>
                  <a:schemeClr val="bg1"/>
                </a:solidFill>
              </a:rPr>
              <a:t> </a:t>
            </a:r>
            <a:r>
              <a:rPr lang="de-CH" dirty="0" err="1">
                <a:solidFill>
                  <a:schemeClr val="bg1"/>
                </a:solidFill>
              </a:rPr>
              <a:t>platform</a:t>
            </a:r>
            <a:r>
              <a:rPr lang="de-CH" dirty="0">
                <a:solidFill>
                  <a:schemeClr val="bg1"/>
                </a:solidFill>
              </a:rPr>
              <a:t>»</a:t>
            </a:r>
          </a:p>
          <a:p>
            <a:r>
              <a:rPr lang="de-CH" dirty="0">
                <a:solidFill>
                  <a:schemeClr val="bg1"/>
                </a:solidFill>
              </a:rPr>
              <a:t>Verein mit juristischen und natürlichen Personen</a:t>
            </a:r>
          </a:p>
          <a:p>
            <a:r>
              <a:rPr lang="de-CH" dirty="0">
                <a:solidFill>
                  <a:schemeClr val="bg1"/>
                </a:solidFill>
              </a:rPr>
              <a:t>Bisher zwei Startups entstanden, Engagement bei «</a:t>
            </a:r>
            <a:r>
              <a:rPr lang="de-CH" dirty="0" err="1">
                <a:solidFill>
                  <a:schemeClr val="bg1"/>
                </a:solidFill>
              </a:rPr>
              <a:t>openmobility</a:t>
            </a:r>
            <a:r>
              <a:rPr lang="de-CH" dirty="0">
                <a:solidFill>
                  <a:schemeClr val="bg1"/>
                </a:solidFill>
              </a:rPr>
              <a:t>»</a:t>
            </a:r>
          </a:p>
          <a:p>
            <a:r>
              <a:rPr lang="de-CH" dirty="0" err="1">
                <a:solidFill>
                  <a:schemeClr val="bg1"/>
                </a:solidFill>
              </a:rPr>
              <a:t>Meetups</a:t>
            </a:r>
            <a:r>
              <a:rPr lang="de-CH" dirty="0">
                <a:solidFill>
                  <a:schemeClr val="bg1"/>
                </a:solidFill>
              </a:rPr>
              <a:t> gefördert durch </a:t>
            </a:r>
            <a:r>
              <a:rPr lang="de-CH" dirty="0" err="1">
                <a:solidFill>
                  <a:schemeClr val="bg1"/>
                </a:solidFill>
              </a:rPr>
              <a:t>Innosuisse</a:t>
            </a:r>
            <a:endParaRPr lang="de-CH" dirty="0">
              <a:solidFill>
                <a:schemeClr val="bg1"/>
              </a:solidFill>
            </a:endParaRPr>
          </a:p>
          <a:p>
            <a:r>
              <a:rPr lang="de-CH" dirty="0">
                <a:solidFill>
                  <a:schemeClr val="bg1"/>
                </a:solidFill>
              </a:rPr>
              <a:t>Open Innovation Tool in Einführung für Management der Ideen</a:t>
            </a:r>
          </a:p>
          <a:p>
            <a:r>
              <a:rPr lang="de-CH" dirty="0">
                <a:solidFill>
                  <a:srgbClr val="FF0000"/>
                </a:solidFill>
              </a:rPr>
              <a:t>Präsentationen alter </a:t>
            </a:r>
            <a:r>
              <a:rPr lang="de-CH" dirty="0" err="1">
                <a:solidFill>
                  <a:srgbClr val="FF0000"/>
                </a:solidFill>
              </a:rPr>
              <a:t>Meetups</a:t>
            </a:r>
            <a:r>
              <a:rPr lang="de-CH" dirty="0">
                <a:solidFill>
                  <a:srgbClr val="FF0000"/>
                </a:solidFill>
              </a:rPr>
              <a:t> aktuell abgehängt</a:t>
            </a:r>
          </a:p>
        </p:txBody>
      </p:sp>
      <p:sp>
        <p:nvSpPr>
          <p:cNvPr id="9" name="Date Placeholder 8">
            <a:extLst>
              <a:ext uri="{FF2B5EF4-FFF2-40B4-BE49-F238E27FC236}">
                <a16:creationId xmlns:a16="http://schemas.microsoft.com/office/drawing/2014/main" id="{DA5AA260-522D-9544-832E-06E97BA066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srgbClr val="BFBFBF"/>
                </a:solidFill>
                <a:effectLst/>
                <a:uLnTx/>
                <a:uFillTx/>
                <a:latin typeface="Calibri" panose="020F0502020204030204"/>
                <a:ea typeface="+mn-ea"/>
                <a:cs typeface="+mn-cs"/>
              </a:rPr>
              <a:t>20. August 2020</a:t>
            </a:r>
            <a:endParaRPr kumimoji="0" lang="en-US" sz="1200" b="0" i="0" u="none" strike="noStrike" kern="1200" cap="none" spc="0" normalizeH="0" baseline="0" noProof="0" dirty="0">
              <a:ln>
                <a:noFill/>
              </a:ln>
              <a:solidFill>
                <a:srgbClr val="BFBFBF"/>
              </a:solidFill>
              <a:effectLst/>
              <a:uLnTx/>
              <a:uFillTx/>
              <a:latin typeface="Calibri" panose="020F0502020204030204"/>
              <a:ea typeface="+mn-ea"/>
              <a:cs typeface="+mn-cs"/>
            </a:endParaRPr>
          </a:p>
        </p:txBody>
      </p:sp>
      <p:sp>
        <p:nvSpPr>
          <p:cNvPr id="10" name="Footer Placeholder 9">
            <a:extLst>
              <a:ext uri="{FF2B5EF4-FFF2-40B4-BE49-F238E27FC236}">
                <a16:creationId xmlns:a16="http://schemas.microsoft.com/office/drawing/2014/main" id="{03BA7B46-D3ED-4F4C-94FB-397AD20201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FBFBF"/>
                </a:solidFill>
                <a:effectLst/>
                <a:uLnTx/>
                <a:uFillTx/>
                <a:latin typeface="Calibri" panose="020F0502020204030204"/>
                <a:ea typeface="+mn-ea"/>
                <a:cs typeface="+mn-cs"/>
              </a:rPr>
              <a:t>© innolab smart mobility  2020 - Timo Ohnmacht, Andi Kronawitter</a:t>
            </a:r>
            <a:endParaRPr kumimoji="0" lang="en-US" sz="1200" b="0" i="0" u="none" strike="noStrike" kern="1200" cap="none" spc="0" normalizeH="0" baseline="0" noProof="0" dirty="0">
              <a:ln>
                <a:noFill/>
              </a:ln>
              <a:solidFill>
                <a:srgbClr val="BFBFBF"/>
              </a:solidFill>
              <a:effectLst/>
              <a:uLnTx/>
              <a:uFillTx/>
              <a:latin typeface="Calibri" panose="020F0502020204030204"/>
              <a:ea typeface="+mn-ea"/>
              <a:cs typeface="+mn-cs"/>
            </a:endParaRPr>
          </a:p>
        </p:txBody>
      </p:sp>
      <p:sp>
        <p:nvSpPr>
          <p:cNvPr id="2" name="Foliennummernplatzhalter 1">
            <a:extLst>
              <a:ext uri="{FF2B5EF4-FFF2-40B4-BE49-F238E27FC236}">
                <a16:creationId xmlns:a16="http://schemas.microsoft.com/office/drawing/2014/main" id="{8940E9D6-321B-BC4F-8BC9-117A01CECC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22B48-A01B-014E-891E-B9F4D62A9E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F1AC6A0-0462-6E4E-AD68-CFBEDAD37B77}"/>
              </a:ext>
            </a:extLst>
          </p:cNvPr>
          <p:cNvSpPr txBox="1"/>
          <p:nvPr/>
        </p:nvSpPr>
        <p:spPr>
          <a:xfrm>
            <a:off x="7454685" y="20147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546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7" name="Inhaltsplatzhalter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8034" y="88224"/>
            <a:ext cx="9696079" cy="6633251"/>
          </a:xfrm>
        </p:spPr>
      </p:pic>
      <p:sp>
        <p:nvSpPr>
          <p:cNvPr id="4" name="Datumsplatzhalter 3"/>
          <p:cNvSpPr>
            <a:spLocks noGrp="1"/>
          </p:cNvSpPr>
          <p:nvPr>
            <p:ph type="dt" sz="half" idx="10"/>
          </p:nvPr>
        </p:nvSpPr>
        <p:spPr/>
        <p:txBody>
          <a:bodyPr/>
          <a:lstStyle/>
          <a:p>
            <a:r>
              <a:rPr lang="de-CH"/>
              <a:t>20. August 2020</a:t>
            </a:r>
            <a:endParaRPr lang="en-US"/>
          </a:p>
        </p:txBody>
      </p:sp>
      <p:sp>
        <p:nvSpPr>
          <p:cNvPr id="5" name="Fußzeilenplatzhalter 4"/>
          <p:cNvSpPr>
            <a:spLocks noGrp="1"/>
          </p:cNvSpPr>
          <p:nvPr>
            <p:ph type="ftr" sz="quarter" idx="11"/>
          </p:nvPr>
        </p:nvSpPr>
        <p:spPr/>
        <p:txBody>
          <a:bodyPr/>
          <a:lstStyle/>
          <a:p>
            <a:r>
              <a:rPr lang="en-US"/>
              <a:t>© innolab smart mobility  2020 - Timo Ohnmacht, Andi Kronawitter</a:t>
            </a:r>
            <a:endParaRPr lang="en-US" dirty="0"/>
          </a:p>
        </p:txBody>
      </p:sp>
      <p:sp>
        <p:nvSpPr>
          <p:cNvPr id="6" name="Foliennummernplatzhalter 5"/>
          <p:cNvSpPr>
            <a:spLocks noGrp="1"/>
          </p:cNvSpPr>
          <p:nvPr>
            <p:ph type="sldNum" sz="quarter" idx="12"/>
          </p:nvPr>
        </p:nvSpPr>
        <p:spPr/>
        <p:txBody>
          <a:bodyPr/>
          <a:lstStyle/>
          <a:p>
            <a:fld id="{2C422B48-A01B-014E-891E-B9F4D62A9E6A}" type="slidenum">
              <a:rPr lang="en-US" smtClean="0"/>
              <a:t>30</a:t>
            </a:fld>
            <a:endParaRPr lang="en-US"/>
          </a:p>
        </p:txBody>
      </p:sp>
    </p:spTree>
    <p:extLst>
      <p:ext uri="{BB962C8B-B14F-4D97-AF65-F5344CB8AC3E}">
        <p14:creationId xmlns:p14="http://schemas.microsoft.com/office/powerpoint/2010/main" val="2401252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Routing</a:t>
            </a:r>
          </a:p>
        </p:txBody>
      </p:sp>
      <p:sp>
        <p:nvSpPr>
          <p:cNvPr id="3" name="Inhaltsplatzhalter 2"/>
          <p:cNvSpPr>
            <a:spLocks noGrp="1"/>
          </p:cNvSpPr>
          <p:nvPr>
            <p:ph idx="1"/>
          </p:nvPr>
        </p:nvSpPr>
        <p:spPr/>
        <p:txBody>
          <a:bodyPr/>
          <a:lstStyle/>
          <a:p>
            <a:endParaRPr lang="de-CH" dirty="0"/>
          </a:p>
        </p:txBody>
      </p:sp>
      <p:sp>
        <p:nvSpPr>
          <p:cNvPr id="4" name="Datumsplatzhalter 3"/>
          <p:cNvSpPr>
            <a:spLocks noGrp="1"/>
          </p:cNvSpPr>
          <p:nvPr>
            <p:ph type="dt" sz="half" idx="10"/>
          </p:nvPr>
        </p:nvSpPr>
        <p:spPr/>
        <p:txBody>
          <a:bodyPr/>
          <a:lstStyle/>
          <a:p>
            <a:r>
              <a:rPr lang="de-CH"/>
              <a:t>20. August 2020</a:t>
            </a:r>
            <a:endParaRPr lang="en-US"/>
          </a:p>
        </p:txBody>
      </p:sp>
      <p:sp>
        <p:nvSpPr>
          <p:cNvPr id="5" name="Fußzeilenplatzhalter 4"/>
          <p:cNvSpPr>
            <a:spLocks noGrp="1"/>
          </p:cNvSpPr>
          <p:nvPr>
            <p:ph type="ftr" sz="quarter" idx="11"/>
          </p:nvPr>
        </p:nvSpPr>
        <p:spPr/>
        <p:txBody>
          <a:bodyPr/>
          <a:lstStyle/>
          <a:p>
            <a:r>
              <a:rPr lang="en-US"/>
              <a:t>© innolab smart mobility  2020 - Timo Ohnmacht, Andi Kronawitter</a:t>
            </a:r>
            <a:endParaRPr lang="en-US" dirty="0"/>
          </a:p>
        </p:txBody>
      </p:sp>
      <p:sp>
        <p:nvSpPr>
          <p:cNvPr id="6" name="Foliennummernplatzhalter 5"/>
          <p:cNvSpPr>
            <a:spLocks noGrp="1"/>
          </p:cNvSpPr>
          <p:nvPr>
            <p:ph type="sldNum" sz="quarter" idx="12"/>
          </p:nvPr>
        </p:nvSpPr>
        <p:spPr/>
        <p:txBody>
          <a:bodyPr/>
          <a:lstStyle/>
          <a:p>
            <a:fld id="{2C422B48-A01B-014E-891E-B9F4D62A9E6A}" type="slidenum">
              <a:rPr lang="en-US" smtClean="0"/>
              <a:t>31</a:t>
            </a:fld>
            <a:endParaRPr lang="en-US"/>
          </a:p>
        </p:txBody>
      </p:sp>
      <p:pic>
        <p:nvPicPr>
          <p:cNvPr id="7" name="Grafik 6"/>
          <p:cNvPicPr/>
          <p:nvPr/>
        </p:nvPicPr>
        <p:blipFill>
          <a:blip r:embed="rId2" cstate="screen">
            <a:extLst>
              <a:ext uri="{28A0092B-C50C-407E-A947-70E740481C1C}">
                <a14:useLocalDpi xmlns:a14="http://schemas.microsoft.com/office/drawing/2010/main"/>
              </a:ext>
            </a:extLst>
          </a:blip>
          <a:stretch>
            <a:fillRect/>
          </a:stretch>
        </p:blipFill>
        <p:spPr>
          <a:xfrm>
            <a:off x="3216275" y="1965166"/>
            <a:ext cx="5759450" cy="4072255"/>
          </a:xfrm>
          <a:prstGeom prst="rect">
            <a:avLst/>
          </a:prstGeom>
        </p:spPr>
      </p:pic>
    </p:spTree>
    <p:extLst>
      <p:ext uri="{BB962C8B-B14F-4D97-AF65-F5344CB8AC3E}">
        <p14:creationId xmlns:p14="http://schemas.microsoft.com/office/powerpoint/2010/main" val="1150847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Routing</a:t>
            </a:r>
          </a:p>
        </p:txBody>
      </p:sp>
      <p:sp>
        <p:nvSpPr>
          <p:cNvPr id="4" name="Datumsplatzhalter 3"/>
          <p:cNvSpPr>
            <a:spLocks noGrp="1"/>
          </p:cNvSpPr>
          <p:nvPr>
            <p:ph type="dt" sz="half" idx="10"/>
          </p:nvPr>
        </p:nvSpPr>
        <p:spPr/>
        <p:txBody>
          <a:bodyPr/>
          <a:lstStyle/>
          <a:p>
            <a:r>
              <a:rPr lang="de-CH"/>
              <a:t>20. August 2020</a:t>
            </a:r>
            <a:endParaRPr lang="en-US"/>
          </a:p>
        </p:txBody>
      </p:sp>
      <p:sp>
        <p:nvSpPr>
          <p:cNvPr id="5" name="Fußzeilenplatzhalter 4"/>
          <p:cNvSpPr>
            <a:spLocks noGrp="1"/>
          </p:cNvSpPr>
          <p:nvPr>
            <p:ph type="ftr" sz="quarter" idx="11"/>
          </p:nvPr>
        </p:nvSpPr>
        <p:spPr/>
        <p:txBody>
          <a:bodyPr/>
          <a:lstStyle/>
          <a:p>
            <a:r>
              <a:rPr lang="en-US"/>
              <a:t>© innolab smart mobility  2020 - Timo Ohnmacht, Andi Kronawitter</a:t>
            </a:r>
            <a:endParaRPr lang="en-US" dirty="0"/>
          </a:p>
        </p:txBody>
      </p:sp>
      <p:sp>
        <p:nvSpPr>
          <p:cNvPr id="6" name="Foliennummernplatzhalter 5"/>
          <p:cNvSpPr>
            <a:spLocks noGrp="1"/>
          </p:cNvSpPr>
          <p:nvPr>
            <p:ph type="sldNum" sz="quarter" idx="12"/>
          </p:nvPr>
        </p:nvSpPr>
        <p:spPr/>
        <p:txBody>
          <a:bodyPr/>
          <a:lstStyle/>
          <a:p>
            <a:fld id="{2C422B48-A01B-014E-891E-B9F4D62A9E6A}" type="slidenum">
              <a:rPr lang="en-US" smtClean="0"/>
              <a:t>32</a:t>
            </a:fld>
            <a:endParaRPr lang="en-US"/>
          </a:p>
        </p:txBody>
      </p:sp>
      <p:pic>
        <p:nvPicPr>
          <p:cNvPr id="1026" name="Picture 2" descr="WKT1_ÖV_english_neu"/>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14687" y="1768326"/>
            <a:ext cx="5762625"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5894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CO</a:t>
            </a:r>
            <a:r>
              <a:rPr lang="de-CH" baseline="-25000" dirty="0"/>
              <a:t>2</a:t>
            </a:r>
            <a:r>
              <a:rPr lang="de-CH" dirty="0"/>
              <a:t>-Faktoren</a:t>
            </a:r>
            <a:r>
              <a:rPr lang="de-CH" baseline="-25000" dirty="0"/>
              <a:t> </a:t>
            </a:r>
          </a:p>
        </p:txBody>
      </p:sp>
      <p:pic>
        <p:nvPicPr>
          <p:cNvPr id="9" name="Inhaltsplatzhalter 8"/>
          <p:cNvPicPr>
            <a:picLocks noGrp="1" noChangeAspect="1"/>
          </p:cNvPicPr>
          <p:nvPr>
            <p:ph idx="1"/>
          </p:nvPr>
        </p:nvPicPr>
        <p:blipFill>
          <a:blip r:embed="rId2"/>
          <a:stretch>
            <a:fillRect/>
          </a:stretch>
        </p:blipFill>
        <p:spPr>
          <a:xfrm>
            <a:off x="1035824" y="2115852"/>
            <a:ext cx="10022130" cy="2214608"/>
          </a:xfrm>
          <a:prstGeom prst="rect">
            <a:avLst/>
          </a:prstGeom>
        </p:spPr>
      </p:pic>
      <p:sp>
        <p:nvSpPr>
          <p:cNvPr id="4" name="Datumsplatzhalter 3"/>
          <p:cNvSpPr>
            <a:spLocks noGrp="1"/>
          </p:cNvSpPr>
          <p:nvPr>
            <p:ph type="dt" sz="half" idx="10"/>
          </p:nvPr>
        </p:nvSpPr>
        <p:spPr/>
        <p:txBody>
          <a:bodyPr/>
          <a:lstStyle/>
          <a:p>
            <a:r>
              <a:rPr lang="de-CH"/>
              <a:t>20. August 2020</a:t>
            </a:r>
            <a:endParaRPr lang="en-US"/>
          </a:p>
        </p:txBody>
      </p:sp>
      <p:sp>
        <p:nvSpPr>
          <p:cNvPr id="5" name="Fußzeilenplatzhalter 4"/>
          <p:cNvSpPr>
            <a:spLocks noGrp="1"/>
          </p:cNvSpPr>
          <p:nvPr>
            <p:ph type="ftr" sz="quarter" idx="11"/>
          </p:nvPr>
        </p:nvSpPr>
        <p:spPr/>
        <p:txBody>
          <a:bodyPr/>
          <a:lstStyle/>
          <a:p>
            <a:r>
              <a:rPr lang="en-US"/>
              <a:t>© innolab smart mobility  2020 - Timo Ohnmacht, Andi Kronawitter</a:t>
            </a:r>
            <a:endParaRPr lang="en-US" dirty="0"/>
          </a:p>
        </p:txBody>
      </p:sp>
      <p:sp>
        <p:nvSpPr>
          <p:cNvPr id="6" name="Foliennummernplatzhalter 5"/>
          <p:cNvSpPr>
            <a:spLocks noGrp="1"/>
          </p:cNvSpPr>
          <p:nvPr>
            <p:ph type="sldNum" sz="quarter" idx="12"/>
          </p:nvPr>
        </p:nvSpPr>
        <p:spPr/>
        <p:txBody>
          <a:bodyPr/>
          <a:lstStyle/>
          <a:p>
            <a:fld id="{2C422B48-A01B-014E-891E-B9F4D62A9E6A}" type="slidenum">
              <a:rPr lang="en-US" smtClean="0"/>
              <a:t>33</a:t>
            </a:fld>
            <a:endParaRPr lang="en-US"/>
          </a:p>
        </p:txBody>
      </p:sp>
    </p:spTree>
    <p:extLst>
      <p:ext uri="{BB962C8B-B14F-4D97-AF65-F5344CB8AC3E}">
        <p14:creationId xmlns:p14="http://schemas.microsoft.com/office/powerpoint/2010/main" val="3686741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Modellresultate</a:t>
            </a:r>
          </a:p>
        </p:txBody>
      </p:sp>
      <p:sp>
        <p:nvSpPr>
          <p:cNvPr id="4" name="Datumsplatzhalter 3"/>
          <p:cNvSpPr>
            <a:spLocks noGrp="1"/>
          </p:cNvSpPr>
          <p:nvPr>
            <p:ph type="dt" sz="half" idx="10"/>
          </p:nvPr>
        </p:nvSpPr>
        <p:spPr/>
        <p:txBody>
          <a:bodyPr/>
          <a:lstStyle/>
          <a:p>
            <a:r>
              <a:rPr lang="de-CH"/>
              <a:t>20. August 2020</a:t>
            </a:r>
            <a:endParaRPr lang="en-US"/>
          </a:p>
        </p:txBody>
      </p:sp>
      <p:sp>
        <p:nvSpPr>
          <p:cNvPr id="5" name="Fußzeilenplatzhalter 4"/>
          <p:cNvSpPr>
            <a:spLocks noGrp="1"/>
          </p:cNvSpPr>
          <p:nvPr>
            <p:ph type="ftr" sz="quarter" idx="11"/>
          </p:nvPr>
        </p:nvSpPr>
        <p:spPr/>
        <p:txBody>
          <a:bodyPr/>
          <a:lstStyle/>
          <a:p>
            <a:r>
              <a:rPr lang="en-US"/>
              <a:t>© innolab smart mobility  2020 - Timo Ohnmacht, Andi Kronawitter</a:t>
            </a:r>
            <a:endParaRPr lang="en-US" dirty="0"/>
          </a:p>
        </p:txBody>
      </p:sp>
      <p:sp>
        <p:nvSpPr>
          <p:cNvPr id="6" name="Foliennummernplatzhalter 5"/>
          <p:cNvSpPr>
            <a:spLocks noGrp="1"/>
          </p:cNvSpPr>
          <p:nvPr>
            <p:ph type="sldNum" sz="quarter" idx="12"/>
          </p:nvPr>
        </p:nvSpPr>
        <p:spPr/>
        <p:txBody>
          <a:bodyPr/>
          <a:lstStyle/>
          <a:p>
            <a:fld id="{2C422B48-A01B-014E-891E-B9F4D62A9E6A}" type="slidenum">
              <a:rPr lang="en-US" smtClean="0"/>
              <a:t>34</a:t>
            </a:fld>
            <a:endParaRPr lang="en-US"/>
          </a:p>
        </p:txBody>
      </p:sp>
      <p:pic>
        <p:nvPicPr>
          <p:cNvPr id="7" name="Inhaltsplatzhalter 6"/>
          <p:cNvPicPr>
            <a:picLocks noGrp="1"/>
          </p:cNvPicPr>
          <p:nvPr>
            <p:ph idx="1"/>
          </p:nvPr>
        </p:nvPicPr>
        <p:blipFill>
          <a:blip r:embed="rId2"/>
          <a:stretch>
            <a:fillRect/>
          </a:stretch>
        </p:blipFill>
        <p:spPr>
          <a:xfrm>
            <a:off x="3270582" y="1479252"/>
            <a:ext cx="5002150" cy="4799461"/>
          </a:xfrm>
          <a:prstGeom prst="rect">
            <a:avLst/>
          </a:prstGeom>
        </p:spPr>
      </p:pic>
    </p:spTree>
    <p:extLst>
      <p:ext uri="{BB962C8B-B14F-4D97-AF65-F5344CB8AC3E}">
        <p14:creationId xmlns:p14="http://schemas.microsoft.com/office/powerpoint/2010/main" val="2969867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Modellresultate</a:t>
            </a:r>
          </a:p>
        </p:txBody>
      </p:sp>
      <p:sp>
        <p:nvSpPr>
          <p:cNvPr id="3" name="Inhaltsplatzhalter 2"/>
          <p:cNvSpPr>
            <a:spLocks noGrp="1"/>
          </p:cNvSpPr>
          <p:nvPr>
            <p:ph idx="1"/>
          </p:nvPr>
        </p:nvSpPr>
        <p:spPr/>
        <p:txBody>
          <a:bodyPr/>
          <a:lstStyle/>
          <a:p>
            <a:endParaRPr lang="de-CH" dirty="0"/>
          </a:p>
        </p:txBody>
      </p:sp>
      <p:sp>
        <p:nvSpPr>
          <p:cNvPr id="4" name="Datumsplatzhalter 3"/>
          <p:cNvSpPr>
            <a:spLocks noGrp="1"/>
          </p:cNvSpPr>
          <p:nvPr>
            <p:ph type="dt" sz="half" idx="10"/>
          </p:nvPr>
        </p:nvSpPr>
        <p:spPr/>
        <p:txBody>
          <a:bodyPr/>
          <a:lstStyle/>
          <a:p>
            <a:r>
              <a:rPr lang="de-CH"/>
              <a:t>20. August 2020</a:t>
            </a:r>
            <a:endParaRPr lang="en-US"/>
          </a:p>
        </p:txBody>
      </p:sp>
      <p:sp>
        <p:nvSpPr>
          <p:cNvPr id="5" name="Fußzeilenplatzhalter 4"/>
          <p:cNvSpPr>
            <a:spLocks noGrp="1"/>
          </p:cNvSpPr>
          <p:nvPr>
            <p:ph type="ftr" sz="quarter" idx="11"/>
          </p:nvPr>
        </p:nvSpPr>
        <p:spPr/>
        <p:txBody>
          <a:bodyPr/>
          <a:lstStyle/>
          <a:p>
            <a:r>
              <a:rPr lang="en-US"/>
              <a:t>© innolab smart mobility  2020 - Timo Ohnmacht, Andi Kronawitter</a:t>
            </a:r>
            <a:endParaRPr lang="en-US" dirty="0"/>
          </a:p>
        </p:txBody>
      </p:sp>
      <p:sp>
        <p:nvSpPr>
          <p:cNvPr id="6" name="Foliennummernplatzhalter 5"/>
          <p:cNvSpPr>
            <a:spLocks noGrp="1"/>
          </p:cNvSpPr>
          <p:nvPr>
            <p:ph type="sldNum" sz="quarter" idx="12"/>
          </p:nvPr>
        </p:nvSpPr>
        <p:spPr/>
        <p:txBody>
          <a:bodyPr/>
          <a:lstStyle/>
          <a:p>
            <a:fld id="{2C422B48-A01B-014E-891E-B9F4D62A9E6A}" type="slidenum">
              <a:rPr lang="en-US" smtClean="0"/>
              <a:t>35</a:t>
            </a:fld>
            <a:endParaRPr lang="en-US"/>
          </a:p>
        </p:txBody>
      </p:sp>
      <p:pic>
        <p:nvPicPr>
          <p:cNvPr id="7" name="Grafik 6"/>
          <p:cNvPicPr/>
          <p:nvPr/>
        </p:nvPicPr>
        <p:blipFill>
          <a:blip r:embed="rId2" cstate="screen">
            <a:extLst>
              <a:ext uri="{28A0092B-C50C-407E-A947-70E740481C1C}">
                <a14:useLocalDpi xmlns:a14="http://schemas.microsoft.com/office/drawing/2010/main"/>
              </a:ext>
            </a:extLst>
          </a:blip>
          <a:stretch>
            <a:fillRect/>
          </a:stretch>
        </p:blipFill>
        <p:spPr>
          <a:xfrm>
            <a:off x="3734775" y="1912485"/>
            <a:ext cx="4434439" cy="4177617"/>
          </a:xfrm>
          <a:prstGeom prst="rect">
            <a:avLst/>
          </a:prstGeom>
        </p:spPr>
      </p:pic>
    </p:spTree>
    <p:extLst>
      <p:ext uri="{BB962C8B-B14F-4D97-AF65-F5344CB8AC3E}">
        <p14:creationId xmlns:p14="http://schemas.microsoft.com/office/powerpoint/2010/main" val="3296649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CH" dirty="0"/>
              <a:t>Fazit-Profile                                         </a:t>
            </a:r>
            <a:r>
              <a:rPr lang="de-CH" sz="3900" dirty="0">
                <a:solidFill>
                  <a:schemeClr val="bg2">
                    <a:lumMod val="75000"/>
                  </a:schemeClr>
                </a:solidFill>
              </a:rPr>
              <a:t>(«Tendenzen, höhere Zustimmungswerte»)</a:t>
            </a:r>
          </a:p>
        </p:txBody>
      </p:sp>
      <p:sp>
        <p:nvSpPr>
          <p:cNvPr id="3" name="Inhaltsplatzhalter 2"/>
          <p:cNvSpPr>
            <a:spLocks noGrp="1"/>
          </p:cNvSpPr>
          <p:nvPr>
            <p:ph idx="1"/>
          </p:nvPr>
        </p:nvSpPr>
        <p:spPr/>
        <p:txBody>
          <a:bodyPr>
            <a:normAutofit fontScale="77500" lnSpcReduction="20000"/>
          </a:bodyPr>
          <a:lstStyle/>
          <a:p>
            <a:r>
              <a:rPr lang="de-CH" b="1" u="sng" dirty="0"/>
              <a:t>Stadt</a:t>
            </a:r>
            <a:r>
              <a:rPr lang="de-CH" dirty="0"/>
              <a:t>: </a:t>
            </a:r>
          </a:p>
          <a:p>
            <a:pPr marL="0" indent="0">
              <a:buNone/>
            </a:pPr>
            <a:r>
              <a:rPr lang="de-CH" dirty="0" err="1"/>
              <a:t>Häufignutzer</a:t>
            </a:r>
            <a:r>
              <a:rPr lang="de-CH" dirty="0"/>
              <a:t>, Verbundenheit mit Stadt, CWS hat Netzwerk «sehr stark» vergrössert, mehr innovative Ideen und deren Umsetzung, </a:t>
            </a:r>
            <a:r>
              <a:rPr lang="de-CH" b="1" dirty="0"/>
              <a:t>intra</a:t>
            </a:r>
            <a:r>
              <a:rPr lang="de-CH" dirty="0"/>
              <a:t>kommunale Pendler zu Fuss und mit Velo</a:t>
            </a:r>
          </a:p>
          <a:p>
            <a:pPr marL="0" indent="0">
              <a:buNone/>
            </a:pPr>
            <a:r>
              <a:rPr lang="de-CH" sz="3300" b="1" dirty="0"/>
              <a:t>vs.</a:t>
            </a:r>
          </a:p>
          <a:p>
            <a:r>
              <a:rPr lang="de-CH" b="1" u="sng" dirty="0"/>
              <a:t>Land</a:t>
            </a:r>
            <a:r>
              <a:rPr lang="de-CH" dirty="0"/>
              <a:t>: </a:t>
            </a:r>
          </a:p>
          <a:p>
            <a:pPr marL="0" indent="0">
              <a:buNone/>
            </a:pPr>
            <a:r>
              <a:rPr lang="de-CH" dirty="0"/>
              <a:t>Neukunden, 8-Stunden Tag, Selbstzahler, Sport Vor Ort, Nähe zum Wohnort wichtig, «Gleichgesinnte», </a:t>
            </a:r>
            <a:r>
              <a:rPr lang="de-CH" b="1" u="sng" dirty="0"/>
              <a:t>inter</a:t>
            </a:r>
            <a:r>
              <a:rPr lang="de-CH" dirty="0"/>
              <a:t>kommunale Pendler mit PW zum Arbeitsort und CWS</a:t>
            </a:r>
          </a:p>
          <a:p>
            <a:pPr marL="0" indent="0">
              <a:buNone/>
            </a:pPr>
            <a:endParaRPr lang="de-CH" dirty="0"/>
          </a:p>
          <a:p>
            <a:r>
              <a:rPr lang="de-CH" b="1" u="sng" dirty="0"/>
              <a:t>Generell: </a:t>
            </a:r>
          </a:p>
          <a:p>
            <a:pPr marL="0" indent="0">
              <a:buNone/>
            </a:pPr>
            <a:r>
              <a:rPr lang="de-CH" dirty="0"/>
              <a:t>ähnliches Konsumverhalten vor Ort, Nähe zum Arbeitsort spielt untergeordnete Rolle, hohe zukünftige Nutzbereitschaft von CWS, hohe Zufriedenheit mit Arbeitsmodell</a:t>
            </a:r>
          </a:p>
        </p:txBody>
      </p:sp>
      <p:sp>
        <p:nvSpPr>
          <p:cNvPr id="4" name="Foliennummernplatzhalter 3"/>
          <p:cNvSpPr>
            <a:spLocks noGrp="1"/>
          </p:cNvSpPr>
          <p:nvPr>
            <p:ph type="sldNum" sz="quarter" idx="12"/>
          </p:nvPr>
        </p:nvSpPr>
        <p:spPr/>
        <p:txBody>
          <a:bodyPr/>
          <a:lstStyle/>
          <a:p>
            <a:fld id="{9986897F-C395-415F-81D3-46DE1F045B0E}" type="slidenum">
              <a:rPr lang="de-CH" smtClean="0"/>
              <a:t>36</a:t>
            </a:fld>
            <a:endParaRPr lang="de-CH"/>
          </a:p>
        </p:txBody>
      </p:sp>
    </p:spTree>
    <p:extLst>
      <p:ext uri="{BB962C8B-B14F-4D97-AF65-F5344CB8AC3E}">
        <p14:creationId xmlns:p14="http://schemas.microsoft.com/office/powerpoint/2010/main" val="4092761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dirty="0"/>
              <a:t>Fazit-CO</a:t>
            </a:r>
            <a:r>
              <a:rPr lang="de-CH" baseline="-25000" dirty="0"/>
              <a:t>2</a:t>
            </a:r>
            <a:endParaRPr lang="de-CH" sz="3900" dirty="0">
              <a:solidFill>
                <a:schemeClr val="bg2">
                  <a:lumMod val="75000"/>
                </a:schemeClr>
              </a:solidFill>
            </a:endParaRPr>
          </a:p>
        </p:txBody>
      </p:sp>
      <p:sp>
        <p:nvSpPr>
          <p:cNvPr id="3" name="Inhaltsplatzhalter 2"/>
          <p:cNvSpPr>
            <a:spLocks noGrp="1"/>
          </p:cNvSpPr>
          <p:nvPr>
            <p:ph idx="1"/>
          </p:nvPr>
        </p:nvSpPr>
        <p:spPr/>
        <p:txBody>
          <a:bodyPr>
            <a:normAutofit/>
          </a:bodyPr>
          <a:lstStyle/>
          <a:p>
            <a:pPr>
              <a:buFontTx/>
              <a:buChar char="-"/>
            </a:pPr>
            <a:r>
              <a:rPr lang="de-CH" dirty="0"/>
              <a:t>Kein </a:t>
            </a:r>
            <a:r>
              <a:rPr lang="de-CH" dirty="0" err="1"/>
              <a:t>sig</a:t>
            </a:r>
            <a:r>
              <a:rPr lang="de-CH" dirty="0"/>
              <a:t>. Unterschied zu anderen </a:t>
            </a:r>
            <a:r>
              <a:rPr lang="de-CH" dirty="0" err="1"/>
              <a:t>Arbeitnehmenden</a:t>
            </a:r>
            <a:endParaRPr lang="de-CH" dirty="0"/>
          </a:p>
          <a:p>
            <a:pPr>
              <a:buFontTx/>
              <a:buChar char="-"/>
            </a:pPr>
            <a:r>
              <a:rPr lang="de-CH" dirty="0"/>
              <a:t>Simulationen zeigen, wenn nur im CWS -10%-Reduktion an CO</a:t>
            </a:r>
            <a:r>
              <a:rPr lang="de-CH" baseline="-25000" dirty="0"/>
              <a:t>2</a:t>
            </a:r>
          </a:p>
          <a:p>
            <a:pPr>
              <a:buFontTx/>
              <a:buChar char="-"/>
            </a:pPr>
            <a:r>
              <a:rPr lang="de-CH" dirty="0"/>
              <a:t>Städtische CWS sind mit den niedrigsten CO</a:t>
            </a:r>
            <a:r>
              <a:rPr lang="de-CH" baseline="-25000" dirty="0"/>
              <a:t>2</a:t>
            </a:r>
            <a:r>
              <a:rPr lang="de-CH" dirty="0"/>
              <a:t> – Werten assoziiert.</a:t>
            </a:r>
            <a:endParaRPr lang="de-CH" baseline="-25000" dirty="0"/>
          </a:p>
        </p:txBody>
      </p:sp>
      <p:sp>
        <p:nvSpPr>
          <p:cNvPr id="4" name="Foliennummernplatzhalter 3"/>
          <p:cNvSpPr>
            <a:spLocks noGrp="1"/>
          </p:cNvSpPr>
          <p:nvPr>
            <p:ph type="sldNum" sz="quarter" idx="12"/>
          </p:nvPr>
        </p:nvSpPr>
        <p:spPr/>
        <p:txBody>
          <a:bodyPr/>
          <a:lstStyle/>
          <a:p>
            <a:fld id="{9986897F-C395-415F-81D3-46DE1F045B0E}" type="slidenum">
              <a:rPr lang="de-CH" smtClean="0"/>
              <a:t>37</a:t>
            </a:fld>
            <a:endParaRPr lang="de-CH"/>
          </a:p>
        </p:txBody>
      </p:sp>
    </p:spTree>
    <p:extLst>
      <p:ext uri="{BB962C8B-B14F-4D97-AF65-F5344CB8AC3E}">
        <p14:creationId xmlns:p14="http://schemas.microsoft.com/office/powerpoint/2010/main" val="1213020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0" y="365126"/>
            <a:ext cx="7886700" cy="864000"/>
          </a:xfrm>
        </p:spPr>
        <p:txBody>
          <a:bodyPr anchor="b">
            <a:normAutofit/>
          </a:bodyPr>
          <a:lstStyle/>
          <a:p>
            <a:r>
              <a:rPr lang="de-CH" sz="2400" b="1" dirty="0"/>
              <a:t>Herzlichen Dank für ihre Aufmerksamkeit!</a:t>
            </a:r>
          </a:p>
        </p:txBody>
      </p:sp>
    </p:spTree>
    <p:extLst>
      <p:ext uri="{BB962C8B-B14F-4D97-AF65-F5344CB8AC3E}">
        <p14:creationId xmlns:p14="http://schemas.microsoft.com/office/powerpoint/2010/main" val="3208007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04F8CE-5E79-8A4C-B6EC-F6DBEE0ABF25}"/>
              </a:ext>
            </a:extLst>
          </p:cNvPr>
          <p:cNvSpPr>
            <a:spLocks noGrp="1"/>
          </p:cNvSpPr>
          <p:nvPr>
            <p:ph type="title"/>
          </p:nvPr>
        </p:nvSpPr>
        <p:spPr/>
        <p:txBody>
          <a:bodyPr>
            <a:normAutofit/>
          </a:bodyPr>
          <a:lstStyle/>
          <a:p>
            <a:pPr>
              <a:defRPr/>
            </a:pPr>
            <a:r>
              <a:rPr lang="de-CH" sz="2400" dirty="0">
                <a:latin typeface="+mn-lt"/>
                <a:ea typeface="+mn-ea"/>
                <a:cs typeface="+mn-cs"/>
              </a:rPr>
              <a:t>Literatur</a:t>
            </a:r>
          </a:p>
        </p:txBody>
      </p:sp>
      <p:sp>
        <p:nvSpPr>
          <p:cNvPr id="45060" name="Foliennummernplatzhalter 3"/>
          <p:cNvSpPr>
            <a:spLocks noGrp="1" noChangeArrowheads="1"/>
          </p:cNvSpPr>
          <p:nvPr>
            <p:ph type="sldNum" sz="quarter" idx="4294967295"/>
          </p:nvPr>
        </p:nvSpPr>
        <p:spPr>
          <a:xfrm>
            <a:off x="1524000" y="6356351"/>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25">
                <a:solidFill>
                  <a:schemeClr val="tx1"/>
                </a:solidFill>
                <a:latin typeface="Verdana" panose="020B0604030504040204" pitchFamily="34" charset="0"/>
              </a:defRPr>
            </a:lvl1pPr>
            <a:lvl2pPr marL="557213" indent="-214313">
              <a:defRPr sz="1425">
                <a:solidFill>
                  <a:schemeClr val="tx1"/>
                </a:solidFill>
                <a:latin typeface="Verdana" panose="020B0604030504040204" pitchFamily="34" charset="0"/>
              </a:defRPr>
            </a:lvl2pPr>
            <a:lvl3pPr marL="857250" indent="-171450">
              <a:defRPr sz="1425">
                <a:solidFill>
                  <a:schemeClr val="tx1"/>
                </a:solidFill>
                <a:latin typeface="Verdana" panose="020B0604030504040204" pitchFamily="34" charset="0"/>
              </a:defRPr>
            </a:lvl3pPr>
            <a:lvl4pPr marL="1200150" indent="-171450">
              <a:defRPr sz="1425">
                <a:solidFill>
                  <a:schemeClr val="tx1"/>
                </a:solidFill>
                <a:latin typeface="Verdana" panose="020B0604030504040204" pitchFamily="34" charset="0"/>
              </a:defRPr>
            </a:lvl4pPr>
            <a:lvl5pPr marL="1543050" indent="-171450">
              <a:defRPr sz="1425">
                <a:solidFill>
                  <a:schemeClr val="tx1"/>
                </a:solidFill>
                <a:latin typeface="Verdana" panose="020B0604030504040204" pitchFamily="34" charset="0"/>
              </a:defRPr>
            </a:lvl5pPr>
            <a:lvl6pPr marL="1885950" indent="-171450" eaLnBrk="0" fontAlgn="base" hangingPunct="0">
              <a:spcBef>
                <a:spcPct val="0"/>
              </a:spcBef>
              <a:spcAft>
                <a:spcPct val="0"/>
              </a:spcAft>
              <a:defRPr sz="1425">
                <a:solidFill>
                  <a:schemeClr val="tx1"/>
                </a:solidFill>
                <a:latin typeface="Verdana" panose="020B0604030504040204" pitchFamily="34" charset="0"/>
              </a:defRPr>
            </a:lvl6pPr>
            <a:lvl7pPr marL="2228850" indent="-171450" eaLnBrk="0" fontAlgn="base" hangingPunct="0">
              <a:spcBef>
                <a:spcPct val="0"/>
              </a:spcBef>
              <a:spcAft>
                <a:spcPct val="0"/>
              </a:spcAft>
              <a:defRPr sz="1425">
                <a:solidFill>
                  <a:schemeClr val="tx1"/>
                </a:solidFill>
                <a:latin typeface="Verdana" panose="020B0604030504040204" pitchFamily="34" charset="0"/>
              </a:defRPr>
            </a:lvl7pPr>
            <a:lvl8pPr marL="2571750" indent="-171450" eaLnBrk="0" fontAlgn="base" hangingPunct="0">
              <a:spcBef>
                <a:spcPct val="0"/>
              </a:spcBef>
              <a:spcAft>
                <a:spcPct val="0"/>
              </a:spcAft>
              <a:defRPr sz="1425">
                <a:solidFill>
                  <a:schemeClr val="tx1"/>
                </a:solidFill>
                <a:latin typeface="Verdana" panose="020B0604030504040204" pitchFamily="34" charset="0"/>
              </a:defRPr>
            </a:lvl8pPr>
            <a:lvl9pPr marL="2914650" indent="-171450" eaLnBrk="0" fontAlgn="base" hangingPunct="0">
              <a:spcBef>
                <a:spcPct val="0"/>
              </a:spcBef>
              <a:spcAft>
                <a:spcPct val="0"/>
              </a:spcAft>
              <a:defRPr sz="1425">
                <a:solidFill>
                  <a:schemeClr val="tx1"/>
                </a:solidFill>
                <a:latin typeface="Verdana" panose="020B0604030504040204" pitchFamily="34" charset="0"/>
              </a:defRPr>
            </a:lvl9pPr>
          </a:lstStyle>
          <a:p>
            <a:fld id="{B32A1A82-C69E-438E-B00B-3DD92B6A8898}" type="slidenum">
              <a:rPr lang="de-CH" altLang="en-US" sz="525"/>
              <a:pPr/>
              <a:t>39</a:t>
            </a:fld>
            <a:r>
              <a:rPr lang="de-CH" altLang="en-US" sz="525"/>
              <a:t>, </a:t>
            </a:r>
            <a:fld id="{0696F658-3570-4A3F-9526-91AFD5D7CDD3}" type="datetime1">
              <a:rPr lang="de-CH" altLang="en-US" sz="525"/>
              <a:pPr/>
              <a:t>15.09.20</a:t>
            </a:fld>
            <a:endParaRPr lang="de-CH" altLang="en-US" sz="525"/>
          </a:p>
        </p:txBody>
      </p:sp>
      <p:sp>
        <p:nvSpPr>
          <p:cNvPr id="3" name="Inhaltsplatzhalter 2"/>
          <p:cNvSpPr>
            <a:spLocks noGrp="1"/>
          </p:cNvSpPr>
          <p:nvPr>
            <p:ph idx="1"/>
          </p:nvPr>
        </p:nvSpPr>
        <p:spPr>
          <a:xfrm>
            <a:off x="2225802" y="1286129"/>
            <a:ext cx="7886700" cy="4351338"/>
          </a:xfrm>
        </p:spPr>
        <p:txBody>
          <a:bodyPr>
            <a:noAutofit/>
          </a:bodyPr>
          <a:lstStyle/>
          <a:p>
            <a:pPr marL="0" indent="-360000">
              <a:lnSpc>
                <a:spcPct val="100000"/>
              </a:lnSpc>
              <a:spcBef>
                <a:spcPts val="0"/>
              </a:spcBef>
              <a:buNone/>
            </a:pPr>
            <a:r>
              <a:rPr lang="de-CH" sz="1100" dirty="0"/>
              <a:t>ARE (2016). Verkehrsperspektiven 2040. Entwicklung des Personen- und Güterverkehrs in der Schweiz. Bundesamt für 	Raumentwicklung, Bern. </a:t>
            </a:r>
          </a:p>
          <a:p>
            <a:pPr marL="0" indent="-360000">
              <a:lnSpc>
                <a:spcPct val="100000"/>
              </a:lnSpc>
              <a:spcBef>
                <a:spcPts val="0"/>
              </a:spcBef>
              <a:buNone/>
            </a:pPr>
            <a:r>
              <a:rPr lang="de-CH" sz="1100" dirty="0"/>
              <a:t>BAFU. (2017). Kenngrössen zur Entwicklung der Treibhausgasemissionen in der Schweiz 1990–2015, Bundesamt für Umwelt, Bern.</a:t>
            </a:r>
          </a:p>
          <a:p>
            <a:pPr marL="0" indent="-360000">
              <a:lnSpc>
                <a:spcPct val="100000"/>
              </a:lnSpc>
              <a:spcBef>
                <a:spcPts val="0"/>
              </a:spcBef>
              <a:buNone/>
            </a:pPr>
            <a:r>
              <a:rPr lang="de-CH" sz="1100" dirty="0"/>
              <a:t>BAFU. (2019). Bundesrat will bis 2050 eine klimaneutrale Schweiz, Bundesamt für Umwelt, Bern. </a:t>
            </a:r>
          </a:p>
          <a:p>
            <a:pPr marL="0" indent="-360000">
              <a:lnSpc>
                <a:spcPct val="100000"/>
              </a:lnSpc>
              <a:spcBef>
                <a:spcPts val="0"/>
              </a:spcBef>
              <a:buNone/>
            </a:pPr>
            <a:r>
              <a:rPr lang="de-CH" sz="1100" dirty="0"/>
              <a:t>BFS. (2015). Szenarien zur Bevölkerungsentwicklung der Schweiz 2015–2045. Bundesamt für Statistik, Neuchâtel.</a:t>
            </a:r>
          </a:p>
          <a:p>
            <a:pPr marL="0" indent="-360000">
              <a:lnSpc>
                <a:spcPct val="100000"/>
              </a:lnSpc>
              <a:spcBef>
                <a:spcPts val="0"/>
              </a:spcBef>
              <a:buNone/>
            </a:pPr>
            <a:r>
              <a:rPr lang="de-CH" sz="1100" dirty="0"/>
              <a:t>BFS. (2019a). Arealstatistik Schweiz Erhebung der Bodennutzung und der Bodenbedeckung. Bundesamt für Statistik, Neuchâtel.</a:t>
            </a:r>
          </a:p>
          <a:p>
            <a:pPr marL="0" indent="-360000">
              <a:lnSpc>
                <a:spcPct val="100000"/>
              </a:lnSpc>
              <a:spcBef>
                <a:spcPts val="0"/>
              </a:spcBef>
              <a:buNone/>
            </a:pPr>
            <a:r>
              <a:rPr lang="de-CH" sz="1100" dirty="0"/>
              <a:t>BFS. (2019b). Kosten und Finanzierung des Verkehrs. Bundesamt für Statistik, Neuchâtel.</a:t>
            </a:r>
          </a:p>
          <a:p>
            <a:pPr marL="0" indent="-360000">
              <a:lnSpc>
                <a:spcPct val="100000"/>
              </a:lnSpc>
              <a:spcBef>
                <a:spcPts val="0"/>
              </a:spcBef>
              <a:buNone/>
            </a:pPr>
            <a:r>
              <a:rPr lang="de-CH" sz="1100" dirty="0"/>
              <a:t>BFS. (2019c). Teleheimarbeit in der Schweiz, 2001 - 2015 (Home-Office in </a:t>
            </a:r>
            <a:r>
              <a:rPr lang="de-CH" sz="1100" dirty="0" err="1"/>
              <a:t>Switzerland</a:t>
            </a:r>
            <a:r>
              <a:rPr lang="de-CH" sz="1100" dirty="0"/>
              <a:t>, 2001 – 2015). Bundesamt für Statistik, 	Neuchâtel.</a:t>
            </a:r>
          </a:p>
          <a:p>
            <a:pPr marL="0" indent="-360000">
              <a:lnSpc>
                <a:spcPct val="100000"/>
              </a:lnSpc>
              <a:spcBef>
                <a:spcPts val="0"/>
              </a:spcBef>
              <a:buNone/>
            </a:pPr>
            <a:r>
              <a:rPr lang="de-CH" sz="1100" dirty="0"/>
              <a:t>BFS/ARE. (2017). Schweizersicher Mikrozensus Mobilität und Verkehr 2015. Bundesamt für Statistik, Bundesamt für Raumentwicklung, 	Neuchâtel und Bern.</a:t>
            </a:r>
          </a:p>
          <a:p>
            <a:pPr marL="0" indent="-360000">
              <a:lnSpc>
                <a:spcPct val="100000"/>
              </a:lnSpc>
              <a:spcBef>
                <a:spcPts val="0"/>
              </a:spcBef>
              <a:buNone/>
            </a:pPr>
            <a:r>
              <a:rPr lang="en-US" sz="1100" dirty="0"/>
              <a:t>Castells, M. (1996). The Rise of the Network Society - The Information Age: Economy, Society, and Culture. Oxford-UK: Wiley-Blackwell.</a:t>
            </a:r>
            <a:endParaRPr lang="de-CH" sz="1100" dirty="0"/>
          </a:p>
          <a:p>
            <a:pPr marL="0" indent="-360000">
              <a:lnSpc>
                <a:spcPct val="100000"/>
              </a:lnSpc>
              <a:spcBef>
                <a:spcPts val="0"/>
              </a:spcBef>
              <a:buNone/>
            </a:pPr>
            <a:r>
              <a:rPr lang="de-CH" sz="1100" dirty="0" err="1"/>
              <a:t>Coworking</a:t>
            </a:r>
            <a:r>
              <a:rPr lang="de-CH" sz="1100" dirty="0"/>
              <a:t> </a:t>
            </a:r>
            <a:r>
              <a:rPr lang="de-CH" sz="1100" dirty="0" err="1"/>
              <a:t>Switzerland</a:t>
            </a:r>
            <a:r>
              <a:rPr lang="de-CH" sz="1100" dirty="0"/>
              <a:t> </a:t>
            </a:r>
            <a:r>
              <a:rPr lang="de-CH" sz="1100" dirty="0" err="1"/>
              <a:t>and</a:t>
            </a:r>
            <a:r>
              <a:rPr lang="de-CH" sz="1100" dirty="0"/>
              <a:t> </a:t>
            </a:r>
            <a:r>
              <a:rPr lang="de-CH" sz="1100" dirty="0" err="1"/>
              <a:t>Deskmag</a:t>
            </a:r>
            <a:r>
              <a:rPr lang="de-CH" sz="1100" dirty="0"/>
              <a:t>. (2018). </a:t>
            </a:r>
            <a:r>
              <a:rPr lang="de-CH" sz="1100" dirty="0" err="1"/>
              <a:t>Coworking</a:t>
            </a:r>
            <a:r>
              <a:rPr lang="de-CH" sz="1100" dirty="0"/>
              <a:t> Boomt in der Schweiz., Zugriff, 23.9.2019:                                             	</a:t>
            </a:r>
            <a:r>
              <a:rPr lang="de-CH" sz="1100" dirty="0">
                <a:hlinkClick r:id="rId3"/>
              </a:rPr>
              <a:t>https://coworking.ch/wp-content/uploads/2018/07/PressReleaseJuly2018_DE.pdf</a:t>
            </a:r>
            <a:endParaRPr lang="de-CH" sz="1100" dirty="0"/>
          </a:p>
          <a:p>
            <a:pPr marL="0" indent="-457200">
              <a:lnSpc>
                <a:spcPct val="100000"/>
              </a:lnSpc>
              <a:spcBef>
                <a:spcPts val="0"/>
              </a:spcBef>
              <a:buNone/>
            </a:pPr>
            <a:r>
              <a:rPr lang="en-US" sz="1100" dirty="0"/>
              <a:t>Davis, K. (2000). The urbanization of the human population (1965). In R. T. </a:t>
            </a:r>
            <a:r>
              <a:rPr lang="en-US" sz="1100" dirty="0" err="1"/>
              <a:t>LeGates</a:t>
            </a:r>
            <a:r>
              <a:rPr lang="en-US" sz="1100" dirty="0"/>
              <a:t> &amp; F. Stout (eds.), The City Reader (pp. 17–26). </a:t>
            </a:r>
            <a:r>
              <a:rPr lang="de-CH" sz="1100" dirty="0"/>
              <a:t>New 	York: Routledge.</a:t>
            </a:r>
          </a:p>
          <a:p>
            <a:pPr marL="0" indent="-457200">
              <a:lnSpc>
                <a:spcPct val="100000"/>
              </a:lnSpc>
              <a:spcBef>
                <a:spcPts val="0"/>
              </a:spcBef>
              <a:buNone/>
            </a:pPr>
            <a:r>
              <a:rPr lang="de-CH" sz="1100" dirty="0" err="1"/>
              <a:t>Deskmag</a:t>
            </a:r>
            <a:r>
              <a:rPr lang="de-CH" sz="1100" dirty="0"/>
              <a:t>. (2017). 2017 Global </a:t>
            </a:r>
            <a:r>
              <a:rPr lang="de-CH" sz="1100" dirty="0" err="1"/>
              <a:t>Coworking</a:t>
            </a:r>
            <a:r>
              <a:rPr lang="de-CH" sz="1100" dirty="0"/>
              <a:t> Survey. Zugriff, 23.9.2019:                                                                         	</a:t>
            </a:r>
            <a:r>
              <a:rPr lang="de-CH" sz="1100" dirty="0">
                <a:hlinkClick r:id="rId4"/>
              </a:rPr>
              <a:t>http://www.deskmag.com/de/coworking-spaces-2018-marktbericht-erhebung-studie</a:t>
            </a:r>
            <a:endParaRPr lang="de-CH" sz="1100" dirty="0"/>
          </a:p>
          <a:p>
            <a:pPr marL="0" indent="-457200">
              <a:lnSpc>
                <a:spcPct val="100000"/>
              </a:lnSpc>
              <a:spcBef>
                <a:spcPts val="0"/>
              </a:spcBef>
              <a:buNone/>
            </a:pPr>
            <a:r>
              <a:rPr lang="de-CH" sz="1100" dirty="0"/>
              <a:t>Sassen, S. (2008). The Global City. </a:t>
            </a:r>
            <a:r>
              <a:rPr lang="en-US" sz="1100" dirty="0"/>
              <a:t>In A Companion to the Anthropology of Politics. </a:t>
            </a:r>
            <a:r>
              <a:rPr lang="en-US" sz="1100" dirty="0">
                <a:hlinkClick r:id="rId5"/>
              </a:rPr>
              <a:t>https://doi.org/10.1002/9780470693681.ch11</a:t>
            </a:r>
            <a:endParaRPr lang="en-US" sz="1100" dirty="0"/>
          </a:p>
          <a:p>
            <a:pPr marL="0" indent="-457200">
              <a:lnSpc>
                <a:spcPct val="100000"/>
              </a:lnSpc>
              <a:spcBef>
                <a:spcPts val="0"/>
              </a:spcBef>
              <a:buNone/>
            </a:pPr>
            <a:r>
              <a:rPr lang="de-CH" sz="1100" dirty="0" err="1"/>
              <a:t>Schwick</a:t>
            </a:r>
            <a:r>
              <a:rPr lang="de-CH" sz="1100" dirty="0"/>
              <a:t>, C., Jaeger, J., &amp; </a:t>
            </a:r>
            <a:r>
              <a:rPr lang="de-CH" sz="1100" dirty="0" err="1"/>
              <a:t>Bertiller</a:t>
            </a:r>
            <a:r>
              <a:rPr lang="de-CH" sz="1100" dirty="0"/>
              <a:t>, R. (2010). Landschaftszersiedelung Schweiz: Quantitative Analyse 1935 bis 2002 und Folgerungen für 	die Raumplanung Wissenschaftlicher Abschlussbericht. 2010. Haupt Verlag. Bern.</a:t>
            </a:r>
          </a:p>
          <a:p>
            <a:pPr marL="0" indent="-457200">
              <a:lnSpc>
                <a:spcPct val="100000"/>
              </a:lnSpc>
              <a:spcBef>
                <a:spcPts val="0"/>
              </a:spcBef>
              <a:buNone/>
            </a:pPr>
            <a:r>
              <a:rPr lang="en-US" sz="1100" dirty="0" err="1"/>
              <a:t>Spinuzzi</a:t>
            </a:r>
            <a:r>
              <a:rPr lang="en-US" sz="1100" dirty="0"/>
              <a:t>, C., </a:t>
            </a:r>
            <a:r>
              <a:rPr lang="en-US" sz="1100" dirty="0" err="1"/>
              <a:t>Bodrožić</a:t>
            </a:r>
            <a:r>
              <a:rPr lang="en-US" sz="1100" dirty="0"/>
              <a:t>, Z., </a:t>
            </a:r>
            <a:r>
              <a:rPr lang="en-US" sz="1100" dirty="0" err="1"/>
              <a:t>Scaratti</a:t>
            </a:r>
            <a:r>
              <a:rPr lang="en-US" sz="1100" dirty="0"/>
              <a:t>, G., &amp; </a:t>
            </a:r>
            <a:r>
              <a:rPr lang="en-US" sz="1100" dirty="0" err="1"/>
              <a:t>Ivaldi</a:t>
            </a:r>
            <a:r>
              <a:rPr lang="en-US" sz="1100" dirty="0"/>
              <a:t>, S. (2019). “</a:t>
            </a:r>
            <a:r>
              <a:rPr lang="en-US" sz="1100" dirty="0" err="1"/>
              <a:t>Coworking</a:t>
            </a:r>
            <a:r>
              <a:rPr lang="en-US" sz="1100" dirty="0"/>
              <a:t> Is About Community”: But What Is “Community” in </a:t>
            </a:r>
            <a:r>
              <a:rPr lang="en-US" sz="1100" dirty="0" err="1"/>
              <a:t>Coworking</a:t>
            </a:r>
            <a:r>
              <a:rPr lang="en-US" sz="1100" dirty="0"/>
              <a:t>? 	Journal of Business and Technical Communication. https://doi.org/10.1177/1050651918816357</a:t>
            </a:r>
            <a:endParaRPr lang="de-CH" sz="1100" dirty="0"/>
          </a:p>
          <a:p>
            <a:pPr marL="0" indent="-457200">
              <a:lnSpc>
                <a:spcPct val="100000"/>
              </a:lnSpc>
              <a:spcBef>
                <a:spcPts val="0"/>
              </a:spcBef>
              <a:buNone/>
            </a:pPr>
            <a:r>
              <a:rPr lang="de-CH" sz="1100" dirty="0"/>
              <a:t>Vu, Thao Thi; Ohnmacht, Timo; von Arx, Widar &amp; Endrissat, Nada (27.08.2019). Business </a:t>
            </a:r>
            <a:r>
              <a:rPr lang="de-CH" sz="1100" dirty="0" err="1"/>
              <a:t>model</a:t>
            </a:r>
            <a:r>
              <a:rPr lang="de-CH" sz="1100" dirty="0"/>
              <a:t> </a:t>
            </a:r>
            <a:r>
              <a:rPr lang="de-CH" sz="1100" dirty="0" err="1"/>
              <a:t>innovation</a:t>
            </a:r>
            <a:r>
              <a:rPr lang="de-CH" sz="1100" dirty="0"/>
              <a:t> </a:t>
            </a:r>
            <a:r>
              <a:rPr lang="de-CH" sz="1100" dirty="0" err="1"/>
              <a:t>of</a:t>
            </a:r>
            <a:r>
              <a:rPr lang="de-CH" sz="1100" dirty="0"/>
              <a:t> </a:t>
            </a:r>
            <a:r>
              <a:rPr lang="de-CH" sz="1100" dirty="0" err="1"/>
              <a:t>coworking</a:t>
            </a:r>
            <a:r>
              <a:rPr lang="de-CH" sz="1100" dirty="0"/>
              <a:t> </a:t>
            </a:r>
            <a:r>
              <a:rPr lang="de-CH" sz="1100" dirty="0" err="1"/>
              <a:t>spaces</a:t>
            </a:r>
            <a:r>
              <a:rPr lang="de-CH" sz="1100" dirty="0"/>
              <a:t> in 	</a:t>
            </a:r>
            <a:r>
              <a:rPr lang="de-CH" sz="1100" dirty="0" err="1"/>
              <a:t>touristic</a:t>
            </a:r>
            <a:r>
              <a:rPr lang="de-CH" sz="1100" dirty="0"/>
              <a:t> </a:t>
            </a:r>
            <a:r>
              <a:rPr lang="de-CH" sz="1100" dirty="0" err="1"/>
              <a:t>mountain</a:t>
            </a:r>
            <a:r>
              <a:rPr lang="de-CH" sz="1100" dirty="0"/>
              <a:t> </a:t>
            </a:r>
            <a:r>
              <a:rPr lang="de-CH" sz="1100" dirty="0" err="1"/>
              <a:t>regions</a:t>
            </a:r>
            <a:r>
              <a:rPr lang="de-CH" sz="1100" dirty="0"/>
              <a:t> </a:t>
            </a:r>
            <a:r>
              <a:rPr lang="de-CH" sz="1100" dirty="0" err="1"/>
              <a:t>and</a:t>
            </a:r>
            <a:r>
              <a:rPr lang="de-CH" sz="1100" dirty="0"/>
              <a:t> urban </a:t>
            </a:r>
            <a:r>
              <a:rPr lang="de-CH" sz="1100" dirty="0" err="1"/>
              <a:t>areas</a:t>
            </a:r>
            <a:r>
              <a:rPr lang="de-CH" sz="1100" dirty="0"/>
              <a:t> </a:t>
            </a:r>
            <a:r>
              <a:rPr lang="de-CH" sz="1100" dirty="0" err="1"/>
              <a:t>of</a:t>
            </a:r>
            <a:r>
              <a:rPr lang="de-CH" sz="1100" dirty="0"/>
              <a:t> </a:t>
            </a:r>
            <a:r>
              <a:rPr lang="de-CH" sz="1100" dirty="0" err="1"/>
              <a:t>Switzerland</a:t>
            </a:r>
            <a:r>
              <a:rPr lang="de-CH" sz="1100" dirty="0"/>
              <a:t>. 3rd International Conference on </a:t>
            </a:r>
            <a:r>
              <a:rPr lang="de-CH" sz="1100" dirty="0" err="1"/>
              <a:t>Tourism</a:t>
            </a:r>
            <a:r>
              <a:rPr lang="de-CH" sz="1100" dirty="0"/>
              <a:t> </a:t>
            </a:r>
            <a:r>
              <a:rPr lang="de-CH" sz="1100" dirty="0" err="1"/>
              <a:t>and</a:t>
            </a:r>
            <a:r>
              <a:rPr lang="de-CH" sz="1100" dirty="0"/>
              <a:t> Business 2019, 	</a:t>
            </a:r>
            <a:r>
              <a:rPr lang="de-CH" sz="1100" dirty="0" err="1"/>
              <a:t>Salaya</a:t>
            </a:r>
            <a:r>
              <a:rPr lang="de-CH" sz="1100" dirty="0"/>
              <a:t>, Thailand. </a:t>
            </a:r>
          </a:p>
          <a:p>
            <a:pPr marL="0" indent="-457200">
              <a:lnSpc>
                <a:spcPct val="100000"/>
              </a:lnSpc>
              <a:spcBef>
                <a:spcPts val="0"/>
              </a:spcBef>
              <a:buNone/>
            </a:pPr>
            <a:r>
              <a:rPr lang="de-CH" sz="1100" dirty="0"/>
              <a:t>UNFCCC. (2015). Adoption </a:t>
            </a:r>
            <a:r>
              <a:rPr lang="de-CH" sz="1100" dirty="0" err="1"/>
              <a:t>of</a:t>
            </a:r>
            <a:r>
              <a:rPr lang="de-CH" sz="1100" dirty="0"/>
              <a:t> </a:t>
            </a:r>
            <a:r>
              <a:rPr lang="de-CH" sz="1100" dirty="0" err="1"/>
              <a:t>the</a:t>
            </a:r>
            <a:r>
              <a:rPr lang="de-CH" sz="1100" dirty="0"/>
              <a:t> Paris Agreement: United </a:t>
            </a:r>
            <a:r>
              <a:rPr lang="de-CH" sz="1100" dirty="0" err="1"/>
              <a:t>Nations</a:t>
            </a:r>
            <a:r>
              <a:rPr lang="de-CH" sz="1100" dirty="0"/>
              <a:t> Framework </a:t>
            </a:r>
            <a:r>
              <a:rPr lang="de-CH" sz="1100" dirty="0" err="1"/>
              <a:t>Convention</a:t>
            </a:r>
            <a:r>
              <a:rPr lang="de-CH" sz="1100" dirty="0"/>
              <a:t> on </a:t>
            </a:r>
            <a:r>
              <a:rPr lang="de-CH" sz="1100" dirty="0" err="1"/>
              <a:t>Climate</a:t>
            </a:r>
            <a:r>
              <a:rPr lang="de-CH" sz="1100" dirty="0"/>
              <a:t> Change (UNFCCC). UNFCCC 	</a:t>
            </a:r>
            <a:r>
              <a:rPr lang="de-CH" sz="1100" dirty="0" err="1"/>
              <a:t>Secretariat</a:t>
            </a:r>
            <a:r>
              <a:rPr lang="de-CH" sz="1100" dirty="0"/>
              <a:t>. New York.</a:t>
            </a:r>
          </a:p>
          <a:p>
            <a:pPr marL="0" indent="0">
              <a:buNone/>
            </a:pPr>
            <a:endParaRPr lang="de-CH" sz="1100" dirty="0"/>
          </a:p>
        </p:txBody>
      </p:sp>
    </p:spTree>
    <p:extLst>
      <p:ext uri="{BB962C8B-B14F-4D97-AF65-F5344CB8AC3E}">
        <p14:creationId xmlns:p14="http://schemas.microsoft.com/office/powerpoint/2010/main" val="1628381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422653E-EAF6-D04B-A895-FC91AB600236}"/>
              </a:ext>
            </a:extLst>
          </p:cNvPr>
          <p:cNvSpPr>
            <a:spLocks noGrp="1"/>
          </p:cNvSpPr>
          <p:nvPr>
            <p:ph type="title"/>
          </p:nvPr>
        </p:nvSpPr>
        <p:spPr/>
        <p:txBody>
          <a:bodyPr/>
          <a:lstStyle/>
          <a:p>
            <a:r>
              <a:rPr lang="de-DE" dirty="0" err="1">
                <a:solidFill>
                  <a:schemeClr val="bg1"/>
                </a:solidFill>
              </a:rPr>
              <a:t>Some</a:t>
            </a:r>
            <a:r>
              <a:rPr lang="de-DE" dirty="0">
                <a:solidFill>
                  <a:schemeClr val="bg1"/>
                </a:solidFill>
              </a:rPr>
              <a:t> </a:t>
            </a:r>
            <a:r>
              <a:rPr lang="de-DE" dirty="0" err="1">
                <a:solidFill>
                  <a:schemeClr val="bg1"/>
                </a:solidFill>
              </a:rPr>
              <a:t>more</a:t>
            </a:r>
            <a:r>
              <a:rPr lang="de-DE" dirty="0">
                <a:solidFill>
                  <a:schemeClr val="bg1"/>
                </a:solidFill>
              </a:rPr>
              <a:t> Infos</a:t>
            </a:r>
          </a:p>
        </p:txBody>
      </p:sp>
      <p:sp>
        <p:nvSpPr>
          <p:cNvPr id="3" name="Content Placeholder 2">
            <a:extLst>
              <a:ext uri="{FF2B5EF4-FFF2-40B4-BE49-F238E27FC236}">
                <a16:creationId xmlns:a16="http://schemas.microsoft.com/office/drawing/2014/main" id="{3560A683-74B9-3245-B876-F00F80C87683}"/>
              </a:ext>
            </a:extLst>
          </p:cNvPr>
          <p:cNvSpPr>
            <a:spLocks noGrp="1"/>
          </p:cNvSpPr>
          <p:nvPr>
            <p:ph idx="1"/>
          </p:nvPr>
        </p:nvSpPr>
        <p:spPr/>
        <p:txBody>
          <a:bodyPr>
            <a:noAutofit/>
          </a:bodyPr>
          <a:lstStyle/>
          <a:p>
            <a:r>
              <a:rPr lang="de-CH" dirty="0" err="1">
                <a:solidFill>
                  <a:schemeClr val="bg1"/>
                </a:solidFill>
              </a:rPr>
              <a:t>Meetups</a:t>
            </a:r>
            <a:r>
              <a:rPr lang="de-CH" dirty="0">
                <a:solidFill>
                  <a:schemeClr val="bg1"/>
                </a:solidFill>
              </a:rPr>
              <a:t> wegen Corona «virtualisiert»</a:t>
            </a:r>
          </a:p>
          <a:p>
            <a:r>
              <a:rPr lang="de-CH" dirty="0">
                <a:solidFill>
                  <a:schemeClr val="bg1"/>
                </a:solidFill>
              </a:rPr>
              <a:t>Damit: Teilnahme ortsunabhängig möglich, auch international</a:t>
            </a:r>
          </a:p>
          <a:p>
            <a:endParaRPr lang="de-CH" dirty="0">
              <a:solidFill>
                <a:schemeClr val="bg1"/>
              </a:solidFill>
            </a:endParaRPr>
          </a:p>
          <a:p>
            <a:r>
              <a:rPr lang="de-CH" dirty="0">
                <a:solidFill>
                  <a:schemeClr val="bg1"/>
                </a:solidFill>
              </a:rPr>
              <a:t>Bei Interesse am Thema: nach </a:t>
            </a:r>
            <a:r>
              <a:rPr lang="de-CH" dirty="0" err="1">
                <a:solidFill>
                  <a:schemeClr val="bg1"/>
                </a:solidFill>
              </a:rPr>
              <a:t>Meetup</a:t>
            </a:r>
            <a:r>
              <a:rPr lang="de-CH" dirty="0">
                <a:solidFill>
                  <a:schemeClr val="bg1"/>
                </a:solidFill>
              </a:rPr>
              <a:t> Weiterbearbeitung in einer Arbeitsgruppe möglich. Interesse anmelden bei </a:t>
            </a:r>
            <a:r>
              <a:rPr lang="de-CH" dirty="0">
                <a:solidFill>
                  <a:schemeClr val="bg1"/>
                </a:solidFill>
                <a:hlinkClick r:id="rId3"/>
              </a:rPr>
              <a:t>andi@innolab-smart-mobility.ch</a:t>
            </a:r>
            <a:endParaRPr lang="de-CH" dirty="0">
              <a:solidFill>
                <a:schemeClr val="bg1"/>
              </a:solidFill>
            </a:endParaRPr>
          </a:p>
          <a:p>
            <a:endParaRPr lang="de-CH" dirty="0">
              <a:solidFill>
                <a:srgbClr val="FF0000"/>
              </a:solidFill>
            </a:endParaRPr>
          </a:p>
        </p:txBody>
      </p:sp>
      <p:sp>
        <p:nvSpPr>
          <p:cNvPr id="9" name="Date Placeholder 8">
            <a:extLst>
              <a:ext uri="{FF2B5EF4-FFF2-40B4-BE49-F238E27FC236}">
                <a16:creationId xmlns:a16="http://schemas.microsoft.com/office/drawing/2014/main" id="{DA5AA260-522D-9544-832E-06E97BA066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srgbClr val="BFBFBF"/>
                </a:solidFill>
                <a:effectLst/>
                <a:uLnTx/>
                <a:uFillTx/>
                <a:latin typeface="Calibri" panose="020F0502020204030204"/>
                <a:ea typeface="+mn-ea"/>
                <a:cs typeface="+mn-cs"/>
              </a:rPr>
              <a:t>20. August 2020</a:t>
            </a:r>
            <a:endParaRPr kumimoji="0" lang="en-US" sz="1200" b="0" i="0" u="none" strike="noStrike" kern="1200" cap="none" spc="0" normalizeH="0" baseline="0" noProof="0" dirty="0">
              <a:ln>
                <a:noFill/>
              </a:ln>
              <a:solidFill>
                <a:srgbClr val="BFBFBF"/>
              </a:solidFill>
              <a:effectLst/>
              <a:uLnTx/>
              <a:uFillTx/>
              <a:latin typeface="Calibri" panose="020F0502020204030204"/>
              <a:ea typeface="+mn-ea"/>
              <a:cs typeface="+mn-cs"/>
            </a:endParaRPr>
          </a:p>
        </p:txBody>
      </p:sp>
      <p:sp>
        <p:nvSpPr>
          <p:cNvPr id="10" name="Footer Placeholder 9">
            <a:extLst>
              <a:ext uri="{FF2B5EF4-FFF2-40B4-BE49-F238E27FC236}">
                <a16:creationId xmlns:a16="http://schemas.microsoft.com/office/drawing/2014/main" id="{03BA7B46-D3ED-4F4C-94FB-397AD20201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FBFBF"/>
                </a:solidFill>
                <a:effectLst/>
                <a:uLnTx/>
                <a:uFillTx/>
                <a:latin typeface="Calibri" panose="020F0502020204030204"/>
                <a:ea typeface="+mn-ea"/>
                <a:cs typeface="+mn-cs"/>
              </a:rPr>
              <a:t>© innolab smart mobility  2020 - Timo Ohnmacht, Andi Kronawitter</a:t>
            </a:r>
            <a:endParaRPr kumimoji="0" lang="en-US" sz="1200" b="0" i="0" u="none" strike="noStrike" kern="1200" cap="none" spc="0" normalizeH="0" baseline="0" noProof="0" dirty="0">
              <a:ln>
                <a:noFill/>
              </a:ln>
              <a:solidFill>
                <a:srgbClr val="BFBFBF"/>
              </a:solidFill>
              <a:effectLst/>
              <a:uLnTx/>
              <a:uFillTx/>
              <a:latin typeface="Calibri" panose="020F0502020204030204"/>
              <a:ea typeface="+mn-ea"/>
              <a:cs typeface="+mn-cs"/>
            </a:endParaRPr>
          </a:p>
        </p:txBody>
      </p:sp>
      <p:sp>
        <p:nvSpPr>
          <p:cNvPr id="2" name="Foliennummernplatzhalter 1">
            <a:extLst>
              <a:ext uri="{FF2B5EF4-FFF2-40B4-BE49-F238E27FC236}">
                <a16:creationId xmlns:a16="http://schemas.microsoft.com/office/drawing/2014/main" id="{8940E9D6-321B-BC4F-8BC9-117A01CECC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22B48-A01B-014E-891E-B9F4D62A9E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F1AC6A0-0462-6E4E-AD68-CFBEDAD37B77}"/>
              </a:ext>
            </a:extLst>
          </p:cNvPr>
          <p:cNvSpPr txBox="1"/>
          <p:nvPr/>
        </p:nvSpPr>
        <p:spPr>
          <a:xfrm>
            <a:off x="7454685" y="20147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1356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2A4ACDE-D046-3F40-BF56-4F11B1F63863}"/>
              </a:ext>
            </a:extLst>
          </p:cNvPr>
          <p:cNvSpPr>
            <a:spLocks noGrp="1"/>
          </p:cNvSpPr>
          <p:nvPr>
            <p:ph type="dt" sz="half" idx="10"/>
          </p:nvPr>
        </p:nvSpPr>
        <p:spPr/>
        <p:txBody>
          <a:bodyPr/>
          <a:lstStyle/>
          <a:p>
            <a:r>
              <a:rPr lang="de-CH"/>
              <a:t>20. August 2020</a:t>
            </a:r>
            <a:endParaRPr lang="en-US"/>
          </a:p>
        </p:txBody>
      </p:sp>
      <p:sp>
        <p:nvSpPr>
          <p:cNvPr id="3" name="Fußzeilenplatzhalter 2">
            <a:extLst>
              <a:ext uri="{FF2B5EF4-FFF2-40B4-BE49-F238E27FC236}">
                <a16:creationId xmlns:a16="http://schemas.microsoft.com/office/drawing/2014/main" id="{0AB07271-F533-504D-87FD-4DCC61E7F5CD}"/>
              </a:ext>
            </a:extLst>
          </p:cNvPr>
          <p:cNvSpPr>
            <a:spLocks noGrp="1"/>
          </p:cNvSpPr>
          <p:nvPr>
            <p:ph type="ftr" sz="quarter" idx="11"/>
          </p:nvPr>
        </p:nvSpPr>
        <p:spPr/>
        <p:txBody>
          <a:bodyPr/>
          <a:lstStyle/>
          <a:p>
            <a:r>
              <a:rPr lang="en-US"/>
              <a:t>© innolab smart mobility  2020 - Timo Ohnmacht, Andi Kronawitter</a:t>
            </a:r>
          </a:p>
        </p:txBody>
      </p:sp>
      <p:sp>
        <p:nvSpPr>
          <p:cNvPr id="4" name="Foliennummernplatzhalter 3">
            <a:extLst>
              <a:ext uri="{FF2B5EF4-FFF2-40B4-BE49-F238E27FC236}">
                <a16:creationId xmlns:a16="http://schemas.microsoft.com/office/drawing/2014/main" id="{B0BF4A99-8AB0-2B44-B843-A0FDD8F901F6}"/>
              </a:ext>
            </a:extLst>
          </p:cNvPr>
          <p:cNvSpPr>
            <a:spLocks noGrp="1"/>
          </p:cNvSpPr>
          <p:nvPr>
            <p:ph type="sldNum" sz="quarter" idx="12"/>
          </p:nvPr>
        </p:nvSpPr>
        <p:spPr/>
        <p:txBody>
          <a:bodyPr/>
          <a:lstStyle/>
          <a:p>
            <a:fld id="{2C422B48-A01B-014E-891E-B9F4D62A9E6A}" type="slidenum">
              <a:rPr lang="en-US" smtClean="0"/>
              <a:t>40</a:t>
            </a:fld>
            <a:endParaRPr lang="en-US"/>
          </a:p>
        </p:txBody>
      </p:sp>
      <p:pic>
        <p:nvPicPr>
          <p:cNvPr id="5" name="Grafik 4">
            <a:extLst>
              <a:ext uri="{FF2B5EF4-FFF2-40B4-BE49-F238E27FC236}">
                <a16:creationId xmlns:a16="http://schemas.microsoft.com/office/drawing/2014/main" id="{66154F36-01C1-6441-9893-AF04CE948238}"/>
              </a:ext>
            </a:extLst>
          </p:cNvPr>
          <p:cNvPicPr>
            <a:picLocks noChangeAspect="1"/>
          </p:cNvPicPr>
          <p:nvPr/>
        </p:nvPicPr>
        <p:blipFill>
          <a:blip r:embed="rId2"/>
          <a:stretch>
            <a:fillRect/>
          </a:stretch>
        </p:blipFill>
        <p:spPr>
          <a:xfrm>
            <a:off x="661595" y="921945"/>
            <a:ext cx="10868809" cy="5434405"/>
          </a:xfrm>
          <a:prstGeom prst="rect">
            <a:avLst/>
          </a:prstGeom>
        </p:spPr>
      </p:pic>
    </p:spTree>
    <p:extLst>
      <p:ext uri="{BB962C8B-B14F-4D97-AF65-F5344CB8AC3E}">
        <p14:creationId xmlns:p14="http://schemas.microsoft.com/office/powerpoint/2010/main" val="212706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8527E7D-1CDE-3E48-9DE2-146F3C25EE27}"/>
              </a:ext>
            </a:extLst>
          </p:cNvPr>
          <p:cNvSpPr>
            <a:spLocks noGrp="1"/>
          </p:cNvSpPr>
          <p:nvPr>
            <p:ph type="dt" sz="half" idx="10"/>
          </p:nvPr>
        </p:nvSpPr>
        <p:spPr/>
        <p:txBody>
          <a:bodyPr/>
          <a:lstStyle/>
          <a:p>
            <a:r>
              <a:rPr lang="de-CH"/>
              <a:t>20. August 2020</a:t>
            </a:r>
            <a:endParaRPr lang="en-US"/>
          </a:p>
        </p:txBody>
      </p:sp>
      <p:sp>
        <p:nvSpPr>
          <p:cNvPr id="3" name="Fußzeilenplatzhalter 2">
            <a:extLst>
              <a:ext uri="{FF2B5EF4-FFF2-40B4-BE49-F238E27FC236}">
                <a16:creationId xmlns:a16="http://schemas.microsoft.com/office/drawing/2014/main" id="{A9D9B32C-5A0B-D848-BF32-7676B8C9D52C}"/>
              </a:ext>
            </a:extLst>
          </p:cNvPr>
          <p:cNvSpPr>
            <a:spLocks noGrp="1"/>
          </p:cNvSpPr>
          <p:nvPr>
            <p:ph type="ftr" sz="quarter" idx="11"/>
          </p:nvPr>
        </p:nvSpPr>
        <p:spPr/>
        <p:txBody>
          <a:bodyPr/>
          <a:lstStyle/>
          <a:p>
            <a:r>
              <a:rPr lang="en-US"/>
              <a:t>© innolab smart mobility  2020 - Timo Ohnmacht, Andi Kronawitter</a:t>
            </a:r>
          </a:p>
        </p:txBody>
      </p:sp>
      <p:sp>
        <p:nvSpPr>
          <p:cNvPr id="4" name="Foliennummernplatzhalter 3">
            <a:extLst>
              <a:ext uri="{FF2B5EF4-FFF2-40B4-BE49-F238E27FC236}">
                <a16:creationId xmlns:a16="http://schemas.microsoft.com/office/drawing/2014/main" id="{C6F8BB40-57EC-C046-AE5B-1CC5C205F940}"/>
              </a:ext>
            </a:extLst>
          </p:cNvPr>
          <p:cNvSpPr>
            <a:spLocks noGrp="1"/>
          </p:cNvSpPr>
          <p:nvPr>
            <p:ph type="sldNum" sz="quarter" idx="12"/>
          </p:nvPr>
        </p:nvSpPr>
        <p:spPr/>
        <p:txBody>
          <a:bodyPr/>
          <a:lstStyle/>
          <a:p>
            <a:fld id="{2C422B48-A01B-014E-891E-B9F4D62A9E6A}" type="slidenum">
              <a:rPr lang="en-US" smtClean="0"/>
              <a:t>41</a:t>
            </a:fld>
            <a:endParaRPr lang="en-US"/>
          </a:p>
        </p:txBody>
      </p:sp>
      <p:pic>
        <p:nvPicPr>
          <p:cNvPr id="5" name="Grafik 4">
            <a:extLst>
              <a:ext uri="{FF2B5EF4-FFF2-40B4-BE49-F238E27FC236}">
                <a16:creationId xmlns:a16="http://schemas.microsoft.com/office/drawing/2014/main" id="{6F6FB85D-ACF5-DF4B-B94C-A109A5BB31F8}"/>
              </a:ext>
            </a:extLst>
          </p:cNvPr>
          <p:cNvPicPr>
            <a:picLocks noChangeAspect="1"/>
          </p:cNvPicPr>
          <p:nvPr/>
        </p:nvPicPr>
        <p:blipFill>
          <a:blip r:embed="rId2"/>
          <a:stretch>
            <a:fillRect/>
          </a:stretch>
        </p:blipFill>
        <p:spPr>
          <a:xfrm>
            <a:off x="1051112" y="760745"/>
            <a:ext cx="10089776" cy="5595605"/>
          </a:xfrm>
          <a:prstGeom prst="rect">
            <a:avLst/>
          </a:prstGeom>
        </p:spPr>
      </p:pic>
    </p:spTree>
    <p:extLst>
      <p:ext uri="{BB962C8B-B14F-4D97-AF65-F5344CB8AC3E}">
        <p14:creationId xmlns:p14="http://schemas.microsoft.com/office/powerpoint/2010/main" val="260273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C87E271-35EA-4944-AE18-750690BC96C6}"/>
              </a:ext>
            </a:extLst>
          </p:cNvPr>
          <p:cNvSpPr>
            <a:spLocks noGrp="1"/>
          </p:cNvSpPr>
          <p:nvPr>
            <p:ph type="dt" sz="half" idx="10"/>
          </p:nvPr>
        </p:nvSpPr>
        <p:spPr/>
        <p:txBody>
          <a:bodyPr/>
          <a:lstStyle/>
          <a:p>
            <a:r>
              <a:rPr lang="de-CH"/>
              <a:t>20. August 2020</a:t>
            </a:r>
            <a:endParaRPr lang="en-US"/>
          </a:p>
        </p:txBody>
      </p:sp>
      <p:sp>
        <p:nvSpPr>
          <p:cNvPr id="3" name="Fußzeilenplatzhalter 2">
            <a:extLst>
              <a:ext uri="{FF2B5EF4-FFF2-40B4-BE49-F238E27FC236}">
                <a16:creationId xmlns:a16="http://schemas.microsoft.com/office/drawing/2014/main" id="{A427E60B-FCCE-F849-9E62-DB8D68017390}"/>
              </a:ext>
            </a:extLst>
          </p:cNvPr>
          <p:cNvSpPr>
            <a:spLocks noGrp="1"/>
          </p:cNvSpPr>
          <p:nvPr>
            <p:ph type="ftr" sz="quarter" idx="11"/>
          </p:nvPr>
        </p:nvSpPr>
        <p:spPr/>
        <p:txBody>
          <a:bodyPr/>
          <a:lstStyle/>
          <a:p>
            <a:r>
              <a:rPr lang="en-US"/>
              <a:t>© innolab smart mobility  2020 - Timo Ohnmacht, Andi Kronawitter</a:t>
            </a:r>
          </a:p>
        </p:txBody>
      </p:sp>
      <p:sp>
        <p:nvSpPr>
          <p:cNvPr id="4" name="Foliennummernplatzhalter 3">
            <a:extLst>
              <a:ext uri="{FF2B5EF4-FFF2-40B4-BE49-F238E27FC236}">
                <a16:creationId xmlns:a16="http://schemas.microsoft.com/office/drawing/2014/main" id="{D33A12CB-AE5B-E54A-87A9-BD6E3F805908}"/>
              </a:ext>
            </a:extLst>
          </p:cNvPr>
          <p:cNvSpPr>
            <a:spLocks noGrp="1"/>
          </p:cNvSpPr>
          <p:nvPr>
            <p:ph type="sldNum" sz="quarter" idx="12"/>
          </p:nvPr>
        </p:nvSpPr>
        <p:spPr/>
        <p:txBody>
          <a:bodyPr/>
          <a:lstStyle/>
          <a:p>
            <a:fld id="{2C422B48-A01B-014E-891E-B9F4D62A9E6A}" type="slidenum">
              <a:rPr lang="en-US" smtClean="0"/>
              <a:t>42</a:t>
            </a:fld>
            <a:endParaRPr lang="en-US"/>
          </a:p>
        </p:txBody>
      </p:sp>
      <p:pic>
        <p:nvPicPr>
          <p:cNvPr id="5" name="Grafik 4">
            <a:extLst>
              <a:ext uri="{FF2B5EF4-FFF2-40B4-BE49-F238E27FC236}">
                <a16:creationId xmlns:a16="http://schemas.microsoft.com/office/drawing/2014/main" id="{A2B70636-52C2-5B4D-9196-26D83F41385D}"/>
              </a:ext>
            </a:extLst>
          </p:cNvPr>
          <p:cNvPicPr>
            <a:picLocks noChangeAspect="1"/>
          </p:cNvPicPr>
          <p:nvPr/>
        </p:nvPicPr>
        <p:blipFill>
          <a:blip r:embed="rId2"/>
          <a:stretch>
            <a:fillRect/>
          </a:stretch>
        </p:blipFill>
        <p:spPr>
          <a:xfrm>
            <a:off x="1183789" y="805515"/>
            <a:ext cx="9824421" cy="5451070"/>
          </a:xfrm>
          <a:prstGeom prst="rect">
            <a:avLst/>
          </a:prstGeom>
        </p:spPr>
      </p:pic>
    </p:spTree>
    <p:extLst>
      <p:ext uri="{BB962C8B-B14F-4D97-AF65-F5344CB8AC3E}">
        <p14:creationId xmlns:p14="http://schemas.microsoft.com/office/powerpoint/2010/main" val="7717554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83A7C1F-203C-CC4B-B0C7-2BFA7F638B56}"/>
              </a:ext>
            </a:extLst>
          </p:cNvPr>
          <p:cNvSpPr>
            <a:spLocks noGrp="1"/>
          </p:cNvSpPr>
          <p:nvPr>
            <p:ph type="dt" sz="half" idx="10"/>
          </p:nvPr>
        </p:nvSpPr>
        <p:spPr/>
        <p:txBody>
          <a:bodyPr/>
          <a:lstStyle/>
          <a:p>
            <a:r>
              <a:rPr lang="de-CH"/>
              <a:t>20. August 2020</a:t>
            </a:r>
            <a:endParaRPr lang="en-US"/>
          </a:p>
        </p:txBody>
      </p:sp>
      <p:sp>
        <p:nvSpPr>
          <p:cNvPr id="3" name="Fußzeilenplatzhalter 2">
            <a:extLst>
              <a:ext uri="{FF2B5EF4-FFF2-40B4-BE49-F238E27FC236}">
                <a16:creationId xmlns:a16="http://schemas.microsoft.com/office/drawing/2014/main" id="{6163D33A-C389-8947-80C3-6DDE5D54DA54}"/>
              </a:ext>
            </a:extLst>
          </p:cNvPr>
          <p:cNvSpPr>
            <a:spLocks noGrp="1"/>
          </p:cNvSpPr>
          <p:nvPr>
            <p:ph type="ftr" sz="quarter" idx="11"/>
          </p:nvPr>
        </p:nvSpPr>
        <p:spPr/>
        <p:txBody>
          <a:bodyPr/>
          <a:lstStyle/>
          <a:p>
            <a:r>
              <a:rPr lang="en-US"/>
              <a:t>© innolab smart mobility  2020 - Timo Ohnmacht, Andi Kronawitter</a:t>
            </a:r>
          </a:p>
        </p:txBody>
      </p:sp>
      <p:sp>
        <p:nvSpPr>
          <p:cNvPr id="4" name="Foliennummernplatzhalter 3">
            <a:extLst>
              <a:ext uri="{FF2B5EF4-FFF2-40B4-BE49-F238E27FC236}">
                <a16:creationId xmlns:a16="http://schemas.microsoft.com/office/drawing/2014/main" id="{7681FC7E-3507-7D4A-9BCF-D88622F562DB}"/>
              </a:ext>
            </a:extLst>
          </p:cNvPr>
          <p:cNvSpPr>
            <a:spLocks noGrp="1"/>
          </p:cNvSpPr>
          <p:nvPr>
            <p:ph type="sldNum" sz="quarter" idx="12"/>
          </p:nvPr>
        </p:nvSpPr>
        <p:spPr/>
        <p:txBody>
          <a:bodyPr/>
          <a:lstStyle/>
          <a:p>
            <a:fld id="{2C422B48-A01B-014E-891E-B9F4D62A9E6A}" type="slidenum">
              <a:rPr lang="en-US" smtClean="0"/>
              <a:t>43</a:t>
            </a:fld>
            <a:endParaRPr lang="en-US"/>
          </a:p>
        </p:txBody>
      </p:sp>
      <p:pic>
        <p:nvPicPr>
          <p:cNvPr id="5" name="Grafik 4">
            <a:extLst>
              <a:ext uri="{FF2B5EF4-FFF2-40B4-BE49-F238E27FC236}">
                <a16:creationId xmlns:a16="http://schemas.microsoft.com/office/drawing/2014/main" id="{0C67C041-CCA7-8B4C-B849-4197A2A7A2E7}"/>
              </a:ext>
            </a:extLst>
          </p:cNvPr>
          <p:cNvPicPr>
            <a:picLocks noChangeAspect="1"/>
          </p:cNvPicPr>
          <p:nvPr/>
        </p:nvPicPr>
        <p:blipFill>
          <a:blip r:embed="rId2"/>
          <a:stretch>
            <a:fillRect/>
          </a:stretch>
        </p:blipFill>
        <p:spPr>
          <a:xfrm>
            <a:off x="1038113" y="843822"/>
            <a:ext cx="10115774" cy="5520596"/>
          </a:xfrm>
          <a:prstGeom prst="rect">
            <a:avLst/>
          </a:prstGeom>
        </p:spPr>
      </p:pic>
    </p:spTree>
    <p:extLst>
      <p:ext uri="{BB962C8B-B14F-4D97-AF65-F5344CB8AC3E}">
        <p14:creationId xmlns:p14="http://schemas.microsoft.com/office/powerpoint/2010/main" val="3177963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13EABE5-B2EE-4E4A-981A-A0300F7076F5}"/>
              </a:ext>
            </a:extLst>
          </p:cNvPr>
          <p:cNvSpPr>
            <a:spLocks noGrp="1"/>
          </p:cNvSpPr>
          <p:nvPr>
            <p:ph type="dt" sz="half" idx="10"/>
          </p:nvPr>
        </p:nvSpPr>
        <p:spPr/>
        <p:txBody>
          <a:bodyPr/>
          <a:lstStyle/>
          <a:p>
            <a:r>
              <a:rPr lang="de-CH"/>
              <a:t>20. August 2020</a:t>
            </a:r>
            <a:endParaRPr lang="en-US"/>
          </a:p>
        </p:txBody>
      </p:sp>
      <p:sp>
        <p:nvSpPr>
          <p:cNvPr id="3" name="Fußzeilenplatzhalter 2">
            <a:extLst>
              <a:ext uri="{FF2B5EF4-FFF2-40B4-BE49-F238E27FC236}">
                <a16:creationId xmlns:a16="http://schemas.microsoft.com/office/drawing/2014/main" id="{15FF35D3-3C82-A641-B11D-A587514D2748}"/>
              </a:ext>
            </a:extLst>
          </p:cNvPr>
          <p:cNvSpPr>
            <a:spLocks noGrp="1"/>
          </p:cNvSpPr>
          <p:nvPr>
            <p:ph type="ftr" sz="quarter" idx="11"/>
          </p:nvPr>
        </p:nvSpPr>
        <p:spPr/>
        <p:txBody>
          <a:bodyPr/>
          <a:lstStyle/>
          <a:p>
            <a:r>
              <a:rPr lang="en-US"/>
              <a:t>© innolab smart mobility  2020 - Timo Ohnmacht, Andi Kronawitter</a:t>
            </a:r>
          </a:p>
        </p:txBody>
      </p:sp>
      <p:sp>
        <p:nvSpPr>
          <p:cNvPr id="4" name="Foliennummernplatzhalter 3">
            <a:extLst>
              <a:ext uri="{FF2B5EF4-FFF2-40B4-BE49-F238E27FC236}">
                <a16:creationId xmlns:a16="http://schemas.microsoft.com/office/drawing/2014/main" id="{AE5DAB64-E984-8845-8914-40BBD1D00F75}"/>
              </a:ext>
            </a:extLst>
          </p:cNvPr>
          <p:cNvSpPr>
            <a:spLocks noGrp="1"/>
          </p:cNvSpPr>
          <p:nvPr>
            <p:ph type="sldNum" sz="quarter" idx="12"/>
          </p:nvPr>
        </p:nvSpPr>
        <p:spPr/>
        <p:txBody>
          <a:bodyPr/>
          <a:lstStyle/>
          <a:p>
            <a:fld id="{2C422B48-A01B-014E-891E-B9F4D62A9E6A}" type="slidenum">
              <a:rPr lang="en-US" smtClean="0"/>
              <a:t>44</a:t>
            </a:fld>
            <a:endParaRPr lang="en-US"/>
          </a:p>
        </p:txBody>
      </p:sp>
      <p:pic>
        <p:nvPicPr>
          <p:cNvPr id="5" name="Grafik 4">
            <a:extLst>
              <a:ext uri="{FF2B5EF4-FFF2-40B4-BE49-F238E27FC236}">
                <a16:creationId xmlns:a16="http://schemas.microsoft.com/office/drawing/2014/main" id="{3E1F4944-D5B3-944B-AAAF-4E674B85E29D}"/>
              </a:ext>
            </a:extLst>
          </p:cNvPr>
          <p:cNvPicPr>
            <a:picLocks noChangeAspect="1"/>
          </p:cNvPicPr>
          <p:nvPr/>
        </p:nvPicPr>
        <p:blipFill>
          <a:blip r:embed="rId2"/>
          <a:stretch>
            <a:fillRect/>
          </a:stretch>
        </p:blipFill>
        <p:spPr>
          <a:xfrm>
            <a:off x="1382890" y="983629"/>
            <a:ext cx="9426220" cy="5234289"/>
          </a:xfrm>
          <a:prstGeom prst="rect">
            <a:avLst/>
          </a:prstGeom>
        </p:spPr>
      </p:pic>
    </p:spTree>
    <p:extLst>
      <p:ext uri="{BB962C8B-B14F-4D97-AF65-F5344CB8AC3E}">
        <p14:creationId xmlns:p14="http://schemas.microsoft.com/office/powerpoint/2010/main" val="3612142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5D75A3F-0715-AE4E-8327-841E1AE93F93}"/>
              </a:ext>
            </a:extLst>
          </p:cNvPr>
          <p:cNvSpPr>
            <a:spLocks noGrp="1"/>
          </p:cNvSpPr>
          <p:nvPr>
            <p:ph type="title"/>
          </p:nvPr>
        </p:nvSpPr>
        <p:spPr/>
        <p:txBody>
          <a:bodyPr/>
          <a:lstStyle/>
          <a:p>
            <a:r>
              <a:rPr lang="de-DE" dirty="0"/>
              <a:t>Ablauf</a:t>
            </a:r>
          </a:p>
        </p:txBody>
      </p:sp>
      <p:sp>
        <p:nvSpPr>
          <p:cNvPr id="5" name="Inhaltsplatzhalter 4">
            <a:extLst>
              <a:ext uri="{FF2B5EF4-FFF2-40B4-BE49-F238E27FC236}">
                <a16:creationId xmlns:a16="http://schemas.microsoft.com/office/drawing/2014/main" id="{E9D836FB-C96E-3047-8127-F49E52E931CA}"/>
              </a:ext>
            </a:extLst>
          </p:cNvPr>
          <p:cNvSpPr>
            <a:spLocks noGrp="1"/>
          </p:cNvSpPr>
          <p:nvPr>
            <p:ph idx="1"/>
          </p:nvPr>
        </p:nvSpPr>
        <p:spPr/>
        <p:txBody>
          <a:bodyPr/>
          <a:lstStyle/>
          <a:p>
            <a:r>
              <a:rPr lang="de-DE" dirty="0"/>
              <a:t>Verteilung in „Breakout-</a:t>
            </a:r>
            <a:r>
              <a:rPr lang="de-DE" dirty="0" err="1"/>
              <a:t>Rooms</a:t>
            </a:r>
            <a:r>
              <a:rPr lang="de-DE" dirty="0"/>
              <a:t>“ für Workshop in Gruppen</a:t>
            </a:r>
          </a:p>
          <a:p>
            <a:r>
              <a:rPr lang="de-DE" dirty="0"/>
              <a:t>Rückkehr ins Plenum ist möglich</a:t>
            </a:r>
          </a:p>
          <a:p>
            <a:r>
              <a:rPr lang="de-DE" dirty="0"/>
              <a:t>In Workshop: </a:t>
            </a:r>
          </a:p>
          <a:p>
            <a:pPr lvl="1"/>
            <a:r>
              <a:rPr lang="de-DE" dirty="0"/>
              <a:t>Jede Gruppe hat ein </a:t>
            </a:r>
            <a:r>
              <a:rPr lang="de-DE" dirty="0" err="1"/>
              <a:t>miro</a:t>
            </a:r>
            <a:r>
              <a:rPr lang="de-DE" dirty="0"/>
              <a:t>-Arbeitsfeld, das miteinander bearbeitet werden kann</a:t>
            </a:r>
          </a:p>
          <a:p>
            <a:pPr lvl="1"/>
            <a:r>
              <a:rPr lang="de-DE" dirty="0"/>
              <a:t>Aufgaben: von links nach rechts bearbeiten</a:t>
            </a:r>
          </a:p>
        </p:txBody>
      </p:sp>
      <p:sp>
        <p:nvSpPr>
          <p:cNvPr id="2" name="Datumsplatzhalter 1">
            <a:extLst>
              <a:ext uri="{FF2B5EF4-FFF2-40B4-BE49-F238E27FC236}">
                <a16:creationId xmlns:a16="http://schemas.microsoft.com/office/drawing/2014/main" id="{0C5F9E64-AE3A-5E47-A065-7D17916D9CE7}"/>
              </a:ext>
            </a:extLst>
          </p:cNvPr>
          <p:cNvSpPr>
            <a:spLocks noGrp="1"/>
          </p:cNvSpPr>
          <p:nvPr>
            <p:ph type="dt" sz="half" idx="10"/>
          </p:nvPr>
        </p:nvSpPr>
        <p:spPr/>
        <p:txBody>
          <a:bodyPr/>
          <a:lstStyle/>
          <a:p>
            <a:r>
              <a:rPr lang="de-CH"/>
              <a:t>20. August 2020</a:t>
            </a:r>
            <a:endParaRPr lang="en-US"/>
          </a:p>
        </p:txBody>
      </p:sp>
      <p:sp>
        <p:nvSpPr>
          <p:cNvPr id="3" name="Fußzeilenplatzhalter 2">
            <a:extLst>
              <a:ext uri="{FF2B5EF4-FFF2-40B4-BE49-F238E27FC236}">
                <a16:creationId xmlns:a16="http://schemas.microsoft.com/office/drawing/2014/main" id="{62C888D0-5E83-7846-BD84-342D1B3CEF63}"/>
              </a:ext>
            </a:extLst>
          </p:cNvPr>
          <p:cNvSpPr>
            <a:spLocks noGrp="1"/>
          </p:cNvSpPr>
          <p:nvPr>
            <p:ph type="ftr" sz="quarter" idx="11"/>
          </p:nvPr>
        </p:nvSpPr>
        <p:spPr/>
        <p:txBody>
          <a:bodyPr/>
          <a:lstStyle/>
          <a:p>
            <a:r>
              <a:rPr lang="en-US"/>
              <a:t>© innolab smart mobility  2020 - Timo Ohnmacht, Andi Kronawitter</a:t>
            </a:r>
          </a:p>
        </p:txBody>
      </p:sp>
      <p:sp>
        <p:nvSpPr>
          <p:cNvPr id="6" name="Foliennummernplatzhalter 5">
            <a:extLst>
              <a:ext uri="{FF2B5EF4-FFF2-40B4-BE49-F238E27FC236}">
                <a16:creationId xmlns:a16="http://schemas.microsoft.com/office/drawing/2014/main" id="{E11CCB3E-ECC0-794B-B848-B073C19D8F49}"/>
              </a:ext>
            </a:extLst>
          </p:cNvPr>
          <p:cNvSpPr>
            <a:spLocks noGrp="1"/>
          </p:cNvSpPr>
          <p:nvPr>
            <p:ph type="sldNum" sz="quarter" idx="12"/>
          </p:nvPr>
        </p:nvSpPr>
        <p:spPr/>
        <p:txBody>
          <a:bodyPr/>
          <a:lstStyle/>
          <a:p>
            <a:fld id="{2C422B48-A01B-014E-891E-B9F4D62A9E6A}" type="slidenum">
              <a:rPr lang="en-US" smtClean="0"/>
              <a:t>45</a:t>
            </a:fld>
            <a:endParaRPr lang="en-US"/>
          </a:p>
        </p:txBody>
      </p:sp>
    </p:spTree>
    <p:extLst>
      <p:ext uri="{BB962C8B-B14F-4D97-AF65-F5344CB8AC3E}">
        <p14:creationId xmlns:p14="http://schemas.microsoft.com/office/powerpoint/2010/main" val="326413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EE2A22-F357-6048-83E4-79DE9382CC66}"/>
              </a:ext>
            </a:extLst>
          </p:cNvPr>
          <p:cNvSpPr>
            <a:spLocks noGrp="1"/>
          </p:cNvSpPr>
          <p:nvPr>
            <p:ph type="title"/>
          </p:nvPr>
        </p:nvSpPr>
        <p:spPr/>
        <p:txBody>
          <a:bodyPr/>
          <a:lstStyle/>
          <a:p>
            <a:r>
              <a:rPr lang="de-DE" dirty="0" err="1"/>
              <a:t>miro</a:t>
            </a:r>
            <a:r>
              <a:rPr lang="de-DE" dirty="0"/>
              <a:t> Board</a:t>
            </a:r>
          </a:p>
        </p:txBody>
      </p:sp>
      <p:sp>
        <p:nvSpPr>
          <p:cNvPr id="3" name="Datumsplatzhalter 2">
            <a:extLst>
              <a:ext uri="{FF2B5EF4-FFF2-40B4-BE49-F238E27FC236}">
                <a16:creationId xmlns:a16="http://schemas.microsoft.com/office/drawing/2014/main" id="{8DE04CC3-F38F-8741-BDFC-19FDB0F391FB}"/>
              </a:ext>
            </a:extLst>
          </p:cNvPr>
          <p:cNvSpPr>
            <a:spLocks noGrp="1"/>
          </p:cNvSpPr>
          <p:nvPr>
            <p:ph type="dt" sz="half" idx="10"/>
          </p:nvPr>
        </p:nvSpPr>
        <p:spPr/>
        <p:txBody>
          <a:bodyPr/>
          <a:lstStyle/>
          <a:p>
            <a:r>
              <a:rPr lang="de-CH"/>
              <a:t>20. August 2020</a:t>
            </a:r>
            <a:endParaRPr lang="en-US"/>
          </a:p>
        </p:txBody>
      </p:sp>
      <p:sp>
        <p:nvSpPr>
          <p:cNvPr id="4" name="Fußzeilenplatzhalter 3">
            <a:extLst>
              <a:ext uri="{FF2B5EF4-FFF2-40B4-BE49-F238E27FC236}">
                <a16:creationId xmlns:a16="http://schemas.microsoft.com/office/drawing/2014/main" id="{A4593466-6503-DF4E-8F50-26C295559C31}"/>
              </a:ext>
            </a:extLst>
          </p:cNvPr>
          <p:cNvSpPr>
            <a:spLocks noGrp="1"/>
          </p:cNvSpPr>
          <p:nvPr>
            <p:ph type="ftr" sz="quarter" idx="11"/>
          </p:nvPr>
        </p:nvSpPr>
        <p:spPr/>
        <p:txBody>
          <a:bodyPr/>
          <a:lstStyle/>
          <a:p>
            <a:r>
              <a:rPr lang="en-US"/>
              <a:t>© innolab smart mobility  2020 - Timo Ohnmacht, Andi Kronawitter</a:t>
            </a:r>
          </a:p>
        </p:txBody>
      </p:sp>
      <p:sp>
        <p:nvSpPr>
          <p:cNvPr id="6" name="Foliennummernplatzhalter 5">
            <a:extLst>
              <a:ext uri="{FF2B5EF4-FFF2-40B4-BE49-F238E27FC236}">
                <a16:creationId xmlns:a16="http://schemas.microsoft.com/office/drawing/2014/main" id="{17D6E12F-87FD-1747-AC0F-1D88654FD10A}"/>
              </a:ext>
            </a:extLst>
          </p:cNvPr>
          <p:cNvSpPr>
            <a:spLocks noGrp="1"/>
          </p:cNvSpPr>
          <p:nvPr>
            <p:ph type="sldNum" sz="quarter" idx="12"/>
          </p:nvPr>
        </p:nvSpPr>
        <p:spPr/>
        <p:txBody>
          <a:bodyPr/>
          <a:lstStyle/>
          <a:p>
            <a:fld id="{2C422B48-A01B-014E-891E-B9F4D62A9E6A}" type="slidenum">
              <a:rPr lang="en-US" smtClean="0"/>
              <a:t>46</a:t>
            </a:fld>
            <a:endParaRPr lang="en-US"/>
          </a:p>
        </p:txBody>
      </p:sp>
      <p:pic>
        <p:nvPicPr>
          <p:cNvPr id="9" name="Grafik 8">
            <a:extLst>
              <a:ext uri="{FF2B5EF4-FFF2-40B4-BE49-F238E27FC236}">
                <a16:creationId xmlns:a16="http://schemas.microsoft.com/office/drawing/2014/main" id="{02E99D28-554A-874A-9327-346A006BC9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363511"/>
          </a:xfrm>
          <a:prstGeom prst="rect">
            <a:avLst/>
          </a:prstGeom>
        </p:spPr>
      </p:pic>
    </p:spTree>
    <p:extLst>
      <p:ext uri="{BB962C8B-B14F-4D97-AF65-F5344CB8AC3E}">
        <p14:creationId xmlns:p14="http://schemas.microsoft.com/office/powerpoint/2010/main" val="1250540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8DE04CC3-F38F-8741-BDFC-19FDB0F391FB}"/>
              </a:ext>
            </a:extLst>
          </p:cNvPr>
          <p:cNvSpPr>
            <a:spLocks noGrp="1"/>
          </p:cNvSpPr>
          <p:nvPr>
            <p:ph type="dt" sz="half" idx="10"/>
          </p:nvPr>
        </p:nvSpPr>
        <p:spPr/>
        <p:txBody>
          <a:bodyPr/>
          <a:lstStyle/>
          <a:p>
            <a:r>
              <a:rPr lang="de-CH"/>
              <a:t>20. August 2020</a:t>
            </a:r>
            <a:endParaRPr lang="en-US"/>
          </a:p>
        </p:txBody>
      </p:sp>
      <p:sp>
        <p:nvSpPr>
          <p:cNvPr id="4" name="Fußzeilenplatzhalter 3">
            <a:extLst>
              <a:ext uri="{FF2B5EF4-FFF2-40B4-BE49-F238E27FC236}">
                <a16:creationId xmlns:a16="http://schemas.microsoft.com/office/drawing/2014/main" id="{A4593466-6503-DF4E-8F50-26C295559C31}"/>
              </a:ext>
            </a:extLst>
          </p:cNvPr>
          <p:cNvSpPr>
            <a:spLocks noGrp="1"/>
          </p:cNvSpPr>
          <p:nvPr>
            <p:ph type="ftr" sz="quarter" idx="11"/>
          </p:nvPr>
        </p:nvSpPr>
        <p:spPr/>
        <p:txBody>
          <a:bodyPr/>
          <a:lstStyle/>
          <a:p>
            <a:r>
              <a:rPr lang="en-US"/>
              <a:t>© innolab smart mobility  2020 - Timo Ohnmacht, Andi Kronawitter</a:t>
            </a:r>
          </a:p>
        </p:txBody>
      </p:sp>
      <p:pic>
        <p:nvPicPr>
          <p:cNvPr id="5" name="Grafik 4">
            <a:extLst>
              <a:ext uri="{FF2B5EF4-FFF2-40B4-BE49-F238E27FC236}">
                <a16:creationId xmlns:a16="http://schemas.microsoft.com/office/drawing/2014/main" id="{6B61A3B6-0B7E-FD4E-9316-1B67CB91A7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0801" y="0"/>
            <a:ext cx="11130398" cy="6858000"/>
          </a:xfrm>
          <a:prstGeom prst="rect">
            <a:avLst/>
          </a:prstGeom>
        </p:spPr>
      </p:pic>
      <p:sp>
        <p:nvSpPr>
          <p:cNvPr id="8" name="Pfeil nach oben 7">
            <a:extLst>
              <a:ext uri="{FF2B5EF4-FFF2-40B4-BE49-F238E27FC236}">
                <a16:creationId xmlns:a16="http://schemas.microsoft.com/office/drawing/2014/main" id="{B1A7AA91-9477-F74E-9559-9F0B34AFAC03}"/>
              </a:ext>
            </a:extLst>
          </p:cNvPr>
          <p:cNvSpPr/>
          <p:nvPr/>
        </p:nvSpPr>
        <p:spPr>
          <a:xfrm>
            <a:off x="1719499" y="4095309"/>
            <a:ext cx="741406" cy="13221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23D745E8-C98B-564B-9507-D3725EFB3C0F}"/>
              </a:ext>
            </a:extLst>
          </p:cNvPr>
          <p:cNvSpPr txBox="1"/>
          <p:nvPr/>
        </p:nvSpPr>
        <p:spPr>
          <a:xfrm>
            <a:off x="1469575" y="5702250"/>
            <a:ext cx="1421671" cy="369332"/>
          </a:xfrm>
          <a:prstGeom prst="rect">
            <a:avLst/>
          </a:prstGeom>
          <a:noFill/>
        </p:spPr>
        <p:txBody>
          <a:bodyPr wrap="none" rtlCol="0">
            <a:spAutoFit/>
          </a:bodyPr>
          <a:lstStyle/>
          <a:p>
            <a:r>
              <a:rPr lang="de-DE" dirty="0"/>
              <a:t>Arbeitsfläche</a:t>
            </a:r>
          </a:p>
        </p:txBody>
      </p:sp>
      <p:sp>
        <p:nvSpPr>
          <p:cNvPr id="10" name="Pfeil nach oben 9">
            <a:extLst>
              <a:ext uri="{FF2B5EF4-FFF2-40B4-BE49-F238E27FC236}">
                <a16:creationId xmlns:a16="http://schemas.microsoft.com/office/drawing/2014/main" id="{DE12D19B-C982-3249-9684-9EE757251970}"/>
              </a:ext>
            </a:extLst>
          </p:cNvPr>
          <p:cNvSpPr/>
          <p:nvPr/>
        </p:nvSpPr>
        <p:spPr>
          <a:xfrm rot="5400000">
            <a:off x="3785540" y="3804926"/>
            <a:ext cx="741406" cy="13221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DF74111A-BA62-2C4B-91D6-0AF03F547143}"/>
              </a:ext>
            </a:extLst>
          </p:cNvPr>
          <p:cNvSpPr txBox="1"/>
          <p:nvPr/>
        </p:nvSpPr>
        <p:spPr>
          <a:xfrm>
            <a:off x="3395659" y="4936818"/>
            <a:ext cx="1634871" cy="369332"/>
          </a:xfrm>
          <a:prstGeom prst="rect">
            <a:avLst/>
          </a:prstGeom>
          <a:noFill/>
        </p:spPr>
        <p:txBody>
          <a:bodyPr wrap="none" rtlCol="0">
            <a:spAutoFit/>
          </a:bodyPr>
          <a:lstStyle/>
          <a:p>
            <a:r>
              <a:rPr lang="de-DE" dirty="0"/>
              <a:t>Arbeitsrichtung</a:t>
            </a:r>
          </a:p>
        </p:txBody>
      </p:sp>
      <p:sp>
        <p:nvSpPr>
          <p:cNvPr id="12" name="Textfeld 11">
            <a:extLst>
              <a:ext uri="{FF2B5EF4-FFF2-40B4-BE49-F238E27FC236}">
                <a16:creationId xmlns:a16="http://schemas.microsoft.com/office/drawing/2014/main" id="{4B789355-C04E-2B41-80BF-D7D346CD7CE9}"/>
              </a:ext>
            </a:extLst>
          </p:cNvPr>
          <p:cNvSpPr txBox="1"/>
          <p:nvPr/>
        </p:nvSpPr>
        <p:spPr>
          <a:xfrm>
            <a:off x="3044858" y="1941922"/>
            <a:ext cx="2103076" cy="369332"/>
          </a:xfrm>
          <a:prstGeom prst="rect">
            <a:avLst/>
          </a:prstGeom>
          <a:noFill/>
        </p:spPr>
        <p:txBody>
          <a:bodyPr wrap="none" rtlCol="0">
            <a:spAutoFit/>
          </a:bodyPr>
          <a:lstStyle/>
          <a:p>
            <a:r>
              <a:rPr lang="de-DE" dirty="0"/>
              <a:t>Workshop-Aufgaben</a:t>
            </a:r>
          </a:p>
        </p:txBody>
      </p:sp>
      <p:sp>
        <p:nvSpPr>
          <p:cNvPr id="14" name="Pfeil nach oben 13">
            <a:extLst>
              <a:ext uri="{FF2B5EF4-FFF2-40B4-BE49-F238E27FC236}">
                <a16:creationId xmlns:a16="http://schemas.microsoft.com/office/drawing/2014/main" id="{14BEC198-9094-694E-88FB-4014025BE2E9}"/>
              </a:ext>
            </a:extLst>
          </p:cNvPr>
          <p:cNvSpPr/>
          <p:nvPr/>
        </p:nvSpPr>
        <p:spPr>
          <a:xfrm rot="10800000">
            <a:off x="3621204" y="2308599"/>
            <a:ext cx="522509" cy="4739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Pfeil nach oben 15">
            <a:extLst>
              <a:ext uri="{FF2B5EF4-FFF2-40B4-BE49-F238E27FC236}">
                <a16:creationId xmlns:a16="http://schemas.microsoft.com/office/drawing/2014/main" id="{4A7C0A9D-29BD-C64A-95DB-5BD6F71A84C9}"/>
              </a:ext>
            </a:extLst>
          </p:cNvPr>
          <p:cNvSpPr/>
          <p:nvPr/>
        </p:nvSpPr>
        <p:spPr>
          <a:xfrm rot="12794727">
            <a:off x="2043095" y="1188694"/>
            <a:ext cx="301657" cy="7824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B760457B-94E4-1145-83B4-07E22C94397C}"/>
              </a:ext>
            </a:extLst>
          </p:cNvPr>
          <p:cNvSpPr txBox="1"/>
          <p:nvPr/>
        </p:nvSpPr>
        <p:spPr>
          <a:xfrm>
            <a:off x="1689635" y="826583"/>
            <a:ext cx="1201611" cy="369332"/>
          </a:xfrm>
          <a:prstGeom prst="rect">
            <a:avLst/>
          </a:prstGeom>
          <a:noFill/>
        </p:spPr>
        <p:txBody>
          <a:bodyPr wrap="none" rtlCol="0">
            <a:spAutoFit/>
          </a:bodyPr>
          <a:lstStyle/>
          <a:p>
            <a:r>
              <a:rPr lang="de-DE" dirty="0"/>
              <a:t>Hilfe holen</a:t>
            </a:r>
          </a:p>
        </p:txBody>
      </p:sp>
      <p:sp>
        <p:nvSpPr>
          <p:cNvPr id="2" name="Foliennummernplatzhalter 1">
            <a:extLst>
              <a:ext uri="{FF2B5EF4-FFF2-40B4-BE49-F238E27FC236}">
                <a16:creationId xmlns:a16="http://schemas.microsoft.com/office/drawing/2014/main" id="{54F42283-B196-294A-BF4B-CA591B16AA57}"/>
              </a:ext>
            </a:extLst>
          </p:cNvPr>
          <p:cNvSpPr>
            <a:spLocks noGrp="1"/>
          </p:cNvSpPr>
          <p:nvPr>
            <p:ph type="sldNum" sz="quarter" idx="12"/>
          </p:nvPr>
        </p:nvSpPr>
        <p:spPr/>
        <p:txBody>
          <a:bodyPr/>
          <a:lstStyle/>
          <a:p>
            <a:fld id="{2C422B48-A01B-014E-891E-B9F4D62A9E6A}" type="slidenum">
              <a:rPr lang="en-US" smtClean="0"/>
              <a:t>47</a:t>
            </a:fld>
            <a:endParaRPr lang="en-US"/>
          </a:p>
        </p:txBody>
      </p:sp>
      <p:sp>
        <p:nvSpPr>
          <p:cNvPr id="6" name="Rechteck 5">
            <a:extLst>
              <a:ext uri="{FF2B5EF4-FFF2-40B4-BE49-F238E27FC236}">
                <a16:creationId xmlns:a16="http://schemas.microsoft.com/office/drawing/2014/main" id="{7D1DDA77-46DF-5D4C-BE8A-31AF71BF1F74}"/>
              </a:ext>
            </a:extLst>
          </p:cNvPr>
          <p:cNvSpPr/>
          <p:nvPr/>
        </p:nvSpPr>
        <p:spPr>
          <a:xfrm>
            <a:off x="6352032" y="2084832"/>
            <a:ext cx="4120896" cy="2633472"/>
          </a:xfrm>
          <a:prstGeom prst="rect">
            <a:avLst/>
          </a:pr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391780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8DE04CC3-F38F-8741-BDFC-19FDB0F391FB}"/>
              </a:ext>
            </a:extLst>
          </p:cNvPr>
          <p:cNvSpPr>
            <a:spLocks noGrp="1"/>
          </p:cNvSpPr>
          <p:nvPr>
            <p:ph type="dt" sz="half" idx="10"/>
          </p:nvPr>
        </p:nvSpPr>
        <p:spPr/>
        <p:txBody>
          <a:bodyPr/>
          <a:lstStyle/>
          <a:p>
            <a:r>
              <a:rPr lang="de-CH"/>
              <a:t>20. August 2020</a:t>
            </a:r>
            <a:endParaRPr lang="en-US"/>
          </a:p>
        </p:txBody>
      </p:sp>
      <p:sp>
        <p:nvSpPr>
          <p:cNvPr id="4" name="Fußzeilenplatzhalter 3">
            <a:extLst>
              <a:ext uri="{FF2B5EF4-FFF2-40B4-BE49-F238E27FC236}">
                <a16:creationId xmlns:a16="http://schemas.microsoft.com/office/drawing/2014/main" id="{A4593466-6503-DF4E-8F50-26C295559C31}"/>
              </a:ext>
            </a:extLst>
          </p:cNvPr>
          <p:cNvSpPr>
            <a:spLocks noGrp="1"/>
          </p:cNvSpPr>
          <p:nvPr>
            <p:ph type="ftr" sz="quarter" idx="11"/>
          </p:nvPr>
        </p:nvSpPr>
        <p:spPr/>
        <p:txBody>
          <a:bodyPr/>
          <a:lstStyle/>
          <a:p>
            <a:r>
              <a:rPr lang="en-US"/>
              <a:t>© innolab smart mobility  2020 - Timo Ohnmacht, Andi Kronawitter</a:t>
            </a:r>
          </a:p>
        </p:txBody>
      </p:sp>
      <p:pic>
        <p:nvPicPr>
          <p:cNvPr id="5" name="Grafik 4">
            <a:extLst>
              <a:ext uri="{FF2B5EF4-FFF2-40B4-BE49-F238E27FC236}">
                <a16:creationId xmlns:a16="http://schemas.microsoft.com/office/drawing/2014/main" id="{6B61A3B6-0B7E-FD4E-9316-1B67CB91A7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801" y="2684"/>
            <a:ext cx="11130398" cy="6858000"/>
          </a:xfrm>
          <a:prstGeom prst="rect">
            <a:avLst/>
          </a:prstGeom>
        </p:spPr>
      </p:pic>
      <p:sp>
        <p:nvSpPr>
          <p:cNvPr id="2" name="Pfeil nach oben 1">
            <a:extLst>
              <a:ext uri="{FF2B5EF4-FFF2-40B4-BE49-F238E27FC236}">
                <a16:creationId xmlns:a16="http://schemas.microsoft.com/office/drawing/2014/main" id="{F4508239-473A-4E43-9E64-CBB28DE7C014}"/>
              </a:ext>
            </a:extLst>
          </p:cNvPr>
          <p:cNvSpPr/>
          <p:nvPr/>
        </p:nvSpPr>
        <p:spPr>
          <a:xfrm rot="14789579">
            <a:off x="1294989" y="1348033"/>
            <a:ext cx="301657" cy="7824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275189F6-3354-CB42-8BE7-53204F4D7853}"/>
              </a:ext>
            </a:extLst>
          </p:cNvPr>
          <p:cNvSpPr txBox="1"/>
          <p:nvPr/>
        </p:nvSpPr>
        <p:spPr>
          <a:xfrm>
            <a:off x="1970202" y="1369913"/>
            <a:ext cx="4963923" cy="369332"/>
          </a:xfrm>
          <a:prstGeom prst="rect">
            <a:avLst/>
          </a:prstGeom>
          <a:noFill/>
        </p:spPr>
        <p:txBody>
          <a:bodyPr wrap="none" rtlCol="0">
            <a:spAutoFit/>
          </a:bodyPr>
          <a:lstStyle/>
          <a:p>
            <a:r>
              <a:rPr lang="de-DE" dirty="0"/>
              <a:t>Werkzeuge: Stift, </a:t>
            </a:r>
            <a:r>
              <a:rPr lang="de-DE" dirty="0" err="1"/>
              <a:t>PostIts</a:t>
            </a:r>
            <a:r>
              <a:rPr lang="de-DE" dirty="0"/>
              <a:t>, Verbindungen, Upload, …</a:t>
            </a:r>
          </a:p>
        </p:txBody>
      </p:sp>
      <p:sp>
        <p:nvSpPr>
          <p:cNvPr id="7" name="Pfeil nach oben 6">
            <a:extLst>
              <a:ext uri="{FF2B5EF4-FFF2-40B4-BE49-F238E27FC236}">
                <a16:creationId xmlns:a16="http://schemas.microsoft.com/office/drawing/2014/main" id="{D05741EA-E547-BD4D-BAC0-0CB09B05481D}"/>
              </a:ext>
            </a:extLst>
          </p:cNvPr>
          <p:cNvSpPr/>
          <p:nvPr/>
        </p:nvSpPr>
        <p:spPr>
          <a:xfrm rot="7344466">
            <a:off x="9328197" y="5020556"/>
            <a:ext cx="301657" cy="7824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26254E62-3145-364F-A805-DA8200CEE7B0}"/>
              </a:ext>
            </a:extLst>
          </p:cNvPr>
          <p:cNvSpPr txBox="1"/>
          <p:nvPr/>
        </p:nvSpPr>
        <p:spPr>
          <a:xfrm>
            <a:off x="6934125" y="4727427"/>
            <a:ext cx="3714991" cy="369332"/>
          </a:xfrm>
          <a:prstGeom prst="rect">
            <a:avLst/>
          </a:prstGeom>
          <a:noFill/>
        </p:spPr>
        <p:txBody>
          <a:bodyPr wrap="none" rtlCol="0">
            <a:spAutoFit/>
          </a:bodyPr>
          <a:lstStyle/>
          <a:p>
            <a:r>
              <a:rPr lang="de-DE" dirty="0"/>
              <a:t>Zoomen: hin und hinaus, Verschieben</a:t>
            </a:r>
          </a:p>
        </p:txBody>
      </p:sp>
      <p:sp>
        <p:nvSpPr>
          <p:cNvPr id="12" name="Pfeil nach oben 11">
            <a:extLst>
              <a:ext uri="{FF2B5EF4-FFF2-40B4-BE49-F238E27FC236}">
                <a16:creationId xmlns:a16="http://schemas.microsoft.com/office/drawing/2014/main" id="{FD49C719-88EB-BB46-AC24-0145D8382727}"/>
              </a:ext>
            </a:extLst>
          </p:cNvPr>
          <p:cNvSpPr/>
          <p:nvPr/>
        </p:nvSpPr>
        <p:spPr>
          <a:xfrm rot="12794727">
            <a:off x="2054510" y="5719334"/>
            <a:ext cx="301657" cy="7824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99463884-3DF0-394A-BC0B-9D6507B230E6}"/>
              </a:ext>
            </a:extLst>
          </p:cNvPr>
          <p:cNvSpPr txBox="1"/>
          <p:nvPr/>
        </p:nvSpPr>
        <p:spPr>
          <a:xfrm>
            <a:off x="1701050" y="5357223"/>
            <a:ext cx="1201611" cy="369332"/>
          </a:xfrm>
          <a:prstGeom prst="rect">
            <a:avLst/>
          </a:prstGeom>
          <a:noFill/>
        </p:spPr>
        <p:txBody>
          <a:bodyPr wrap="none" rtlCol="0">
            <a:spAutoFit/>
          </a:bodyPr>
          <a:lstStyle/>
          <a:p>
            <a:r>
              <a:rPr lang="de-DE" dirty="0"/>
              <a:t>Hilfe holen</a:t>
            </a:r>
          </a:p>
        </p:txBody>
      </p:sp>
      <p:sp>
        <p:nvSpPr>
          <p:cNvPr id="9" name="Foliennummernplatzhalter 8">
            <a:extLst>
              <a:ext uri="{FF2B5EF4-FFF2-40B4-BE49-F238E27FC236}">
                <a16:creationId xmlns:a16="http://schemas.microsoft.com/office/drawing/2014/main" id="{D2B54FC5-7CDB-044E-B602-DFF11F79C864}"/>
              </a:ext>
            </a:extLst>
          </p:cNvPr>
          <p:cNvSpPr>
            <a:spLocks noGrp="1"/>
          </p:cNvSpPr>
          <p:nvPr>
            <p:ph type="sldNum" sz="quarter" idx="12"/>
          </p:nvPr>
        </p:nvSpPr>
        <p:spPr/>
        <p:txBody>
          <a:bodyPr/>
          <a:lstStyle/>
          <a:p>
            <a:fld id="{2C422B48-A01B-014E-891E-B9F4D62A9E6A}" type="slidenum">
              <a:rPr lang="en-US" smtClean="0"/>
              <a:t>48</a:t>
            </a:fld>
            <a:endParaRPr lang="en-US"/>
          </a:p>
        </p:txBody>
      </p:sp>
      <p:sp>
        <p:nvSpPr>
          <p:cNvPr id="14" name="Rechteck 13">
            <a:extLst>
              <a:ext uri="{FF2B5EF4-FFF2-40B4-BE49-F238E27FC236}">
                <a16:creationId xmlns:a16="http://schemas.microsoft.com/office/drawing/2014/main" id="{83A30648-2DDF-7C4F-8DF0-F2CBE01A9E2F}"/>
              </a:ext>
            </a:extLst>
          </p:cNvPr>
          <p:cNvSpPr/>
          <p:nvPr/>
        </p:nvSpPr>
        <p:spPr>
          <a:xfrm>
            <a:off x="6352032" y="2084832"/>
            <a:ext cx="4120896" cy="2633472"/>
          </a:xfrm>
          <a:prstGeom prst="rect">
            <a:avLst/>
          </a:pr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25671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47823561-0A88-9D47-8B4D-924CF75978B4}"/>
              </a:ext>
            </a:extLst>
          </p:cNvPr>
          <p:cNvSpPr>
            <a:spLocks noGrp="1"/>
          </p:cNvSpPr>
          <p:nvPr>
            <p:ph type="title"/>
          </p:nvPr>
        </p:nvSpPr>
        <p:spPr/>
        <p:txBody>
          <a:bodyPr/>
          <a:lstStyle/>
          <a:p>
            <a:r>
              <a:rPr lang="de-DE" dirty="0" err="1"/>
              <a:t>miro</a:t>
            </a:r>
            <a:r>
              <a:rPr lang="de-DE" dirty="0"/>
              <a:t>-Board heute</a:t>
            </a:r>
          </a:p>
        </p:txBody>
      </p:sp>
      <p:sp>
        <p:nvSpPr>
          <p:cNvPr id="7" name="Inhaltsplatzhalter 6">
            <a:extLst>
              <a:ext uri="{FF2B5EF4-FFF2-40B4-BE49-F238E27FC236}">
                <a16:creationId xmlns:a16="http://schemas.microsoft.com/office/drawing/2014/main" id="{E66EC671-C339-3043-BE7B-0D6B6DF8C488}"/>
              </a:ext>
            </a:extLst>
          </p:cNvPr>
          <p:cNvSpPr>
            <a:spLocks noGrp="1"/>
          </p:cNvSpPr>
          <p:nvPr>
            <p:ph idx="1"/>
          </p:nvPr>
        </p:nvSpPr>
        <p:spPr/>
        <p:txBody>
          <a:bodyPr/>
          <a:lstStyle/>
          <a:p>
            <a:endParaRPr lang="de-DE"/>
          </a:p>
        </p:txBody>
      </p:sp>
      <p:sp>
        <p:nvSpPr>
          <p:cNvPr id="2" name="Datumsplatzhalter 1">
            <a:extLst>
              <a:ext uri="{FF2B5EF4-FFF2-40B4-BE49-F238E27FC236}">
                <a16:creationId xmlns:a16="http://schemas.microsoft.com/office/drawing/2014/main" id="{E4DC8240-D3AC-084A-BE6F-A08ADF9429E0}"/>
              </a:ext>
            </a:extLst>
          </p:cNvPr>
          <p:cNvSpPr>
            <a:spLocks noGrp="1"/>
          </p:cNvSpPr>
          <p:nvPr>
            <p:ph type="dt" sz="half" idx="10"/>
          </p:nvPr>
        </p:nvSpPr>
        <p:spPr/>
        <p:txBody>
          <a:bodyPr/>
          <a:lstStyle/>
          <a:p>
            <a:r>
              <a:rPr lang="de-CH"/>
              <a:t>20. August 2020</a:t>
            </a:r>
            <a:endParaRPr lang="en-US"/>
          </a:p>
        </p:txBody>
      </p:sp>
      <p:sp>
        <p:nvSpPr>
          <p:cNvPr id="3" name="Fußzeilenplatzhalter 2">
            <a:extLst>
              <a:ext uri="{FF2B5EF4-FFF2-40B4-BE49-F238E27FC236}">
                <a16:creationId xmlns:a16="http://schemas.microsoft.com/office/drawing/2014/main" id="{8E294209-1E65-F947-8F40-84854824BDC4}"/>
              </a:ext>
            </a:extLst>
          </p:cNvPr>
          <p:cNvSpPr>
            <a:spLocks noGrp="1"/>
          </p:cNvSpPr>
          <p:nvPr>
            <p:ph type="ftr" sz="quarter" idx="11"/>
          </p:nvPr>
        </p:nvSpPr>
        <p:spPr/>
        <p:txBody>
          <a:bodyPr/>
          <a:lstStyle/>
          <a:p>
            <a:r>
              <a:rPr lang="en-US"/>
              <a:t>© innolab smart mobility  2020 - Timo Ohnmacht, Andi Kronawitter</a:t>
            </a:r>
          </a:p>
        </p:txBody>
      </p:sp>
      <p:sp>
        <p:nvSpPr>
          <p:cNvPr id="4" name="Foliennummernplatzhalter 3">
            <a:extLst>
              <a:ext uri="{FF2B5EF4-FFF2-40B4-BE49-F238E27FC236}">
                <a16:creationId xmlns:a16="http://schemas.microsoft.com/office/drawing/2014/main" id="{7150FBBD-62E4-F34E-B173-25D6354CDD37}"/>
              </a:ext>
            </a:extLst>
          </p:cNvPr>
          <p:cNvSpPr>
            <a:spLocks noGrp="1"/>
          </p:cNvSpPr>
          <p:nvPr>
            <p:ph type="sldNum" sz="quarter" idx="12"/>
          </p:nvPr>
        </p:nvSpPr>
        <p:spPr/>
        <p:txBody>
          <a:bodyPr/>
          <a:lstStyle/>
          <a:p>
            <a:fld id="{2C422B48-A01B-014E-891E-B9F4D62A9E6A}" type="slidenum">
              <a:rPr lang="en-US" smtClean="0"/>
              <a:t>49</a:t>
            </a:fld>
            <a:endParaRPr lang="en-US"/>
          </a:p>
        </p:txBody>
      </p:sp>
      <p:pic>
        <p:nvPicPr>
          <p:cNvPr id="5" name="Grafik 4">
            <a:extLst>
              <a:ext uri="{FF2B5EF4-FFF2-40B4-BE49-F238E27FC236}">
                <a16:creationId xmlns:a16="http://schemas.microsoft.com/office/drawing/2014/main" id="{CDEBF33B-F622-7C47-A7BD-DAC8085B92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700249"/>
            <a:ext cx="12192000" cy="3457502"/>
          </a:xfrm>
          <a:prstGeom prst="rect">
            <a:avLst/>
          </a:prstGeom>
        </p:spPr>
      </p:pic>
    </p:spTree>
    <p:extLst>
      <p:ext uri="{BB962C8B-B14F-4D97-AF65-F5344CB8AC3E}">
        <p14:creationId xmlns:p14="http://schemas.microsoft.com/office/powerpoint/2010/main" val="4016286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9216E7-0F62-4241-AAED-EE2574143365}"/>
              </a:ext>
            </a:extLst>
          </p:cNvPr>
          <p:cNvSpPr>
            <a:spLocks noGrp="1"/>
          </p:cNvSpPr>
          <p:nvPr>
            <p:ph type="title"/>
          </p:nvPr>
        </p:nvSpPr>
        <p:spPr/>
        <p:txBody>
          <a:bodyPr/>
          <a:lstStyle/>
          <a:p>
            <a:r>
              <a:rPr lang="de-DE" dirty="0"/>
              <a:t>Spielregeln</a:t>
            </a:r>
          </a:p>
        </p:txBody>
      </p:sp>
      <p:sp>
        <p:nvSpPr>
          <p:cNvPr id="5" name="Inhaltsplatzhalter 4">
            <a:extLst>
              <a:ext uri="{FF2B5EF4-FFF2-40B4-BE49-F238E27FC236}">
                <a16:creationId xmlns:a16="http://schemas.microsoft.com/office/drawing/2014/main" id="{C08EAB3F-A319-EE43-9EF9-2705F27D3BAA}"/>
              </a:ext>
            </a:extLst>
          </p:cNvPr>
          <p:cNvSpPr>
            <a:spLocks noGrp="1"/>
          </p:cNvSpPr>
          <p:nvPr>
            <p:ph idx="1"/>
          </p:nvPr>
        </p:nvSpPr>
        <p:spPr/>
        <p:txBody>
          <a:bodyPr/>
          <a:lstStyle/>
          <a:p>
            <a:r>
              <a:rPr lang="de-DE" dirty="0"/>
              <a:t>Ton im Plenum auf „Mute“ stellen</a:t>
            </a:r>
          </a:p>
          <a:p>
            <a:r>
              <a:rPr lang="de-DE" dirty="0"/>
              <a:t>Für Fragen Mikrofon anstellen</a:t>
            </a:r>
          </a:p>
          <a:p>
            <a:r>
              <a:rPr lang="de-DE" dirty="0"/>
              <a:t>Fragen am besten im Chat stellen</a:t>
            </a:r>
          </a:p>
          <a:p>
            <a:r>
              <a:rPr lang="de-DE" dirty="0"/>
              <a:t>Video braucht Bandbreite – bei Problemen abstellen</a:t>
            </a:r>
          </a:p>
          <a:p>
            <a:r>
              <a:rPr lang="de-DE" dirty="0"/>
              <a:t>Für Fragen während Breakoutsessions: im Plenum ist jemand</a:t>
            </a:r>
          </a:p>
          <a:p>
            <a:r>
              <a:rPr lang="de-DE" dirty="0"/>
              <a:t>Für alle Fälle: 079 948 94 30 (steht auf </a:t>
            </a:r>
            <a:r>
              <a:rPr lang="de-DE" dirty="0" err="1"/>
              <a:t>miro</a:t>
            </a:r>
            <a:r>
              <a:rPr lang="de-DE" dirty="0"/>
              <a:t> Board)</a:t>
            </a:r>
          </a:p>
        </p:txBody>
      </p:sp>
      <p:sp>
        <p:nvSpPr>
          <p:cNvPr id="3" name="Datumsplatzhalter 2">
            <a:extLst>
              <a:ext uri="{FF2B5EF4-FFF2-40B4-BE49-F238E27FC236}">
                <a16:creationId xmlns:a16="http://schemas.microsoft.com/office/drawing/2014/main" id="{964243BE-5890-EA4A-B7BF-9FE2D07BE245}"/>
              </a:ext>
            </a:extLst>
          </p:cNvPr>
          <p:cNvSpPr>
            <a:spLocks noGrp="1"/>
          </p:cNvSpPr>
          <p:nvPr>
            <p:ph type="dt" sz="half" idx="10"/>
          </p:nvPr>
        </p:nvSpPr>
        <p:spPr/>
        <p:txBody>
          <a:bodyPr/>
          <a:lstStyle/>
          <a:p>
            <a:r>
              <a:rPr lang="de-CH"/>
              <a:t>20. August 2020</a:t>
            </a:r>
            <a:endParaRPr lang="en-US"/>
          </a:p>
        </p:txBody>
      </p:sp>
      <p:sp>
        <p:nvSpPr>
          <p:cNvPr id="4" name="Fußzeilenplatzhalter 3">
            <a:extLst>
              <a:ext uri="{FF2B5EF4-FFF2-40B4-BE49-F238E27FC236}">
                <a16:creationId xmlns:a16="http://schemas.microsoft.com/office/drawing/2014/main" id="{99787823-B738-F74E-B5D2-CB306E50B65F}"/>
              </a:ext>
            </a:extLst>
          </p:cNvPr>
          <p:cNvSpPr>
            <a:spLocks noGrp="1"/>
          </p:cNvSpPr>
          <p:nvPr>
            <p:ph type="ftr" sz="quarter" idx="11"/>
          </p:nvPr>
        </p:nvSpPr>
        <p:spPr/>
        <p:txBody>
          <a:bodyPr/>
          <a:lstStyle/>
          <a:p>
            <a:r>
              <a:rPr lang="en-US"/>
              <a:t>© innolab smart mobility  2020 - Timo Ohnmacht, Andi Kronawitter</a:t>
            </a:r>
          </a:p>
        </p:txBody>
      </p:sp>
      <p:sp>
        <p:nvSpPr>
          <p:cNvPr id="6" name="Foliennummernplatzhalter 5">
            <a:extLst>
              <a:ext uri="{FF2B5EF4-FFF2-40B4-BE49-F238E27FC236}">
                <a16:creationId xmlns:a16="http://schemas.microsoft.com/office/drawing/2014/main" id="{BB7B0653-5D75-2C41-86C9-D69F24F790E0}"/>
              </a:ext>
            </a:extLst>
          </p:cNvPr>
          <p:cNvSpPr>
            <a:spLocks noGrp="1"/>
          </p:cNvSpPr>
          <p:nvPr>
            <p:ph type="sldNum" sz="quarter" idx="12"/>
          </p:nvPr>
        </p:nvSpPr>
        <p:spPr/>
        <p:txBody>
          <a:bodyPr/>
          <a:lstStyle/>
          <a:p>
            <a:fld id="{2C422B48-A01B-014E-891E-B9F4D62A9E6A}" type="slidenum">
              <a:rPr lang="en-US" smtClean="0"/>
              <a:t>5</a:t>
            </a:fld>
            <a:endParaRPr lang="en-US"/>
          </a:p>
        </p:txBody>
      </p:sp>
    </p:spTree>
    <p:extLst>
      <p:ext uri="{BB962C8B-B14F-4D97-AF65-F5344CB8AC3E}">
        <p14:creationId xmlns:p14="http://schemas.microsoft.com/office/powerpoint/2010/main" val="2776963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E9335D-8284-AD46-B986-DDD90CBF6FB7}"/>
              </a:ext>
            </a:extLst>
          </p:cNvPr>
          <p:cNvSpPr>
            <a:spLocks noGrp="1"/>
          </p:cNvSpPr>
          <p:nvPr>
            <p:ph type="title"/>
          </p:nvPr>
        </p:nvSpPr>
        <p:spPr/>
        <p:txBody>
          <a:bodyPr/>
          <a:lstStyle/>
          <a:p>
            <a:r>
              <a:rPr lang="de-DE" dirty="0"/>
              <a:t>Workshop: Schritt 1</a:t>
            </a:r>
          </a:p>
        </p:txBody>
      </p:sp>
      <p:sp>
        <p:nvSpPr>
          <p:cNvPr id="3" name="Datumsplatzhalter 2">
            <a:extLst>
              <a:ext uri="{FF2B5EF4-FFF2-40B4-BE49-F238E27FC236}">
                <a16:creationId xmlns:a16="http://schemas.microsoft.com/office/drawing/2014/main" id="{8DE04CC3-F38F-8741-BDFC-19FDB0F391FB}"/>
              </a:ext>
            </a:extLst>
          </p:cNvPr>
          <p:cNvSpPr>
            <a:spLocks noGrp="1"/>
          </p:cNvSpPr>
          <p:nvPr>
            <p:ph type="dt" sz="half" idx="10"/>
          </p:nvPr>
        </p:nvSpPr>
        <p:spPr/>
        <p:txBody>
          <a:bodyPr/>
          <a:lstStyle/>
          <a:p>
            <a:r>
              <a:rPr lang="de-CH"/>
              <a:t>20. August 2020</a:t>
            </a:r>
            <a:endParaRPr lang="en-US"/>
          </a:p>
        </p:txBody>
      </p:sp>
      <p:sp>
        <p:nvSpPr>
          <p:cNvPr id="4" name="Fußzeilenplatzhalter 3">
            <a:extLst>
              <a:ext uri="{FF2B5EF4-FFF2-40B4-BE49-F238E27FC236}">
                <a16:creationId xmlns:a16="http://schemas.microsoft.com/office/drawing/2014/main" id="{A4593466-6503-DF4E-8F50-26C295559C31}"/>
              </a:ext>
            </a:extLst>
          </p:cNvPr>
          <p:cNvSpPr>
            <a:spLocks noGrp="1"/>
          </p:cNvSpPr>
          <p:nvPr>
            <p:ph type="ftr" sz="quarter" idx="11"/>
          </p:nvPr>
        </p:nvSpPr>
        <p:spPr/>
        <p:txBody>
          <a:bodyPr/>
          <a:lstStyle/>
          <a:p>
            <a:r>
              <a:rPr lang="en-US"/>
              <a:t>© innolab smart mobility  2020 - Timo Ohnmacht, Andi Kronawitter</a:t>
            </a:r>
          </a:p>
        </p:txBody>
      </p:sp>
      <p:sp>
        <p:nvSpPr>
          <p:cNvPr id="5" name="Foliennummernplatzhalter 4">
            <a:extLst>
              <a:ext uri="{FF2B5EF4-FFF2-40B4-BE49-F238E27FC236}">
                <a16:creationId xmlns:a16="http://schemas.microsoft.com/office/drawing/2014/main" id="{859F103A-1182-474F-B74E-9C5EE98D5D05}"/>
              </a:ext>
            </a:extLst>
          </p:cNvPr>
          <p:cNvSpPr>
            <a:spLocks noGrp="1"/>
          </p:cNvSpPr>
          <p:nvPr>
            <p:ph type="sldNum" sz="quarter" idx="12"/>
          </p:nvPr>
        </p:nvSpPr>
        <p:spPr/>
        <p:txBody>
          <a:bodyPr/>
          <a:lstStyle/>
          <a:p>
            <a:fld id="{2C422B48-A01B-014E-891E-B9F4D62A9E6A}" type="slidenum">
              <a:rPr lang="en-US" smtClean="0"/>
              <a:t>50</a:t>
            </a:fld>
            <a:endParaRPr lang="en-US"/>
          </a:p>
        </p:txBody>
      </p:sp>
      <p:pic>
        <p:nvPicPr>
          <p:cNvPr id="7" name="Grafik 6">
            <a:extLst>
              <a:ext uri="{FF2B5EF4-FFF2-40B4-BE49-F238E27FC236}">
                <a16:creationId xmlns:a16="http://schemas.microsoft.com/office/drawing/2014/main" id="{6F479128-BBA3-6D49-8EDB-8517E8E1C8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4608" y="1324980"/>
            <a:ext cx="10082784" cy="5031370"/>
          </a:xfrm>
          <a:prstGeom prst="rect">
            <a:avLst/>
          </a:prstGeom>
        </p:spPr>
      </p:pic>
    </p:spTree>
    <p:extLst>
      <p:ext uri="{BB962C8B-B14F-4D97-AF65-F5344CB8AC3E}">
        <p14:creationId xmlns:p14="http://schemas.microsoft.com/office/powerpoint/2010/main" val="12767105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E9335D-8284-AD46-B986-DDD90CBF6FB7}"/>
              </a:ext>
            </a:extLst>
          </p:cNvPr>
          <p:cNvSpPr>
            <a:spLocks noGrp="1"/>
          </p:cNvSpPr>
          <p:nvPr>
            <p:ph type="title"/>
          </p:nvPr>
        </p:nvSpPr>
        <p:spPr/>
        <p:txBody>
          <a:bodyPr/>
          <a:lstStyle/>
          <a:p>
            <a:r>
              <a:rPr lang="de-DE" dirty="0"/>
              <a:t>Workshop: Schritt 2</a:t>
            </a:r>
          </a:p>
        </p:txBody>
      </p:sp>
      <p:sp>
        <p:nvSpPr>
          <p:cNvPr id="3" name="Datumsplatzhalter 2">
            <a:extLst>
              <a:ext uri="{FF2B5EF4-FFF2-40B4-BE49-F238E27FC236}">
                <a16:creationId xmlns:a16="http://schemas.microsoft.com/office/drawing/2014/main" id="{8DE04CC3-F38F-8741-BDFC-19FDB0F391FB}"/>
              </a:ext>
            </a:extLst>
          </p:cNvPr>
          <p:cNvSpPr>
            <a:spLocks noGrp="1"/>
          </p:cNvSpPr>
          <p:nvPr>
            <p:ph type="dt" sz="half" idx="10"/>
          </p:nvPr>
        </p:nvSpPr>
        <p:spPr/>
        <p:txBody>
          <a:bodyPr/>
          <a:lstStyle/>
          <a:p>
            <a:r>
              <a:rPr lang="de-CH"/>
              <a:t>20. August 2020</a:t>
            </a:r>
            <a:endParaRPr lang="en-US"/>
          </a:p>
        </p:txBody>
      </p:sp>
      <p:sp>
        <p:nvSpPr>
          <p:cNvPr id="4" name="Fußzeilenplatzhalter 3">
            <a:extLst>
              <a:ext uri="{FF2B5EF4-FFF2-40B4-BE49-F238E27FC236}">
                <a16:creationId xmlns:a16="http://schemas.microsoft.com/office/drawing/2014/main" id="{A4593466-6503-DF4E-8F50-26C295559C31}"/>
              </a:ext>
            </a:extLst>
          </p:cNvPr>
          <p:cNvSpPr>
            <a:spLocks noGrp="1"/>
          </p:cNvSpPr>
          <p:nvPr>
            <p:ph type="ftr" sz="quarter" idx="11"/>
          </p:nvPr>
        </p:nvSpPr>
        <p:spPr/>
        <p:txBody>
          <a:bodyPr/>
          <a:lstStyle/>
          <a:p>
            <a:r>
              <a:rPr lang="en-US"/>
              <a:t>© innolab smart mobility  2020 - Timo Ohnmacht, Andi Kronawitter</a:t>
            </a:r>
          </a:p>
        </p:txBody>
      </p:sp>
      <p:sp>
        <p:nvSpPr>
          <p:cNvPr id="5" name="Foliennummernplatzhalter 4">
            <a:extLst>
              <a:ext uri="{FF2B5EF4-FFF2-40B4-BE49-F238E27FC236}">
                <a16:creationId xmlns:a16="http://schemas.microsoft.com/office/drawing/2014/main" id="{859F103A-1182-474F-B74E-9C5EE98D5D05}"/>
              </a:ext>
            </a:extLst>
          </p:cNvPr>
          <p:cNvSpPr>
            <a:spLocks noGrp="1"/>
          </p:cNvSpPr>
          <p:nvPr>
            <p:ph type="sldNum" sz="quarter" idx="12"/>
          </p:nvPr>
        </p:nvSpPr>
        <p:spPr/>
        <p:txBody>
          <a:bodyPr/>
          <a:lstStyle/>
          <a:p>
            <a:fld id="{2C422B48-A01B-014E-891E-B9F4D62A9E6A}" type="slidenum">
              <a:rPr lang="en-US" smtClean="0"/>
              <a:t>51</a:t>
            </a:fld>
            <a:endParaRPr lang="en-US"/>
          </a:p>
        </p:txBody>
      </p:sp>
      <p:pic>
        <p:nvPicPr>
          <p:cNvPr id="6" name="Grafik 5">
            <a:extLst>
              <a:ext uri="{FF2B5EF4-FFF2-40B4-BE49-F238E27FC236}">
                <a16:creationId xmlns:a16="http://schemas.microsoft.com/office/drawing/2014/main" id="{84D73F44-0338-C049-8061-21357AEFFB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8032" y="1288477"/>
            <a:ext cx="10155936" cy="5067873"/>
          </a:xfrm>
          <a:prstGeom prst="rect">
            <a:avLst/>
          </a:prstGeom>
        </p:spPr>
      </p:pic>
    </p:spTree>
    <p:extLst>
      <p:ext uri="{BB962C8B-B14F-4D97-AF65-F5344CB8AC3E}">
        <p14:creationId xmlns:p14="http://schemas.microsoft.com/office/powerpoint/2010/main" val="27187178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E9335D-8284-AD46-B986-DDD90CBF6FB7}"/>
              </a:ext>
            </a:extLst>
          </p:cNvPr>
          <p:cNvSpPr>
            <a:spLocks noGrp="1"/>
          </p:cNvSpPr>
          <p:nvPr>
            <p:ph type="title"/>
          </p:nvPr>
        </p:nvSpPr>
        <p:spPr/>
        <p:txBody>
          <a:bodyPr/>
          <a:lstStyle/>
          <a:p>
            <a:r>
              <a:rPr lang="de-DE" dirty="0"/>
              <a:t>Workshop: Schritt 3</a:t>
            </a:r>
          </a:p>
        </p:txBody>
      </p:sp>
      <p:sp>
        <p:nvSpPr>
          <p:cNvPr id="3" name="Datumsplatzhalter 2">
            <a:extLst>
              <a:ext uri="{FF2B5EF4-FFF2-40B4-BE49-F238E27FC236}">
                <a16:creationId xmlns:a16="http://schemas.microsoft.com/office/drawing/2014/main" id="{8DE04CC3-F38F-8741-BDFC-19FDB0F391FB}"/>
              </a:ext>
            </a:extLst>
          </p:cNvPr>
          <p:cNvSpPr>
            <a:spLocks noGrp="1"/>
          </p:cNvSpPr>
          <p:nvPr>
            <p:ph type="dt" sz="half" idx="10"/>
          </p:nvPr>
        </p:nvSpPr>
        <p:spPr/>
        <p:txBody>
          <a:bodyPr/>
          <a:lstStyle/>
          <a:p>
            <a:r>
              <a:rPr lang="de-CH"/>
              <a:t>20. August 2020</a:t>
            </a:r>
            <a:endParaRPr lang="en-US"/>
          </a:p>
        </p:txBody>
      </p:sp>
      <p:sp>
        <p:nvSpPr>
          <p:cNvPr id="4" name="Fußzeilenplatzhalter 3">
            <a:extLst>
              <a:ext uri="{FF2B5EF4-FFF2-40B4-BE49-F238E27FC236}">
                <a16:creationId xmlns:a16="http://schemas.microsoft.com/office/drawing/2014/main" id="{A4593466-6503-DF4E-8F50-26C295559C31}"/>
              </a:ext>
            </a:extLst>
          </p:cNvPr>
          <p:cNvSpPr>
            <a:spLocks noGrp="1"/>
          </p:cNvSpPr>
          <p:nvPr>
            <p:ph type="ftr" sz="quarter" idx="11"/>
          </p:nvPr>
        </p:nvSpPr>
        <p:spPr/>
        <p:txBody>
          <a:bodyPr/>
          <a:lstStyle/>
          <a:p>
            <a:r>
              <a:rPr lang="en-US"/>
              <a:t>© innolab smart mobility  2020 - Timo Ohnmacht, Andi Kronawitter</a:t>
            </a:r>
          </a:p>
        </p:txBody>
      </p:sp>
      <p:sp>
        <p:nvSpPr>
          <p:cNvPr id="6" name="Foliennummernplatzhalter 5">
            <a:extLst>
              <a:ext uri="{FF2B5EF4-FFF2-40B4-BE49-F238E27FC236}">
                <a16:creationId xmlns:a16="http://schemas.microsoft.com/office/drawing/2014/main" id="{0F9767FE-671F-9442-A935-51AB442261C3}"/>
              </a:ext>
            </a:extLst>
          </p:cNvPr>
          <p:cNvSpPr>
            <a:spLocks noGrp="1"/>
          </p:cNvSpPr>
          <p:nvPr>
            <p:ph type="sldNum" sz="quarter" idx="12"/>
          </p:nvPr>
        </p:nvSpPr>
        <p:spPr/>
        <p:txBody>
          <a:bodyPr/>
          <a:lstStyle/>
          <a:p>
            <a:fld id="{2C422B48-A01B-014E-891E-B9F4D62A9E6A}" type="slidenum">
              <a:rPr lang="en-US" smtClean="0"/>
              <a:t>52</a:t>
            </a:fld>
            <a:endParaRPr lang="en-US"/>
          </a:p>
        </p:txBody>
      </p:sp>
      <p:pic>
        <p:nvPicPr>
          <p:cNvPr id="5" name="Grafik 4">
            <a:extLst>
              <a:ext uri="{FF2B5EF4-FFF2-40B4-BE49-F238E27FC236}">
                <a16:creationId xmlns:a16="http://schemas.microsoft.com/office/drawing/2014/main" id="{8C9B6DE0-FD73-3840-B8D0-E9E39CA0E5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180" y="1285675"/>
            <a:ext cx="10073640" cy="5070675"/>
          </a:xfrm>
          <a:prstGeom prst="rect">
            <a:avLst/>
          </a:prstGeom>
        </p:spPr>
      </p:pic>
    </p:spTree>
    <p:extLst>
      <p:ext uri="{BB962C8B-B14F-4D97-AF65-F5344CB8AC3E}">
        <p14:creationId xmlns:p14="http://schemas.microsoft.com/office/powerpoint/2010/main" val="20945500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E9335D-8284-AD46-B986-DDD90CBF6FB7}"/>
              </a:ext>
            </a:extLst>
          </p:cNvPr>
          <p:cNvSpPr>
            <a:spLocks noGrp="1"/>
          </p:cNvSpPr>
          <p:nvPr>
            <p:ph type="title"/>
          </p:nvPr>
        </p:nvSpPr>
        <p:spPr/>
        <p:txBody>
          <a:bodyPr/>
          <a:lstStyle/>
          <a:p>
            <a:r>
              <a:rPr lang="de-DE" dirty="0"/>
              <a:t>Workshop: Schritt 4</a:t>
            </a:r>
          </a:p>
        </p:txBody>
      </p:sp>
      <p:sp>
        <p:nvSpPr>
          <p:cNvPr id="3" name="Datumsplatzhalter 2">
            <a:extLst>
              <a:ext uri="{FF2B5EF4-FFF2-40B4-BE49-F238E27FC236}">
                <a16:creationId xmlns:a16="http://schemas.microsoft.com/office/drawing/2014/main" id="{8DE04CC3-F38F-8741-BDFC-19FDB0F391FB}"/>
              </a:ext>
            </a:extLst>
          </p:cNvPr>
          <p:cNvSpPr>
            <a:spLocks noGrp="1"/>
          </p:cNvSpPr>
          <p:nvPr>
            <p:ph type="dt" sz="half" idx="10"/>
          </p:nvPr>
        </p:nvSpPr>
        <p:spPr/>
        <p:txBody>
          <a:bodyPr/>
          <a:lstStyle/>
          <a:p>
            <a:r>
              <a:rPr lang="de-CH"/>
              <a:t>20. August 2020</a:t>
            </a:r>
            <a:endParaRPr lang="en-US"/>
          </a:p>
        </p:txBody>
      </p:sp>
      <p:sp>
        <p:nvSpPr>
          <p:cNvPr id="4" name="Fußzeilenplatzhalter 3">
            <a:extLst>
              <a:ext uri="{FF2B5EF4-FFF2-40B4-BE49-F238E27FC236}">
                <a16:creationId xmlns:a16="http://schemas.microsoft.com/office/drawing/2014/main" id="{A4593466-6503-DF4E-8F50-26C295559C31}"/>
              </a:ext>
            </a:extLst>
          </p:cNvPr>
          <p:cNvSpPr>
            <a:spLocks noGrp="1"/>
          </p:cNvSpPr>
          <p:nvPr>
            <p:ph type="ftr" sz="quarter" idx="11"/>
          </p:nvPr>
        </p:nvSpPr>
        <p:spPr/>
        <p:txBody>
          <a:bodyPr/>
          <a:lstStyle/>
          <a:p>
            <a:r>
              <a:rPr lang="en-US"/>
              <a:t>© innolab smart mobility  2020 - Timo Ohnmacht, Andi Kronawitter</a:t>
            </a:r>
          </a:p>
        </p:txBody>
      </p:sp>
      <p:sp>
        <p:nvSpPr>
          <p:cNvPr id="6" name="Foliennummernplatzhalter 5">
            <a:extLst>
              <a:ext uri="{FF2B5EF4-FFF2-40B4-BE49-F238E27FC236}">
                <a16:creationId xmlns:a16="http://schemas.microsoft.com/office/drawing/2014/main" id="{0F9767FE-671F-9442-A935-51AB442261C3}"/>
              </a:ext>
            </a:extLst>
          </p:cNvPr>
          <p:cNvSpPr>
            <a:spLocks noGrp="1"/>
          </p:cNvSpPr>
          <p:nvPr>
            <p:ph type="sldNum" sz="quarter" idx="12"/>
          </p:nvPr>
        </p:nvSpPr>
        <p:spPr/>
        <p:txBody>
          <a:bodyPr/>
          <a:lstStyle/>
          <a:p>
            <a:fld id="{2C422B48-A01B-014E-891E-B9F4D62A9E6A}" type="slidenum">
              <a:rPr lang="en-US" smtClean="0"/>
              <a:t>53</a:t>
            </a:fld>
            <a:endParaRPr lang="en-US"/>
          </a:p>
        </p:txBody>
      </p:sp>
      <p:pic>
        <p:nvPicPr>
          <p:cNvPr id="5" name="Grafik 4">
            <a:extLst>
              <a:ext uri="{FF2B5EF4-FFF2-40B4-BE49-F238E27FC236}">
                <a16:creationId xmlns:a16="http://schemas.microsoft.com/office/drawing/2014/main" id="{D827E125-2B5A-7F4E-A883-84DF16B9AC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48256" y="1380558"/>
            <a:ext cx="8095488" cy="4975792"/>
          </a:xfrm>
          <a:prstGeom prst="rect">
            <a:avLst/>
          </a:prstGeom>
        </p:spPr>
      </p:pic>
    </p:spTree>
    <p:extLst>
      <p:ext uri="{BB962C8B-B14F-4D97-AF65-F5344CB8AC3E}">
        <p14:creationId xmlns:p14="http://schemas.microsoft.com/office/powerpoint/2010/main" val="898158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C5F9E64-AE3A-5E47-A065-7D17916D9CE7}"/>
              </a:ext>
            </a:extLst>
          </p:cNvPr>
          <p:cNvSpPr>
            <a:spLocks noGrp="1"/>
          </p:cNvSpPr>
          <p:nvPr>
            <p:ph type="dt" sz="half" idx="10"/>
          </p:nvPr>
        </p:nvSpPr>
        <p:spPr/>
        <p:txBody>
          <a:bodyPr/>
          <a:lstStyle/>
          <a:p>
            <a:r>
              <a:rPr lang="de-CH"/>
              <a:t>20. August 2020</a:t>
            </a:r>
            <a:endParaRPr lang="en-US"/>
          </a:p>
        </p:txBody>
      </p:sp>
      <p:sp>
        <p:nvSpPr>
          <p:cNvPr id="3" name="Fußzeilenplatzhalter 2">
            <a:extLst>
              <a:ext uri="{FF2B5EF4-FFF2-40B4-BE49-F238E27FC236}">
                <a16:creationId xmlns:a16="http://schemas.microsoft.com/office/drawing/2014/main" id="{62C888D0-5E83-7846-BD84-342D1B3CEF63}"/>
              </a:ext>
            </a:extLst>
          </p:cNvPr>
          <p:cNvSpPr>
            <a:spLocks noGrp="1"/>
          </p:cNvSpPr>
          <p:nvPr>
            <p:ph type="ftr" sz="quarter" idx="11"/>
          </p:nvPr>
        </p:nvSpPr>
        <p:spPr/>
        <p:txBody>
          <a:bodyPr/>
          <a:lstStyle/>
          <a:p>
            <a:r>
              <a:rPr lang="en-US"/>
              <a:t>© innolab smart mobility  2020 - Timo Ohnmacht, Andi Kronawitter</a:t>
            </a:r>
          </a:p>
        </p:txBody>
      </p:sp>
      <p:sp>
        <p:nvSpPr>
          <p:cNvPr id="7" name="Rechteck 6">
            <a:extLst>
              <a:ext uri="{FF2B5EF4-FFF2-40B4-BE49-F238E27FC236}">
                <a16:creationId xmlns:a16="http://schemas.microsoft.com/office/drawing/2014/main" id="{B0E28221-F30A-C542-B470-9886C612520F}"/>
              </a:ext>
            </a:extLst>
          </p:cNvPr>
          <p:cNvSpPr/>
          <p:nvPr/>
        </p:nvSpPr>
        <p:spPr>
          <a:xfrm>
            <a:off x="1158862" y="2386407"/>
            <a:ext cx="10886303" cy="3126497"/>
          </a:xfrm>
          <a:prstGeom prst="rect">
            <a:avLst/>
          </a:prstGeom>
        </p:spPr>
        <p:txBody>
          <a:bodyPr wrap="square">
            <a:spAutoFit/>
          </a:bodyPr>
          <a:lstStyle/>
          <a:p>
            <a:pPr>
              <a:spcAft>
                <a:spcPts val="700"/>
              </a:spcAft>
            </a:pPr>
            <a:r>
              <a:rPr lang="de-CH" sz="2800" b="1" dirty="0">
                <a:latin typeface="Arial" panose="020B0604020202020204" pitchFamily="34" charset="0"/>
                <a:cs typeface="Arial" panose="020B0604020202020204" pitchFamily="34" charset="0"/>
              </a:rPr>
              <a:t>Gruppe 1: </a:t>
            </a:r>
            <a:r>
              <a:rPr lang="de-CH" sz="2800" b="1" dirty="0">
                <a:latin typeface="Arial" panose="020B0604020202020204" pitchFamily="34" charset="0"/>
                <a:cs typeface="Arial" panose="020B0604020202020204" pitchFamily="34" charset="0"/>
                <a:hlinkClick r:id="rId2"/>
              </a:rPr>
              <a:t>https://miro.com/app/board/o9J_knVDtrM=/</a:t>
            </a:r>
            <a:r>
              <a:rPr lang="de-CH" sz="2800" b="1" dirty="0">
                <a:latin typeface="Arial" panose="020B0604020202020204" pitchFamily="34" charset="0"/>
                <a:cs typeface="Arial" panose="020B0604020202020204" pitchFamily="34" charset="0"/>
              </a:rPr>
              <a:t> </a:t>
            </a:r>
          </a:p>
          <a:p>
            <a:pPr>
              <a:spcAft>
                <a:spcPts val="700"/>
              </a:spcAft>
            </a:pPr>
            <a:r>
              <a:rPr lang="de-CH" sz="2800" b="1" dirty="0">
                <a:latin typeface="Arial" panose="020B0604020202020204" pitchFamily="34" charset="0"/>
                <a:cs typeface="Arial" panose="020B0604020202020204" pitchFamily="34" charset="0"/>
              </a:rPr>
              <a:t>Gruppe 2: </a:t>
            </a:r>
            <a:r>
              <a:rPr lang="de-CH" sz="2800" b="1" dirty="0">
                <a:latin typeface="Arial" panose="020B0604020202020204" pitchFamily="34" charset="0"/>
                <a:cs typeface="Arial" panose="020B0604020202020204" pitchFamily="34" charset="0"/>
                <a:hlinkClick r:id="rId3"/>
              </a:rPr>
              <a:t>https://miro.com/app/board/o9J_knVDtz4=/</a:t>
            </a:r>
            <a:r>
              <a:rPr lang="de-CH" sz="2800" b="1" dirty="0">
                <a:latin typeface="Arial" panose="020B0604020202020204" pitchFamily="34" charset="0"/>
                <a:cs typeface="Arial" panose="020B0604020202020204" pitchFamily="34" charset="0"/>
              </a:rPr>
              <a:t> </a:t>
            </a:r>
          </a:p>
          <a:p>
            <a:pPr>
              <a:spcAft>
                <a:spcPts val="700"/>
              </a:spcAft>
            </a:pPr>
            <a:r>
              <a:rPr lang="de-CH" sz="2800" b="1" dirty="0">
                <a:latin typeface="Arial" panose="020B0604020202020204" pitchFamily="34" charset="0"/>
                <a:cs typeface="Arial" panose="020B0604020202020204" pitchFamily="34" charset="0"/>
              </a:rPr>
              <a:t>Gruppe 3: </a:t>
            </a:r>
            <a:r>
              <a:rPr lang="de-CH" sz="2800" b="1" dirty="0">
                <a:latin typeface="Arial" panose="020B0604020202020204" pitchFamily="34" charset="0"/>
                <a:cs typeface="Arial" panose="020B0604020202020204" pitchFamily="34" charset="0"/>
                <a:hlinkClick r:id="rId4"/>
              </a:rPr>
              <a:t>https://miro.com/app/board/o9J_knVDtEE=/</a:t>
            </a:r>
            <a:r>
              <a:rPr lang="de-CH" sz="2800" b="1" dirty="0">
                <a:latin typeface="Arial" panose="020B0604020202020204" pitchFamily="34" charset="0"/>
                <a:cs typeface="Arial" panose="020B0604020202020204" pitchFamily="34" charset="0"/>
              </a:rPr>
              <a:t> </a:t>
            </a:r>
          </a:p>
          <a:p>
            <a:pPr>
              <a:spcAft>
                <a:spcPts val="700"/>
              </a:spcAft>
            </a:pPr>
            <a:r>
              <a:rPr lang="de-CH" sz="2800" b="1" dirty="0">
                <a:latin typeface="Arial" panose="020B0604020202020204" pitchFamily="34" charset="0"/>
                <a:cs typeface="Arial" panose="020B0604020202020204" pitchFamily="34" charset="0"/>
              </a:rPr>
              <a:t>Gruppe 4: </a:t>
            </a:r>
            <a:r>
              <a:rPr lang="de-CH" sz="2800" b="1" dirty="0">
                <a:latin typeface="Arial" panose="020B0604020202020204" pitchFamily="34" charset="0"/>
                <a:cs typeface="Arial" panose="020B0604020202020204" pitchFamily="34" charset="0"/>
                <a:hlinkClick r:id="rId5"/>
              </a:rPr>
              <a:t>https://miro.com/app/board/o9J_knVDtMw=/</a:t>
            </a:r>
            <a:r>
              <a:rPr lang="de-CH" sz="2800" b="1" dirty="0">
                <a:latin typeface="Arial" panose="020B0604020202020204" pitchFamily="34" charset="0"/>
                <a:cs typeface="Arial" panose="020B0604020202020204" pitchFamily="34" charset="0"/>
              </a:rPr>
              <a:t> </a:t>
            </a:r>
          </a:p>
          <a:p>
            <a:pPr>
              <a:spcAft>
                <a:spcPts val="700"/>
              </a:spcAft>
            </a:pPr>
            <a:r>
              <a:rPr lang="de-CH" sz="2800" b="1" dirty="0">
                <a:latin typeface="Arial" panose="020B0604020202020204" pitchFamily="34" charset="0"/>
                <a:cs typeface="Arial" panose="020B0604020202020204" pitchFamily="34" charset="0"/>
              </a:rPr>
              <a:t>Gruppe 5: </a:t>
            </a:r>
            <a:r>
              <a:rPr lang="de-CH" sz="2800" b="1" dirty="0">
                <a:latin typeface="Arial" panose="020B0604020202020204" pitchFamily="34" charset="0"/>
                <a:cs typeface="Arial" panose="020B0604020202020204" pitchFamily="34" charset="0"/>
                <a:hlinkClick r:id="rId6"/>
              </a:rPr>
              <a:t>https://miro.com/app/board/o9J_knVDtVE=/</a:t>
            </a:r>
            <a:r>
              <a:rPr lang="de-CH" sz="2800" b="1" dirty="0">
                <a:latin typeface="Arial" panose="020B0604020202020204" pitchFamily="34" charset="0"/>
                <a:cs typeface="Arial" panose="020B0604020202020204" pitchFamily="34" charset="0"/>
              </a:rPr>
              <a:t> </a:t>
            </a:r>
          </a:p>
          <a:p>
            <a:pPr>
              <a:spcAft>
                <a:spcPts val="700"/>
              </a:spcAft>
            </a:pPr>
            <a:r>
              <a:rPr lang="de-CH" sz="2800" b="1" dirty="0">
                <a:latin typeface="Arial" panose="020B0604020202020204" pitchFamily="34" charset="0"/>
                <a:cs typeface="Arial" panose="020B0604020202020204" pitchFamily="34" charset="0"/>
              </a:rPr>
              <a:t>Gruppe 6: </a:t>
            </a:r>
            <a:r>
              <a:rPr lang="de-CH" sz="2800" b="1" dirty="0">
                <a:latin typeface="Arial" panose="020B0604020202020204" pitchFamily="34" charset="0"/>
                <a:cs typeface="Arial" panose="020B0604020202020204" pitchFamily="34" charset="0"/>
                <a:hlinkClick r:id="rId7"/>
              </a:rPr>
              <a:t>https://miro.com/app/board/o9J_knVDtdM=/</a:t>
            </a:r>
            <a:r>
              <a:rPr lang="de-CH" sz="2800" b="1" dirty="0">
                <a:latin typeface="Arial" panose="020B0604020202020204" pitchFamily="34" charset="0"/>
                <a:cs typeface="Arial" panose="020B0604020202020204" pitchFamily="34" charset="0"/>
              </a:rPr>
              <a:t> </a:t>
            </a:r>
          </a:p>
        </p:txBody>
      </p:sp>
      <p:sp>
        <p:nvSpPr>
          <p:cNvPr id="4" name="Foliennummernplatzhalter 3">
            <a:extLst>
              <a:ext uri="{FF2B5EF4-FFF2-40B4-BE49-F238E27FC236}">
                <a16:creationId xmlns:a16="http://schemas.microsoft.com/office/drawing/2014/main" id="{56813343-F62A-FC47-AC30-B4749D4FDAD6}"/>
              </a:ext>
            </a:extLst>
          </p:cNvPr>
          <p:cNvSpPr>
            <a:spLocks noGrp="1"/>
          </p:cNvSpPr>
          <p:nvPr>
            <p:ph type="sldNum" sz="quarter" idx="12"/>
          </p:nvPr>
        </p:nvSpPr>
        <p:spPr/>
        <p:txBody>
          <a:bodyPr/>
          <a:lstStyle/>
          <a:p>
            <a:fld id="{2C422B48-A01B-014E-891E-B9F4D62A9E6A}" type="slidenum">
              <a:rPr lang="en-US" smtClean="0"/>
              <a:t>54</a:t>
            </a:fld>
            <a:endParaRPr lang="en-US"/>
          </a:p>
        </p:txBody>
      </p:sp>
    </p:spTree>
    <p:extLst>
      <p:ext uri="{BB962C8B-B14F-4D97-AF65-F5344CB8AC3E}">
        <p14:creationId xmlns:p14="http://schemas.microsoft.com/office/powerpoint/2010/main" val="14815911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8DB2695-1597-CF45-99E9-812976649F8C}"/>
              </a:ext>
            </a:extLst>
          </p:cNvPr>
          <p:cNvSpPr>
            <a:spLocks noGrp="1"/>
          </p:cNvSpPr>
          <p:nvPr>
            <p:ph type="dt" sz="half" idx="10"/>
          </p:nvPr>
        </p:nvSpPr>
        <p:spPr/>
        <p:txBody>
          <a:bodyPr/>
          <a:lstStyle/>
          <a:p>
            <a:r>
              <a:rPr lang="de-CH"/>
              <a:t>20. August 2020</a:t>
            </a:r>
            <a:endParaRPr lang="en-US"/>
          </a:p>
        </p:txBody>
      </p:sp>
      <p:sp>
        <p:nvSpPr>
          <p:cNvPr id="3" name="Fußzeilenplatzhalter 2">
            <a:extLst>
              <a:ext uri="{FF2B5EF4-FFF2-40B4-BE49-F238E27FC236}">
                <a16:creationId xmlns:a16="http://schemas.microsoft.com/office/drawing/2014/main" id="{10256EF5-F8FE-0C4F-8D76-F3EC213D2FA7}"/>
              </a:ext>
            </a:extLst>
          </p:cNvPr>
          <p:cNvSpPr>
            <a:spLocks noGrp="1"/>
          </p:cNvSpPr>
          <p:nvPr>
            <p:ph type="ftr" sz="quarter" idx="11"/>
          </p:nvPr>
        </p:nvSpPr>
        <p:spPr/>
        <p:txBody>
          <a:bodyPr/>
          <a:lstStyle/>
          <a:p>
            <a:r>
              <a:rPr lang="en-US"/>
              <a:t>© innolab smart mobility  2020 - Timo Ohnmacht, Andi Kronawitter</a:t>
            </a:r>
          </a:p>
        </p:txBody>
      </p:sp>
      <p:sp>
        <p:nvSpPr>
          <p:cNvPr id="4" name="Foliennummernplatzhalter 3">
            <a:extLst>
              <a:ext uri="{FF2B5EF4-FFF2-40B4-BE49-F238E27FC236}">
                <a16:creationId xmlns:a16="http://schemas.microsoft.com/office/drawing/2014/main" id="{198AFC81-CDAB-0A4A-A9E7-E8A691C03D83}"/>
              </a:ext>
            </a:extLst>
          </p:cNvPr>
          <p:cNvSpPr>
            <a:spLocks noGrp="1"/>
          </p:cNvSpPr>
          <p:nvPr>
            <p:ph type="sldNum" sz="quarter" idx="12"/>
          </p:nvPr>
        </p:nvSpPr>
        <p:spPr/>
        <p:txBody>
          <a:bodyPr/>
          <a:lstStyle/>
          <a:p>
            <a:fld id="{2C422B48-A01B-014E-891E-B9F4D62A9E6A}" type="slidenum">
              <a:rPr lang="en-US" smtClean="0"/>
              <a:t>55</a:t>
            </a:fld>
            <a:endParaRPr lang="en-US"/>
          </a:p>
        </p:txBody>
      </p:sp>
      <p:pic>
        <p:nvPicPr>
          <p:cNvPr id="5" name="Grafik 4">
            <a:extLst>
              <a:ext uri="{FF2B5EF4-FFF2-40B4-BE49-F238E27FC236}">
                <a16:creationId xmlns:a16="http://schemas.microsoft.com/office/drawing/2014/main" id="{383E68D2-5A42-7241-96D1-DB7DB58747EB}"/>
              </a:ext>
            </a:extLst>
          </p:cNvPr>
          <p:cNvPicPr>
            <a:picLocks noChangeAspect="1"/>
          </p:cNvPicPr>
          <p:nvPr/>
        </p:nvPicPr>
        <p:blipFill>
          <a:blip r:embed="rId2"/>
          <a:stretch>
            <a:fillRect/>
          </a:stretch>
        </p:blipFill>
        <p:spPr>
          <a:xfrm>
            <a:off x="0" y="866383"/>
            <a:ext cx="12192000" cy="5125233"/>
          </a:xfrm>
          <a:prstGeom prst="rect">
            <a:avLst/>
          </a:prstGeom>
        </p:spPr>
      </p:pic>
      <p:sp>
        <p:nvSpPr>
          <p:cNvPr id="6" name="Textfeld 5">
            <a:extLst>
              <a:ext uri="{FF2B5EF4-FFF2-40B4-BE49-F238E27FC236}">
                <a16:creationId xmlns:a16="http://schemas.microsoft.com/office/drawing/2014/main" id="{A313DC01-FB20-C24C-B25E-AA1FF1E66F28}"/>
              </a:ext>
            </a:extLst>
          </p:cNvPr>
          <p:cNvSpPr txBox="1"/>
          <p:nvPr/>
        </p:nvSpPr>
        <p:spPr>
          <a:xfrm>
            <a:off x="182880" y="136525"/>
            <a:ext cx="1061509" cy="369332"/>
          </a:xfrm>
          <a:prstGeom prst="rect">
            <a:avLst/>
          </a:prstGeom>
          <a:noFill/>
        </p:spPr>
        <p:txBody>
          <a:bodyPr wrap="none" rtlCol="0">
            <a:spAutoFit/>
          </a:bodyPr>
          <a:lstStyle/>
          <a:p>
            <a:r>
              <a:rPr lang="de-DE" dirty="0"/>
              <a:t>Gruppe 1</a:t>
            </a:r>
          </a:p>
        </p:txBody>
      </p:sp>
    </p:spTree>
    <p:extLst>
      <p:ext uri="{BB962C8B-B14F-4D97-AF65-F5344CB8AC3E}">
        <p14:creationId xmlns:p14="http://schemas.microsoft.com/office/powerpoint/2010/main" val="3489113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061C31A-9937-044B-85F1-968FF8DF7722}"/>
              </a:ext>
            </a:extLst>
          </p:cNvPr>
          <p:cNvSpPr>
            <a:spLocks noGrp="1"/>
          </p:cNvSpPr>
          <p:nvPr>
            <p:ph type="dt" sz="half" idx="10"/>
          </p:nvPr>
        </p:nvSpPr>
        <p:spPr/>
        <p:txBody>
          <a:bodyPr/>
          <a:lstStyle/>
          <a:p>
            <a:r>
              <a:rPr lang="de-CH"/>
              <a:t>20. August 2020</a:t>
            </a:r>
            <a:endParaRPr lang="en-US"/>
          </a:p>
        </p:txBody>
      </p:sp>
      <p:sp>
        <p:nvSpPr>
          <p:cNvPr id="3" name="Fußzeilenplatzhalter 2">
            <a:extLst>
              <a:ext uri="{FF2B5EF4-FFF2-40B4-BE49-F238E27FC236}">
                <a16:creationId xmlns:a16="http://schemas.microsoft.com/office/drawing/2014/main" id="{23C927AD-6775-4749-B567-7C1502D5D698}"/>
              </a:ext>
            </a:extLst>
          </p:cNvPr>
          <p:cNvSpPr>
            <a:spLocks noGrp="1"/>
          </p:cNvSpPr>
          <p:nvPr>
            <p:ph type="ftr" sz="quarter" idx="11"/>
          </p:nvPr>
        </p:nvSpPr>
        <p:spPr/>
        <p:txBody>
          <a:bodyPr/>
          <a:lstStyle/>
          <a:p>
            <a:r>
              <a:rPr lang="en-US"/>
              <a:t>© innolab smart mobility  2020 - Timo Ohnmacht, Andi Kronawitter</a:t>
            </a:r>
          </a:p>
        </p:txBody>
      </p:sp>
      <p:sp>
        <p:nvSpPr>
          <p:cNvPr id="4" name="Foliennummernplatzhalter 3">
            <a:extLst>
              <a:ext uri="{FF2B5EF4-FFF2-40B4-BE49-F238E27FC236}">
                <a16:creationId xmlns:a16="http://schemas.microsoft.com/office/drawing/2014/main" id="{30600464-3DB1-2840-953C-71488AB86A40}"/>
              </a:ext>
            </a:extLst>
          </p:cNvPr>
          <p:cNvSpPr>
            <a:spLocks noGrp="1"/>
          </p:cNvSpPr>
          <p:nvPr>
            <p:ph type="sldNum" sz="quarter" idx="12"/>
          </p:nvPr>
        </p:nvSpPr>
        <p:spPr/>
        <p:txBody>
          <a:bodyPr/>
          <a:lstStyle/>
          <a:p>
            <a:fld id="{2C422B48-A01B-014E-891E-B9F4D62A9E6A}" type="slidenum">
              <a:rPr lang="en-US" smtClean="0"/>
              <a:t>56</a:t>
            </a:fld>
            <a:endParaRPr lang="en-US"/>
          </a:p>
        </p:txBody>
      </p:sp>
      <p:sp>
        <p:nvSpPr>
          <p:cNvPr id="5" name="Textfeld 4">
            <a:extLst>
              <a:ext uri="{FF2B5EF4-FFF2-40B4-BE49-F238E27FC236}">
                <a16:creationId xmlns:a16="http://schemas.microsoft.com/office/drawing/2014/main" id="{A6A43066-0126-1D45-BDF2-39544AF6C98D}"/>
              </a:ext>
            </a:extLst>
          </p:cNvPr>
          <p:cNvSpPr txBox="1"/>
          <p:nvPr/>
        </p:nvSpPr>
        <p:spPr>
          <a:xfrm>
            <a:off x="182880" y="136525"/>
            <a:ext cx="1061509" cy="369332"/>
          </a:xfrm>
          <a:prstGeom prst="rect">
            <a:avLst/>
          </a:prstGeom>
          <a:noFill/>
        </p:spPr>
        <p:txBody>
          <a:bodyPr wrap="none" rtlCol="0">
            <a:spAutoFit/>
          </a:bodyPr>
          <a:lstStyle/>
          <a:p>
            <a:r>
              <a:rPr lang="de-DE" dirty="0"/>
              <a:t>Gruppe 1</a:t>
            </a:r>
          </a:p>
        </p:txBody>
      </p:sp>
      <p:pic>
        <p:nvPicPr>
          <p:cNvPr id="6" name="Grafik 5">
            <a:extLst>
              <a:ext uri="{FF2B5EF4-FFF2-40B4-BE49-F238E27FC236}">
                <a16:creationId xmlns:a16="http://schemas.microsoft.com/office/drawing/2014/main" id="{AACC5B49-B938-7841-92ED-5C3A82D2BE01}"/>
              </a:ext>
            </a:extLst>
          </p:cNvPr>
          <p:cNvPicPr>
            <a:picLocks noChangeAspect="1"/>
          </p:cNvPicPr>
          <p:nvPr/>
        </p:nvPicPr>
        <p:blipFill>
          <a:blip r:embed="rId2"/>
          <a:stretch>
            <a:fillRect/>
          </a:stretch>
        </p:blipFill>
        <p:spPr>
          <a:xfrm>
            <a:off x="419100" y="826195"/>
            <a:ext cx="11353800" cy="5667010"/>
          </a:xfrm>
          <a:prstGeom prst="rect">
            <a:avLst/>
          </a:prstGeom>
        </p:spPr>
      </p:pic>
    </p:spTree>
    <p:extLst>
      <p:ext uri="{BB962C8B-B14F-4D97-AF65-F5344CB8AC3E}">
        <p14:creationId xmlns:p14="http://schemas.microsoft.com/office/powerpoint/2010/main" val="38767022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C3C8528-AAAD-044A-868B-ED5371E8B489}"/>
              </a:ext>
            </a:extLst>
          </p:cNvPr>
          <p:cNvSpPr>
            <a:spLocks noGrp="1"/>
          </p:cNvSpPr>
          <p:nvPr>
            <p:ph type="dt" sz="half" idx="10"/>
          </p:nvPr>
        </p:nvSpPr>
        <p:spPr/>
        <p:txBody>
          <a:bodyPr/>
          <a:lstStyle/>
          <a:p>
            <a:r>
              <a:rPr lang="de-CH"/>
              <a:t>20. August 2020</a:t>
            </a:r>
            <a:endParaRPr lang="en-US"/>
          </a:p>
        </p:txBody>
      </p:sp>
      <p:sp>
        <p:nvSpPr>
          <p:cNvPr id="3" name="Fußzeilenplatzhalter 2">
            <a:extLst>
              <a:ext uri="{FF2B5EF4-FFF2-40B4-BE49-F238E27FC236}">
                <a16:creationId xmlns:a16="http://schemas.microsoft.com/office/drawing/2014/main" id="{94C95B23-5DE3-1745-9A6A-96FEAF5964FD}"/>
              </a:ext>
            </a:extLst>
          </p:cNvPr>
          <p:cNvSpPr>
            <a:spLocks noGrp="1"/>
          </p:cNvSpPr>
          <p:nvPr>
            <p:ph type="ftr" sz="quarter" idx="11"/>
          </p:nvPr>
        </p:nvSpPr>
        <p:spPr/>
        <p:txBody>
          <a:bodyPr/>
          <a:lstStyle/>
          <a:p>
            <a:r>
              <a:rPr lang="en-US"/>
              <a:t>© innolab smart mobility  2020 - Timo Ohnmacht, Andi Kronawitter</a:t>
            </a:r>
          </a:p>
        </p:txBody>
      </p:sp>
      <p:sp>
        <p:nvSpPr>
          <p:cNvPr id="4" name="Foliennummernplatzhalter 3">
            <a:extLst>
              <a:ext uri="{FF2B5EF4-FFF2-40B4-BE49-F238E27FC236}">
                <a16:creationId xmlns:a16="http://schemas.microsoft.com/office/drawing/2014/main" id="{EAB7B232-C11B-6D40-B53F-9D9F38440CA8}"/>
              </a:ext>
            </a:extLst>
          </p:cNvPr>
          <p:cNvSpPr>
            <a:spLocks noGrp="1"/>
          </p:cNvSpPr>
          <p:nvPr>
            <p:ph type="sldNum" sz="quarter" idx="12"/>
          </p:nvPr>
        </p:nvSpPr>
        <p:spPr/>
        <p:txBody>
          <a:bodyPr/>
          <a:lstStyle/>
          <a:p>
            <a:fld id="{2C422B48-A01B-014E-891E-B9F4D62A9E6A}" type="slidenum">
              <a:rPr lang="en-US" smtClean="0"/>
              <a:t>57</a:t>
            </a:fld>
            <a:endParaRPr lang="en-US"/>
          </a:p>
        </p:txBody>
      </p:sp>
      <p:sp>
        <p:nvSpPr>
          <p:cNvPr id="5" name="Textfeld 4">
            <a:extLst>
              <a:ext uri="{FF2B5EF4-FFF2-40B4-BE49-F238E27FC236}">
                <a16:creationId xmlns:a16="http://schemas.microsoft.com/office/drawing/2014/main" id="{F65E530E-E94E-C345-BD95-8499B9B12931}"/>
              </a:ext>
            </a:extLst>
          </p:cNvPr>
          <p:cNvSpPr txBox="1"/>
          <p:nvPr/>
        </p:nvSpPr>
        <p:spPr>
          <a:xfrm>
            <a:off x="182880" y="136525"/>
            <a:ext cx="1061509" cy="369332"/>
          </a:xfrm>
          <a:prstGeom prst="rect">
            <a:avLst/>
          </a:prstGeom>
          <a:noFill/>
        </p:spPr>
        <p:txBody>
          <a:bodyPr wrap="none" rtlCol="0">
            <a:spAutoFit/>
          </a:bodyPr>
          <a:lstStyle/>
          <a:p>
            <a:r>
              <a:rPr lang="de-DE" dirty="0"/>
              <a:t>Gruppe 1</a:t>
            </a:r>
          </a:p>
        </p:txBody>
      </p:sp>
      <p:pic>
        <p:nvPicPr>
          <p:cNvPr id="6" name="Grafik 5">
            <a:extLst>
              <a:ext uri="{FF2B5EF4-FFF2-40B4-BE49-F238E27FC236}">
                <a16:creationId xmlns:a16="http://schemas.microsoft.com/office/drawing/2014/main" id="{DCB9C3B2-F71C-A943-AF28-19D3429CE7AE}"/>
              </a:ext>
            </a:extLst>
          </p:cNvPr>
          <p:cNvPicPr>
            <a:picLocks noChangeAspect="1"/>
          </p:cNvPicPr>
          <p:nvPr/>
        </p:nvPicPr>
        <p:blipFill>
          <a:blip r:embed="rId2"/>
          <a:stretch>
            <a:fillRect/>
          </a:stretch>
        </p:blipFill>
        <p:spPr>
          <a:xfrm>
            <a:off x="2306052" y="0"/>
            <a:ext cx="7579895" cy="6858000"/>
          </a:xfrm>
          <a:prstGeom prst="rect">
            <a:avLst/>
          </a:prstGeom>
        </p:spPr>
      </p:pic>
    </p:spTree>
    <p:extLst>
      <p:ext uri="{BB962C8B-B14F-4D97-AF65-F5344CB8AC3E}">
        <p14:creationId xmlns:p14="http://schemas.microsoft.com/office/powerpoint/2010/main" val="553732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8DB2695-1597-CF45-99E9-812976649F8C}"/>
              </a:ext>
            </a:extLst>
          </p:cNvPr>
          <p:cNvSpPr>
            <a:spLocks noGrp="1"/>
          </p:cNvSpPr>
          <p:nvPr>
            <p:ph type="dt" sz="half" idx="10"/>
          </p:nvPr>
        </p:nvSpPr>
        <p:spPr/>
        <p:txBody>
          <a:bodyPr/>
          <a:lstStyle/>
          <a:p>
            <a:r>
              <a:rPr lang="de-CH"/>
              <a:t>20. August 2020</a:t>
            </a:r>
            <a:endParaRPr lang="en-US"/>
          </a:p>
        </p:txBody>
      </p:sp>
      <p:sp>
        <p:nvSpPr>
          <p:cNvPr id="3" name="Fußzeilenplatzhalter 2">
            <a:extLst>
              <a:ext uri="{FF2B5EF4-FFF2-40B4-BE49-F238E27FC236}">
                <a16:creationId xmlns:a16="http://schemas.microsoft.com/office/drawing/2014/main" id="{10256EF5-F8FE-0C4F-8D76-F3EC213D2FA7}"/>
              </a:ext>
            </a:extLst>
          </p:cNvPr>
          <p:cNvSpPr>
            <a:spLocks noGrp="1"/>
          </p:cNvSpPr>
          <p:nvPr>
            <p:ph type="ftr" sz="quarter" idx="11"/>
          </p:nvPr>
        </p:nvSpPr>
        <p:spPr/>
        <p:txBody>
          <a:bodyPr/>
          <a:lstStyle/>
          <a:p>
            <a:r>
              <a:rPr lang="en-US"/>
              <a:t>© innolab smart mobility  2020 - Timo Ohnmacht, Andi Kronawitter</a:t>
            </a:r>
          </a:p>
        </p:txBody>
      </p:sp>
      <p:sp>
        <p:nvSpPr>
          <p:cNvPr id="4" name="Foliennummernplatzhalter 3">
            <a:extLst>
              <a:ext uri="{FF2B5EF4-FFF2-40B4-BE49-F238E27FC236}">
                <a16:creationId xmlns:a16="http://schemas.microsoft.com/office/drawing/2014/main" id="{198AFC81-CDAB-0A4A-A9E7-E8A691C03D83}"/>
              </a:ext>
            </a:extLst>
          </p:cNvPr>
          <p:cNvSpPr>
            <a:spLocks noGrp="1"/>
          </p:cNvSpPr>
          <p:nvPr>
            <p:ph type="sldNum" sz="quarter" idx="12"/>
          </p:nvPr>
        </p:nvSpPr>
        <p:spPr/>
        <p:txBody>
          <a:bodyPr/>
          <a:lstStyle/>
          <a:p>
            <a:fld id="{2C422B48-A01B-014E-891E-B9F4D62A9E6A}" type="slidenum">
              <a:rPr lang="en-US" smtClean="0"/>
              <a:t>58</a:t>
            </a:fld>
            <a:endParaRPr lang="en-US"/>
          </a:p>
        </p:txBody>
      </p:sp>
      <p:sp>
        <p:nvSpPr>
          <p:cNvPr id="6" name="Textfeld 5">
            <a:extLst>
              <a:ext uri="{FF2B5EF4-FFF2-40B4-BE49-F238E27FC236}">
                <a16:creationId xmlns:a16="http://schemas.microsoft.com/office/drawing/2014/main" id="{A313DC01-FB20-C24C-B25E-AA1FF1E66F28}"/>
              </a:ext>
            </a:extLst>
          </p:cNvPr>
          <p:cNvSpPr txBox="1"/>
          <p:nvPr/>
        </p:nvSpPr>
        <p:spPr>
          <a:xfrm>
            <a:off x="182880" y="136525"/>
            <a:ext cx="1061509" cy="369332"/>
          </a:xfrm>
          <a:prstGeom prst="rect">
            <a:avLst/>
          </a:prstGeom>
          <a:noFill/>
        </p:spPr>
        <p:txBody>
          <a:bodyPr wrap="none" rtlCol="0">
            <a:spAutoFit/>
          </a:bodyPr>
          <a:lstStyle/>
          <a:p>
            <a:r>
              <a:rPr lang="de-DE" dirty="0"/>
              <a:t>Gruppe 2</a:t>
            </a:r>
          </a:p>
        </p:txBody>
      </p:sp>
      <p:pic>
        <p:nvPicPr>
          <p:cNvPr id="7" name="Grafik 6">
            <a:extLst>
              <a:ext uri="{FF2B5EF4-FFF2-40B4-BE49-F238E27FC236}">
                <a16:creationId xmlns:a16="http://schemas.microsoft.com/office/drawing/2014/main" id="{42E3A0D6-EAB1-F94F-BAE3-F9FE8CAA4B96}"/>
              </a:ext>
            </a:extLst>
          </p:cNvPr>
          <p:cNvPicPr>
            <a:picLocks noChangeAspect="1"/>
          </p:cNvPicPr>
          <p:nvPr/>
        </p:nvPicPr>
        <p:blipFill>
          <a:blip r:embed="rId2"/>
          <a:stretch>
            <a:fillRect/>
          </a:stretch>
        </p:blipFill>
        <p:spPr>
          <a:xfrm>
            <a:off x="0" y="856477"/>
            <a:ext cx="12192000" cy="5145046"/>
          </a:xfrm>
          <a:prstGeom prst="rect">
            <a:avLst/>
          </a:prstGeom>
        </p:spPr>
      </p:pic>
    </p:spTree>
    <p:extLst>
      <p:ext uri="{BB962C8B-B14F-4D97-AF65-F5344CB8AC3E}">
        <p14:creationId xmlns:p14="http://schemas.microsoft.com/office/powerpoint/2010/main" val="42387361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061C31A-9937-044B-85F1-968FF8DF7722}"/>
              </a:ext>
            </a:extLst>
          </p:cNvPr>
          <p:cNvSpPr>
            <a:spLocks noGrp="1"/>
          </p:cNvSpPr>
          <p:nvPr>
            <p:ph type="dt" sz="half" idx="10"/>
          </p:nvPr>
        </p:nvSpPr>
        <p:spPr/>
        <p:txBody>
          <a:bodyPr/>
          <a:lstStyle/>
          <a:p>
            <a:r>
              <a:rPr lang="de-CH"/>
              <a:t>20. August 2020</a:t>
            </a:r>
            <a:endParaRPr lang="en-US"/>
          </a:p>
        </p:txBody>
      </p:sp>
      <p:sp>
        <p:nvSpPr>
          <p:cNvPr id="3" name="Fußzeilenplatzhalter 2">
            <a:extLst>
              <a:ext uri="{FF2B5EF4-FFF2-40B4-BE49-F238E27FC236}">
                <a16:creationId xmlns:a16="http://schemas.microsoft.com/office/drawing/2014/main" id="{23C927AD-6775-4749-B567-7C1502D5D698}"/>
              </a:ext>
            </a:extLst>
          </p:cNvPr>
          <p:cNvSpPr>
            <a:spLocks noGrp="1"/>
          </p:cNvSpPr>
          <p:nvPr>
            <p:ph type="ftr" sz="quarter" idx="11"/>
          </p:nvPr>
        </p:nvSpPr>
        <p:spPr/>
        <p:txBody>
          <a:bodyPr/>
          <a:lstStyle/>
          <a:p>
            <a:r>
              <a:rPr lang="en-US"/>
              <a:t>© innolab smart mobility  2020 - Timo Ohnmacht, Andi Kronawitter</a:t>
            </a:r>
          </a:p>
        </p:txBody>
      </p:sp>
      <p:sp>
        <p:nvSpPr>
          <p:cNvPr id="4" name="Foliennummernplatzhalter 3">
            <a:extLst>
              <a:ext uri="{FF2B5EF4-FFF2-40B4-BE49-F238E27FC236}">
                <a16:creationId xmlns:a16="http://schemas.microsoft.com/office/drawing/2014/main" id="{30600464-3DB1-2840-953C-71488AB86A40}"/>
              </a:ext>
            </a:extLst>
          </p:cNvPr>
          <p:cNvSpPr>
            <a:spLocks noGrp="1"/>
          </p:cNvSpPr>
          <p:nvPr>
            <p:ph type="sldNum" sz="quarter" idx="12"/>
          </p:nvPr>
        </p:nvSpPr>
        <p:spPr/>
        <p:txBody>
          <a:bodyPr/>
          <a:lstStyle/>
          <a:p>
            <a:fld id="{2C422B48-A01B-014E-891E-B9F4D62A9E6A}" type="slidenum">
              <a:rPr lang="en-US" smtClean="0"/>
              <a:t>59</a:t>
            </a:fld>
            <a:endParaRPr lang="en-US"/>
          </a:p>
        </p:txBody>
      </p:sp>
      <p:sp>
        <p:nvSpPr>
          <p:cNvPr id="5" name="Textfeld 4">
            <a:extLst>
              <a:ext uri="{FF2B5EF4-FFF2-40B4-BE49-F238E27FC236}">
                <a16:creationId xmlns:a16="http://schemas.microsoft.com/office/drawing/2014/main" id="{A6A43066-0126-1D45-BDF2-39544AF6C98D}"/>
              </a:ext>
            </a:extLst>
          </p:cNvPr>
          <p:cNvSpPr txBox="1"/>
          <p:nvPr/>
        </p:nvSpPr>
        <p:spPr>
          <a:xfrm>
            <a:off x="182880" y="136525"/>
            <a:ext cx="1061509" cy="369332"/>
          </a:xfrm>
          <a:prstGeom prst="rect">
            <a:avLst/>
          </a:prstGeom>
          <a:noFill/>
        </p:spPr>
        <p:txBody>
          <a:bodyPr wrap="none" rtlCol="0">
            <a:spAutoFit/>
          </a:bodyPr>
          <a:lstStyle/>
          <a:p>
            <a:r>
              <a:rPr lang="de-DE" dirty="0"/>
              <a:t>Gruppe 2</a:t>
            </a:r>
          </a:p>
        </p:txBody>
      </p:sp>
      <p:pic>
        <p:nvPicPr>
          <p:cNvPr id="6" name="Grafik 5">
            <a:extLst>
              <a:ext uri="{FF2B5EF4-FFF2-40B4-BE49-F238E27FC236}">
                <a16:creationId xmlns:a16="http://schemas.microsoft.com/office/drawing/2014/main" id="{64FFC031-D818-0444-A69D-1527695F1ECA}"/>
              </a:ext>
            </a:extLst>
          </p:cNvPr>
          <p:cNvPicPr>
            <a:picLocks noChangeAspect="1"/>
          </p:cNvPicPr>
          <p:nvPr/>
        </p:nvPicPr>
        <p:blipFill>
          <a:blip r:embed="rId2"/>
          <a:stretch>
            <a:fillRect/>
          </a:stretch>
        </p:blipFill>
        <p:spPr>
          <a:xfrm>
            <a:off x="182880" y="618284"/>
            <a:ext cx="11869271" cy="5867019"/>
          </a:xfrm>
          <a:prstGeom prst="rect">
            <a:avLst/>
          </a:prstGeom>
        </p:spPr>
      </p:pic>
    </p:spTree>
    <p:extLst>
      <p:ext uri="{BB962C8B-B14F-4D97-AF65-F5344CB8AC3E}">
        <p14:creationId xmlns:p14="http://schemas.microsoft.com/office/powerpoint/2010/main" val="2828444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C2126F-4D79-C749-8191-EFE162BD2580}"/>
              </a:ext>
            </a:extLst>
          </p:cNvPr>
          <p:cNvSpPr>
            <a:spLocks noGrp="1"/>
          </p:cNvSpPr>
          <p:nvPr>
            <p:ph type="title"/>
          </p:nvPr>
        </p:nvSpPr>
        <p:spPr/>
        <p:txBody>
          <a:bodyPr/>
          <a:lstStyle/>
          <a:p>
            <a:r>
              <a:rPr lang="de-DE" dirty="0"/>
              <a:t>Ablauf</a:t>
            </a:r>
          </a:p>
        </p:txBody>
      </p:sp>
      <p:sp>
        <p:nvSpPr>
          <p:cNvPr id="3" name="Datumsplatzhalter 2">
            <a:extLst>
              <a:ext uri="{FF2B5EF4-FFF2-40B4-BE49-F238E27FC236}">
                <a16:creationId xmlns:a16="http://schemas.microsoft.com/office/drawing/2014/main" id="{22054379-9FAF-754C-ACE3-67783EC5EE2D}"/>
              </a:ext>
            </a:extLst>
          </p:cNvPr>
          <p:cNvSpPr>
            <a:spLocks noGrp="1"/>
          </p:cNvSpPr>
          <p:nvPr>
            <p:ph type="dt" sz="half" idx="10"/>
          </p:nvPr>
        </p:nvSpPr>
        <p:spPr/>
        <p:txBody>
          <a:bodyPr/>
          <a:lstStyle/>
          <a:p>
            <a:r>
              <a:rPr lang="de-CH"/>
              <a:t>20. August 2020</a:t>
            </a:r>
            <a:endParaRPr lang="en-US"/>
          </a:p>
        </p:txBody>
      </p:sp>
      <p:sp>
        <p:nvSpPr>
          <p:cNvPr id="4" name="Fußzeilenplatzhalter 3">
            <a:extLst>
              <a:ext uri="{FF2B5EF4-FFF2-40B4-BE49-F238E27FC236}">
                <a16:creationId xmlns:a16="http://schemas.microsoft.com/office/drawing/2014/main" id="{A91C8A17-CC9A-B740-9F4F-1727D400AF7D}"/>
              </a:ext>
            </a:extLst>
          </p:cNvPr>
          <p:cNvSpPr>
            <a:spLocks noGrp="1"/>
          </p:cNvSpPr>
          <p:nvPr>
            <p:ph type="ftr" sz="quarter" idx="11"/>
          </p:nvPr>
        </p:nvSpPr>
        <p:spPr/>
        <p:txBody>
          <a:bodyPr/>
          <a:lstStyle/>
          <a:p>
            <a:r>
              <a:rPr lang="en-US"/>
              <a:t>© innolab smart mobility  2020 - Timo Ohnmacht, Andi Kronawitter</a:t>
            </a:r>
          </a:p>
        </p:txBody>
      </p:sp>
      <p:sp>
        <p:nvSpPr>
          <p:cNvPr id="5" name="Rechteck 4">
            <a:extLst>
              <a:ext uri="{FF2B5EF4-FFF2-40B4-BE49-F238E27FC236}">
                <a16:creationId xmlns:a16="http://schemas.microsoft.com/office/drawing/2014/main" id="{BABE3D5A-CF40-934E-B2FB-B1D6624D80EE}"/>
              </a:ext>
            </a:extLst>
          </p:cNvPr>
          <p:cNvSpPr/>
          <p:nvPr/>
        </p:nvSpPr>
        <p:spPr>
          <a:xfrm>
            <a:off x="3123201" y="2161925"/>
            <a:ext cx="773784" cy="246982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ED919C98-3B53-B044-9B73-DDB6F0A9C162}"/>
              </a:ext>
            </a:extLst>
          </p:cNvPr>
          <p:cNvSpPr/>
          <p:nvPr/>
        </p:nvSpPr>
        <p:spPr>
          <a:xfrm>
            <a:off x="4039172" y="2161924"/>
            <a:ext cx="773784" cy="2469823"/>
          </a:xfrm>
          <a:prstGeom prst="rect">
            <a:avLst/>
          </a:prstGeom>
          <a:solidFill>
            <a:srgbClr val="509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9CA1B744-21F9-F444-A8C6-76BA5FAC836E}"/>
              </a:ext>
            </a:extLst>
          </p:cNvPr>
          <p:cNvSpPr/>
          <p:nvPr/>
        </p:nvSpPr>
        <p:spPr>
          <a:xfrm>
            <a:off x="4962212" y="2161924"/>
            <a:ext cx="2053045" cy="565609"/>
          </a:xfrm>
          <a:prstGeom prst="rect">
            <a:avLst/>
          </a:prstGeom>
          <a:solidFill>
            <a:srgbClr val="E58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29EAAE72-E7BA-DA45-A5C9-3C00814AC34B}"/>
              </a:ext>
            </a:extLst>
          </p:cNvPr>
          <p:cNvSpPr/>
          <p:nvPr/>
        </p:nvSpPr>
        <p:spPr>
          <a:xfrm>
            <a:off x="4962212" y="2795462"/>
            <a:ext cx="2053045" cy="565609"/>
          </a:xfrm>
          <a:prstGeom prst="rect">
            <a:avLst/>
          </a:prstGeom>
          <a:solidFill>
            <a:srgbClr val="E58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0ABA4B72-5A43-3B48-91B3-B52322211E11}"/>
              </a:ext>
            </a:extLst>
          </p:cNvPr>
          <p:cNvSpPr/>
          <p:nvPr/>
        </p:nvSpPr>
        <p:spPr>
          <a:xfrm>
            <a:off x="4962212" y="3429000"/>
            <a:ext cx="2053045" cy="565609"/>
          </a:xfrm>
          <a:prstGeom prst="rect">
            <a:avLst/>
          </a:prstGeom>
          <a:solidFill>
            <a:srgbClr val="E58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68B195CE-E0EB-D94C-86A7-DE9D1408150A}"/>
              </a:ext>
            </a:extLst>
          </p:cNvPr>
          <p:cNvSpPr/>
          <p:nvPr/>
        </p:nvSpPr>
        <p:spPr>
          <a:xfrm>
            <a:off x="4962212" y="4062539"/>
            <a:ext cx="2053045" cy="565609"/>
          </a:xfrm>
          <a:prstGeom prst="rect">
            <a:avLst/>
          </a:prstGeom>
          <a:solidFill>
            <a:srgbClr val="E58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733BCA5E-9BEF-D444-B084-E8B78EA68351}"/>
              </a:ext>
            </a:extLst>
          </p:cNvPr>
          <p:cNvSpPr/>
          <p:nvPr/>
        </p:nvSpPr>
        <p:spPr>
          <a:xfrm>
            <a:off x="7164513" y="2158325"/>
            <a:ext cx="773784" cy="2469823"/>
          </a:xfrm>
          <a:prstGeom prst="rect">
            <a:avLst/>
          </a:prstGeom>
          <a:solidFill>
            <a:srgbClr val="509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E69DA65D-A769-2E49-A0F8-762709319320}"/>
              </a:ext>
            </a:extLst>
          </p:cNvPr>
          <p:cNvSpPr/>
          <p:nvPr/>
        </p:nvSpPr>
        <p:spPr>
          <a:xfrm>
            <a:off x="8087553" y="2158325"/>
            <a:ext cx="773784" cy="246982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6BFE9E14-97BC-BC47-ACA1-009EB30540A3}"/>
              </a:ext>
            </a:extLst>
          </p:cNvPr>
          <p:cNvSpPr txBox="1"/>
          <p:nvPr/>
        </p:nvSpPr>
        <p:spPr>
          <a:xfrm>
            <a:off x="2475395" y="4886852"/>
            <a:ext cx="1295611" cy="369332"/>
          </a:xfrm>
          <a:prstGeom prst="rect">
            <a:avLst/>
          </a:prstGeom>
          <a:noFill/>
        </p:spPr>
        <p:txBody>
          <a:bodyPr wrap="none" rtlCol="0">
            <a:spAutoFit/>
          </a:bodyPr>
          <a:lstStyle/>
          <a:p>
            <a:r>
              <a:rPr lang="de-DE" dirty="0" err="1"/>
              <a:t>Onboarding</a:t>
            </a:r>
            <a:endParaRPr lang="de-DE" dirty="0"/>
          </a:p>
        </p:txBody>
      </p:sp>
      <p:sp>
        <p:nvSpPr>
          <p:cNvPr id="19" name="Textfeld 18">
            <a:extLst>
              <a:ext uri="{FF2B5EF4-FFF2-40B4-BE49-F238E27FC236}">
                <a16:creationId xmlns:a16="http://schemas.microsoft.com/office/drawing/2014/main" id="{069C5A78-3CDB-2740-A172-DFAE2718ABD6}"/>
              </a:ext>
            </a:extLst>
          </p:cNvPr>
          <p:cNvSpPr txBox="1"/>
          <p:nvPr/>
        </p:nvSpPr>
        <p:spPr>
          <a:xfrm>
            <a:off x="3976261" y="4886850"/>
            <a:ext cx="899605" cy="369332"/>
          </a:xfrm>
          <a:prstGeom prst="rect">
            <a:avLst/>
          </a:prstGeom>
          <a:noFill/>
        </p:spPr>
        <p:txBody>
          <a:bodyPr wrap="none" rtlCol="0">
            <a:spAutoFit/>
          </a:bodyPr>
          <a:lstStyle/>
          <a:p>
            <a:r>
              <a:rPr lang="de-DE" dirty="0"/>
              <a:t>Plenum</a:t>
            </a:r>
          </a:p>
        </p:txBody>
      </p:sp>
      <p:sp>
        <p:nvSpPr>
          <p:cNvPr id="20" name="Textfeld 19">
            <a:extLst>
              <a:ext uri="{FF2B5EF4-FFF2-40B4-BE49-F238E27FC236}">
                <a16:creationId xmlns:a16="http://schemas.microsoft.com/office/drawing/2014/main" id="{B12C1881-BFF8-BA48-AEB4-B7C9817C9F8C}"/>
              </a:ext>
            </a:extLst>
          </p:cNvPr>
          <p:cNvSpPr txBox="1"/>
          <p:nvPr/>
        </p:nvSpPr>
        <p:spPr>
          <a:xfrm>
            <a:off x="5136802" y="4886850"/>
            <a:ext cx="1703864" cy="923330"/>
          </a:xfrm>
          <a:prstGeom prst="rect">
            <a:avLst/>
          </a:prstGeom>
          <a:noFill/>
        </p:spPr>
        <p:txBody>
          <a:bodyPr wrap="none" rtlCol="0">
            <a:spAutoFit/>
          </a:bodyPr>
          <a:lstStyle/>
          <a:p>
            <a:r>
              <a:rPr lang="de-DE" dirty="0"/>
              <a:t>Workshop in</a:t>
            </a:r>
          </a:p>
          <a:p>
            <a:r>
              <a:rPr lang="de-DE" dirty="0" err="1"/>
              <a:t>Breakoutrooms</a:t>
            </a:r>
            <a:endParaRPr lang="de-DE" dirty="0"/>
          </a:p>
          <a:p>
            <a:r>
              <a:rPr lang="de-DE" dirty="0"/>
              <a:t>mit </a:t>
            </a:r>
            <a:r>
              <a:rPr lang="de-DE" dirty="0" err="1"/>
              <a:t>miro</a:t>
            </a:r>
            <a:r>
              <a:rPr lang="de-DE" dirty="0"/>
              <a:t>-Boards</a:t>
            </a:r>
          </a:p>
        </p:txBody>
      </p:sp>
      <p:sp>
        <p:nvSpPr>
          <p:cNvPr id="21" name="Textfeld 20">
            <a:extLst>
              <a:ext uri="{FF2B5EF4-FFF2-40B4-BE49-F238E27FC236}">
                <a16:creationId xmlns:a16="http://schemas.microsoft.com/office/drawing/2014/main" id="{7E23F116-D5D7-404A-8B64-5908B20252B7}"/>
              </a:ext>
            </a:extLst>
          </p:cNvPr>
          <p:cNvSpPr txBox="1"/>
          <p:nvPr/>
        </p:nvSpPr>
        <p:spPr>
          <a:xfrm>
            <a:off x="7156127" y="4886850"/>
            <a:ext cx="899605" cy="369332"/>
          </a:xfrm>
          <a:prstGeom prst="rect">
            <a:avLst/>
          </a:prstGeom>
          <a:noFill/>
        </p:spPr>
        <p:txBody>
          <a:bodyPr wrap="none" rtlCol="0">
            <a:spAutoFit/>
          </a:bodyPr>
          <a:lstStyle/>
          <a:p>
            <a:r>
              <a:rPr lang="de-DE" dirty="0"/>
              <a:t>Plenum</a:t>
            </a:r>
          </a:p>
        </p:txBody>
      </p:sp>
      <p:sp>
        <p:nvSpPr>
          <p:cNvPr id="24" name="Textfeld 23">
            <a:extLst>
              <a:ext uri="{FF2B5EF4-FFF2-40B4-BE49-F238E27FC236}">
                <a16:creationId xmlns:a16="http://schemas.microsoft.com/office/drawing/2014/main" id="{69CBAD1C-6C11-A948-8C08-E1403E5EA6AE}"/>
              </a:ext>
            </a:extLst>
          </p:cNvPr>
          <p:cNvSpPr txBox="1"/>
          <p:nvPr/>
        </p:nvSpPr>
        <p:spPr>
          <a:xfrm>
            <a:off x="8087553" y="4900014"/>
            <a:ext cx="1064715" cy="646331"/>
          </a:xfrm>
          <a:prstGeom prst="rect">
            <a:avLst/>
          </a:prstGeom>
          <a:noFill/>
        </p:spPr>
        <p:txBody>
          <a:bodyPr wrap="none" rtlCol="0">
            <a:spAutoFit/>
          </a:bodyPr>
          <a:lstStyle/>
          <a:p>
            <a:r>
              <a:rPr lang="de-DE" dirty="0"/>
              <a:t>Virtueller</a:t>
            </a:r>
          </a:p>
          <a:p>
            <a:r>
              <a:rPr lang="de-DE" dirty="0" err="1"/>
              <a:t>Apero</a:t>
            </a:r>
            <a:endParaRPr lang="de-DE" dirty="0"/>
          </a:p>
        </p:txBody>
      </p:sp>
      <p:sp>
        <p:nvSpPr>
          <p:cNvPr id="25" name="Foliennummernplatzhalter 24">
            <a:extLst>
              <a:ext uri="{FF2B5EF4-FFF2-40B4-BE49-F238E27FC236}">
                <a16:creationId xmlns:a16="http://schemas.microsoft.com/office/drawing/2014/main" id="{3138698F-9706-1543-A980-D9FD95C5BC40}"/>
              </a:ext>
            </a:extLst>
          </p:cNvPr>
          <p:cNvSpPr>
            <a:spLocks noGrp="1"/>
          </p:cNvSpPr>
          <p:nvPr>
            <p:ph type="sldNum" sz="quarter" idx="12"/>
          </p:nvPr>
        </p:nvSpPr>
        <p:spPr/>
        <p:txBody>
          <a:bodyPr/>
          <a:lstStyle/>
          <a:p>
            <a:fld id="{2C422B48-A01B-014E-891E-B9F4D62A9E6A}" type="slidenum">
              <a:rPr lang="en-US" smtClean="0"/>
              <a:t>6</a:t>
            </a:fld>
            <a:endParaRPr lang="en-US"/>
          </a:p>
        </p:txBody>
      </p:sp>
    </p:spTree>
    <p:extLst>
      <p:ext uri="{BB962C8B-B14F-4D97-AF65-F5344CB8AC3E}">
        <p14:creationId xmlns:p14="http://schemas.microsoft.com/office/powerpoint/2010/main" val="15836001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C3C8528-AAAD-044A-868B-ED5371E8B489}"/>
              </a:ext>
            </a:extLst>
          </p:cNvPr>
          <p:cNvSpPr>
            <a:spLocks noGrp="1"/>
          </p:cNvSpPr>
          <p:nvPr>
            <p:ph type="dt" sz="half" idx="10"/>
          </p:nvPr>
        </p:nvSpPr>
        <p:spPr/>
        <p:txBody>
          <a:bodyPr/>
          <a:lstStyle/>
          <a:p>
            <a:r>
              <a:rPr lang="de-CH"/>
              <a:t>20. August 2020</a:t>
            </a:r>
            <a:endParaRPr lang="en-US"/>
          </a:p>
        </p:txBody>
      </p:sp>
      <p:sp>
        <p:nvSpPr>
          <p:cNvPr id="3" name="Fußzeilenplatzhalter 2">
            <a:extLst>
              <a:ext uri="{FF2B5EF4-FFF2-40B4-BE49-F238E27FC236}">
                <a16:creationId xmlns:a16="http://schemas.microsoft.com/office/drawing/2014/main" id="{94C95B23-5DE3-1745-9A6A-96FEAF5964FD}"/>
              </a:ext>
            </a:extLst>
          </p:cNvPr>
          <p:cNvSpPr>
            <a:spLocks noGrp="1"/>
          </p:cNvSpPr>
          <p:nvPr>
            <p:ph type="ftr" sz="quarter" idx="11"/>
          </p:nvPr>
        </p:nvSpPr>
        <p:spPr/>
        <p:txBody>
          <a:bodyPr/>
          <a:lstStyle/>
          <a:p>
            <a:r>
              <a:rPr lang="en-US"/>
              <a:t>© innolab smart mobility  2020 - Timo Ohnmacht, Andi Kronawitter</a:t>
            </a:r>
          </a:p>
        </p:txBody>
      </p:sp>
      <p:sp>
        <p:nvSpPr>
          <p:cNvPr id="4" name="Foliennummernplatzhalter 3">
            <a:extLst>
              <a:ext uri="{FF2B5EF4-FFF2-40B4-BE49-F238E27FC236}">
                <a16:creationId xmlns:a16="http://schemas.microsoft.com/office/drawing/2014/main" id="{EAB7B232-C11B-6D40-B53F-9D9F38440CA8}"/>
              </a:ext>
            </a:extLst>
          </p:cNvPr>
          <p:cNvSpPr>
            <a:spLocks noGrp="1"/>
          </p:cNvSpPr>
          <p:nvPr>
            <p:ph type="sldNum" sz="quarter" idx="12"/>
          </p:nvPr>
        </p:nvSpPr>
        <p:spPr/>
        <p:txBody>
          <a:bodyPr/>
          <a:lstStyle/>
          <a:p>
            <a:fld id="{2C422B48-A01B-014E-891E-B9F4D62A9E6A}" type="slidenum">
              <a:rPr lang="en-US" smtClean="0"/>
              <a:t>60</a:t>
            </a:fld>
            <a:endParaRPr lang="en-US"/>
          </a:p>
        </p:txBody>
      </p:sp>
      <p:sp>
        <p:nvSpPr>
          <p:cNvPr id="5" name="Textfeld 4">
            <a:extLst>
              <a:ext uri="{FF2B5EF4-FFF2-40B4-BE49-F238E27FC236}">
                <a16:creationId xmlns:a16="http://schemas.microsoft.com/office/drawing/2014/main" id="{F65E530E-E94E-C345-BD95-8499B9B12931}"/>
              </a:ext>
            </a:extLst>
          </p:cNvPr>
          <p:cNvSpPr txBox="1"/>
          <p:nvPr/>
        </p:nvSpPr>
        <p:spPr>
          <a:xfrm>
            <a:off x="182880" y="136525"/>
            <a:ext cx="1061509" cy="369332"/>
          </a:xfrm>
          <a:prstGeom prst="rect">
            <a:avLst/>
          </a:prstGeom>
          <a:noFill/>
        </p:spPr>
        <p:txBody>
          <a:bodyPr wrap="none" rtlCol="0">
            <a:spAutoFit/>
          </a:bodyPr>
          <a:lstStyle/>
          <a:p>
            <a:r>
              <a:rPr lang="de-DE" dirty="0"/>
              <a:t>Gruppe 2</a:t>
            </a:r>
          </a:p>
        </p:txBody>
      </p:sp>
      <p:pic>
        <p:nvPicPr>
          <p:cNvPr id="6" name="Grafik 5">
            <a:extLst>
              <a:ext uri="{FF2B5EF4-FFF2-40B4-BE49-F238E27FC236}">
                <a16:creationId xmlns:a16="http://schemas.microsoft.com/office/drawing/2014/main" id="{323C7D67-14FF-3244-B8D7-09EEAE3BC8A8}"/>
              </a:ext>
            </a:extLst>
          </p:cNvPr>
          <p:cNvPicPr>
            <a:picLocks noChangeAspect="1"/>
          </p:cNvPicPr>
          <p:nvPr/>
        </p:nvPicPr>
        <p:blipFill>
          <a:blip r:embed="rId2"/>
          <a:stretch>
            <a:fillRect/>
          </a:stretch>
        </p:blipFill>
        <p:spPr>
          <a:xfrm>
            <a:off x="1203472" y="68262"/>
            <a:ext cx="9935669" cy="6721475"/>
          </a:xfrm>
          <a:prstGeom prst="rect">
            <a:avLst/>
          </a:prstGeom>
        </p:spPr>
      </p:pic>
    </p:spTree>
    <p:extLst>
      <p:ext uri="{BB962C8B-B14F-4D97-AF65-F5344CB8AC3E}">
        <p14:creationId xmlns:p14="http://schemas.microsoft.com/office/powerpoint/2010/main" val="82151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ourglass, Clock, Sand, Time, Knapp, Minute, Timepiece">
            <a:extLst>
              <a:ext uri="{FF2B5EF4-FFF2-40B4-BE49-F238E27FC236}">
                <a16:creationId xmlns:a16="http://schemas.microsoft.com/office/drawing/2014/main" id="{B1312604-9B71-3247-8615-8E86A62235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2"/>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139345-1F0B-5846-A7BE-6EA96F8BBDA6}"/>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4800">
                <a:latin typeface="+mj-lt"/>
                <a:ea typeface="+mj-ea"/>
                <a:cs typeface="+mj-cs"/>
              </a:rPr>
              <a:t>Fazit</a:t>
            </a:r>
          </a:p>
        </p:txBody>
      </p:sp>
      <p:sp>
        <p:nvSpPr>
          <p:cNvPr id="3" name="Content Placeholder 2">
            <a:extLst>
              <a:ext uri="{FF2B5EF4-FFF2-40B4-BE49-F238E27FC236}">
                <a16:creationId xmlns:a16="http://schemas.microsoft.com/office/drawing/2014/main" id="{CC013769-8D30-9141-BB0B-E624CF181A16}"/>
              </a:ext>
            </a:extLst>
          </p:cNvPr>
          <p:cNvSpPr>
            <a:spLocks noGrp="1"/>
          </p:cNvSpPr>
          <p:nvPr>
            <p:ph idx="1"/>
          </p:nvPr>
        </p:nvSpPr>
        <p:spPr>
          <a:xfrm>
            <a:off x="7848600" y="4872922"/>
            <a:ext cx="4023360" cy="1208141"/>
          </a:xfrm>
        </p:spPr>
        <p:txBody>
          <a:bodyPr vert="horz" lIns="91440" tIns="45720" rIns="91440" bIns="45720" rtlCol="0">
            <a:normAutofit/>
          </a:bodyPr>
          <a:lstStyle/>
          <a:p>
            <a:pPr marL="0" indent="0">
              <a:buNone/>
            </a:pPr>
            <a:r>
              <a:rPr lang="en-US" sz="2000">
                <a:latin typeface="+mn-lt"/>
                <a:ea typeface="+mn-ea"/>
                <a:cs typeface="+mn-cs"/>
              </a:rPr>
              <a:t>Max 3 min</a:t>
            </a:r>
          </a:p>
        </p:txBody>
      </p:sp>
      <p:sp>
        <p:nvSpPr>
          <p:cNvPr id="139" name="Rectangle 1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61E93BCB-1C23-5443-96AF-95AE4E74E31A}"/>
              </a:ext>
            </a:extLst>
          </p:cNvPr>
          <p:cNvSpPr>
            <a:spLocks noGrp="1"/>
          </p:cNvSpPr>
          <p:nvPr>
            <p:ph type="dt" sz="half" idx="10"/>
          </p:nvPr>
        </p:nvSpPr>
        <p:spPr>
          <a:xfrm>
            <a:off x="320040" y="6356350"/>
            <a:ext cx="2743200" cy="365125"/>
          </a:xfrm>
        </p:spPr>
        <p:txBody>
          <a:bodyPr vert="horz" lIns="91440" tIns="45720" rIns="91440" bIns="45720" rtlCol="0" anchor="ctr">
            <a:normAutofit/>
          </a:bodyPr>
          <a:lstStyle/>
          <a:p>
            <a:pPr>
              <a:spcAft>
                <a:spcPts val="600"/>
              </a:spcAft>
              <a:defRPr/>
            </a:pPr>
            <a:r>
              <a:rPr lang="en-US">
                <a:solidFill>
                  <a:schemeClr val="bg1"/>
                </a:solidFill>
                <a:latin typeface="Calibri" panose="020F0502020204030204"/>
              </a:rPr>
              <a:t>20. August 2020</a:t>
            </a:r>
          </a:p>
        </p:txBody>
      </p:sp>
      <p:sp>
        <p:nvSpPr>
          <p:cNvPr id="5" name="Footer Placeholder 4">
            <a:extLst>
              <a:ext uri="{FF2B5EF4-FFF2-40B4-BE49-F238E27FC236}">
                <a16:creationId xmlns:a16="http://schemas.microsoft.com/office/drawing/2014/main" id="{FE5E350B-E63E-834D-AC64-2EB578685BEE}"/>
              </a:ext>
            </a:extLst>
          </p:cNvPr>
          <p:cNvSpPr>
            <a:spLocks noGrp="1"/>
          </p:cNvSpPr>
          <p:nvPr>
            <p:ph type="ftr" sz="quarter" idx="11"/>
          </p:nvPr>
        </p:nvSpPr>
        <p:spPr>
          <a:xfrm>
            <a:off x="7848600" y="6356350"/>
            <a:ext cx="3096491" cy="365125"/>
          </a:xfrm>
        </p:spPr>
        <p:txBody>
          <a:bodyPr vert="horz" lIns="91440" tIns="45720" rIns="91440" bIns="45720" rtlCol="0" anchor="ctr">
            <a:normAutofit/>
          </a:bodyPr>
          <a:lstStyle/>
          <a:p>
            <a:pPr algn="l">
              <a:lnSpc>
                <a:spcPct val="90000"/>
              </a:lnSpc>
              <a:spcAft>
                <a:spcPts val="600"/>
              </a:spcAft>
              <a:defRPr/>
            </a:pPr>
            <a:r>
              <a:rPr lang="en-US" sz="900" kern="1200">
                <a:solidFill>
                  <a:schemeClr val="tx1">
                    <a:lumMod val="50000"/>
                    <a:lumOff val="50000"/>
                  </a:schemeClr>
                </a:solidFill>
                <a:latin typeface="Calibri" panose="020F0502020204030204"/>
                <a:ea typeface="+mn-ea"/>
                <a:cs typeface="+mn-cs"/>
              </a:rPr>
              <a:t>© innolab smart mobility  2020 - Timo Ohnmacht, Andi Kronawitter</a:t>
            </a:r>
          </a:p>
        </p:txBody>
      </p:sp>
      <p:sp>
        <p:nvSpPr>
          <p:cNvPr id="6" name="Foliennummernplatzhalter 5">
            <a:extLst>
              <a:ext uri="{FF2B5EF4-FFF2-40B4-BE49-F238E27FC236}">
                <a16:creationId xmlns:a16="http://schemas.microsoft.com/office/drawing/2014/main" id="{FCA2A19D-507F-0F4A-9E2D-A32F7F9DB410}"/>
              </a:ext>
            </a:extLst>
          </p:cNvPr>
          <p:cNvSpPr>
            <a:spLocks noGrp="1"/>
          </p:cNvSpPr>
          <p:nvPr>
            <p:ph type="sldNum" sz="quarter" idx="12"/>
          </p:nvPr>
        </p:nvSpPr>
        <p:spPr>
          <a:xfrm>
            <a:off x="11150138" y="6356350"/>
            <a:ext cx="721822" cy="365125"/>
          </a:xfrm>
        </p:spPr>
        <p:txBody>
          <a:bodyPr vert="horz" lIns="91440" tIns="45720" rIns="91440" bIns="45720" rtlCol="0" anchor="ctr">
            <a:normAutofit/>
          </a:bodyPr>
          <a:lstStyle/>
          <a:p>
            <a:pPr>
              <a:spcAft>
                <a:spcPts val="600"/>
              </a:spcAft>
              <a:defRPr/>
            </a:pPr>
            <a:fld id="{2C422B48-A01B-014E-891E-B9F4D62A9E6A}" type="slidenum">
              <a:rPr lang="en-US">
                <a:solidFill>
                  <a:schemeClr val="tx1">
                    <a:lumMod val="50000"/>
                    <a:lumOff val="50000"/>
                  </a:schemeClr>
                </a:solidFill>
                <a:latin typeface="Calibri" panose="020F0502020204030204"/>
              </a:rPr>
              <a:pPr>
                <a:spcAft>
                  <a:spcPts val="600"/>
                </a:spcAft>
                <a:defRPr/>
              </a:pPr>
              <a:t>61</a:t>
            </a:fld>
            <a:endParaRPr lang="en-US">
              <a:solidFill>
                <a:schemeClr val="tx1">
                  <a:lumMod val="50000"/>
                  <a:lumOff val="50000"/>
                </a:schemeClr>
              </a:solidFill>
              <a:latin typeface="Calibri" panose="020F0502020204030204"/>
            </a:endParaRPr>
          </a:p>
        </p:txBody>
      </p:sp>
      <p:pic>
        <p:nvPicPr>
          <p:cNvPr id="9" name="Grafik 8" descr="Ein Bild, das Uhr enthält.&#10;&#10;Automatisch generierte Beschreibung">
            <a:extLst>
              <a:ext uri="{FF2B5EF4-FFF2-40B4-BE49-F238E27FC236}">
                <a16:creationId xmlns:a16="http://schemas.microsoft.com/office/drawing/2014/main" id="{FA882293-BA6B-954D-AFDA-DEFB4CC42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1952" y="-7950"/>
            <a:ext cx="2670028" cy="843167"/>
          </a:xfrm>
          <a:prstGeom prst="rect">
            <a:avLst/>
          </a:prstGeom>
        </p:spPr>
      </p:pic>
    </p:spTree>
    <p:extLst>
      <p:ext uri="{BB962C8B-B14F-4D97-AF65-F5344CB8AC3E}">
        <p14:creationId xmlns:p14="http://schemas.microsoft.com/office/powerpoint/2010/main" val="40446218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C31B3-A493-9D4E-A6EF-88AFAF2969ED}"/>
              </a:ext>
            </a:extLst>
          </p:cNvPr>
          <p:cNvSpPr>
            <a:spLocks noGrp="1"/>
          </p:cNvSpPr>
          <p:nvPr>
            <p:ph type="title"/>
          </p:nvPr>
        </p:nvSpPr>
        <p:spPr/>
        <p:txBody>
          <a:bodyPr/>
          <a:lstStyle/>
          <a:p>
            <a:br>
              <a:rPr lang="de-CH" dirty="0"/>
            </a:br>
            <a:endParaRPr lang="en-US" dirty="0"/>
          </a:p>
        </p:txBody>
      </p:sp>
      <p:sp>
        <p:nvSpPr>
          <p:cNvPr id="3" name="Content Placeholder 2">
            <a:extLst>
              <a:ext uri="{FF2B5EF4-FFF2-40B4-BE49-F238E27FC236}">
                <a16:creationId xmlns:a16="http://schemas.microsoft.com/office/drawing/2014/main" id="{940BCE14-1EA3-E549-88BE-BA259AA1DF0F}"/>
              </a:ext>
            </a:extLst>
          </p:cNvPr>
          <p:cNvSpPr>
            <a:spLocks noGrp="1"/>
          </p:cNvSpPr>
          <p:nvPr>
            <p:ph idx="1"/>
          </p:nvPr>
        </p:nvSpPr>
        <p:spPr>
          <a:xfrm>
            <a:off x="838200" y="2500312"/>
            <a:ext cx="10515600" cy="1857376"/>
          </a:xfrm>
        </p:spPr>
        <p:txBody>
          <a:bodyPr>
            <a:normAutofit/>
          </a:bodyPr>
          <a:lstStyle/>
          <a:p>
            <a:pPr marL="0" indent="0" algn="ctr">
              <a:buNone/>
            </a:pPr>
            <a:endParaRPr lang="de-CH" sz="1800" dirty="0">
              <a:solidFill>
                <a:schemeClr val="bg1"/>
              </a:solidFill>
            </a:endParaRPr>
          </a:p>
          <a:p>
            <a:pPr marL="0" indent="0" algn="ctr">
              <a:buNone/>
            </a:pPr>
            <a:r>
              <a:rPr lang="de-CH" sz="3200" dirty="0">
                <a:solidFill>
                  <a:schemeClr val="bg1"/>
                </a:solidFill>
              </a:rPr>
              <a:t>Ergebnisse aller </a:t>
            </a:r>
            <a:r>
              <a:rPr lang="de-CH" sz="3200" dirty="0" err="1">
                <a:solidFill>
                  <a:schemeClr val="bg1"/>
                </a:solidFill>
              </a:rPr>
              <a:t>Meetups</a:t>
            </a:r>
            <a:r>
              <a:rPr lang="de-CH" sz="3200" dirty="0">
                <a:solidFill>
                  <a:schemeClr val="bg1"/>
                </a:solidFill>
              </a:rPr>
              <a:t>: </a:t>
            </a:r>
          </a:p>
          <a:p>
            <a:pPr marL="0" indent="0" algn="ctr">
              <a:buNone/>
            </a:pPr>
            <a:r>
              <a:rPr lang="de-CH" sz="3200" dirty="0">
                <a:solidFill>
                  <a:schemeClr val="bg1"/>
                </a:solidFill>
                <a:hlinkClick r:id="rId3">
                  <a:extLst>
                    <a:ext uri="{A12FA001-AC4F-418D-AE19-62706E023703}">
                      <ahyp:hlinkClr xmlns:ahyp="http://schemas.microsoft.com/office/drawing/2018/hyperlinkcolor" val="tx"/>
                    </a:ext>
                  </a:extLst>
                </a:hlinkClick>
              </a:rPr>
              <a:t>http://innolab-smart-mobility.ch/</a:t>
            </a:r>
            <a:endParaRPr lang="de-CH" sz="3200" dirty="0">
              <a:solidFill>
                <a:schemeClr val="bg1"/>
              </a:solidFill>
            </a:endParaRPr>
          </a:p>
        </p:txBody>
      </p:sp>
      <p:sp>
        <p:nvSpPr>
          <p:cNvPr id="9" name="Date Placeholder 8">
            <a:extLst>
              <a:ext uri="{FF2B5EF4-FFF2-40B4-BE49-F238E27FC236}">
                <a16:creationId xmlns:a16="http://schemas.microsoft.com/office/drawing/2014/main" id="{014F6898-BC3F-DE4C-BB0C-2A1BBFF95698}"/>
              </a:ext>
            </a:extLst>
          </p:cNvPr>
          <p:cNvSpPr>
            <a:spLocks noGrp="1"/>
          </p:cNvSpPr>
          <p:nvPr>
            <p:ph type="dt" sz="half" idx="10"/>
          </p:nvPr>
        </p:nvSpPr>
        <p:spPr/>
        <p:txBody>
          <a:bodyPr/>
          <a:lstStyle/>
          <a:p>
            <a:r>
              <a:rPr lang="de-CH"/>
              <a:t>20. August 2020</a:t>
            </a:r>
            <a:endParaRPr lang="en-US"/>
          </a:p>
        </p:txBody>
      </p:sp>
      <p:sp>
        <p:nvSpPr>
          <p:cNvPr id="10" name="Footer Placeholder 9">
            <a:extLst>
              <a:ext uri="{FF2B5EF4-FFF2-40B4-BE49-F238E27FC236}">
                <a16:creationId xmlns:a16="http://schemas.microsoft.com/office/drawing/2014/main" id="{04197819-B67A-F944-908E-6773606EB1CC}"/>
              </a:ext>
            </a:extLst>
          </p:cNvPr>
          <p:cNvSpPr>
            <a:spLocks noGrp="1"/>
          </p:cNvSpPr>
          <p:nvPr>
            <p:ph type="ftr" sz="quarter" idx="11"/>
          </p:nvPr>
        </p:nvSpPr>
        <p:spPr/>
        <p:txBody>
          <a:bodyPr/>
          <a:lstStyle/>
          <a:p>
            <a:r>
              <a:rPr lang="en-US"/>
              <a:t>© innolab smart mobility  2020 - Timo Ohnmacht, Andi Kronawitter</a:t>
            </a:r>
            <a:endParaRPr lang="en-US" dirty="0"/>
          </a:p>
        </p:txBody>
      </p:sp>
      <p:sp>
        <p:nvSpPr>
          <p:cNvPr id="4" name="Foliennummernplatzhalter 3">
            <a:extLst>
              <a:ext uri="{FF2B5EF4-FFF2-40B4-BE49-F238E27FC236}">
                <a16:creationId xmlns:a16="http://schemas.microsoft.com/office/drawing/2014/main" id="{B4E2744F-9953-E04B-A859-8D7C461DAE95}"/>
              </a:ext>
            </a:extLst>
          </p:cNvPr>
          <p:cNvSpPr>
            <a:spLocks noGrp="1"/>
          </p:cNvSpPr>
          <p:nvPr>
            <p:ph type="sldNum" sz="quarter" idx="12"/>
          </p:nvPr>
        </p:nvSpPr>
        <p:spPr/>
        <p:txBody>
          <a:bodyPr/>
          <a:lstStyle/>
          <a:p>
            <a:fld id="{2C422B48-A01B-014E-891E-B9F4D62A9E6A}" type="slidenum">
              <a:rPr lang="en-US" smtClean="0"/>
              <a:t>62</a:t>
            </a:fld>
            <a:endParaRPr lang="en-US"/>
          </a:p>
        </p:txBody>
      </p:sp>
    </p:spTree>
    <p:extLst>
      <p:ext uri="{BB962C8B-B14F-4D97-AF65-F5344CB8AC3E}">
        <p14:creationId xmlns:p14="http://schemas.microsoft.com/office/powerpoint/2010/main" val="11080113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9245CB-3490-B347-856F-F4574EE63786}"/>
              </a:ext>
            </a:extLst>
          </p:cNvPr>
          <p:cNvSpPr>
            <a:spLocks noGrp="1"/>
          </p:cNvSpPr>
          <p:nvPr>
            <p:ph idx="1"/>
          </p:nvPr>
        </p:nvSpPr>
        <p:spPr>
          <a:xfrm>
            <a:off x="838200" y="1920215"/>
            <a:ext cx="10515600" cy="4351338"/>
          </a:xfrm>
        </p:spPr>
        <p:txBody>
          <a:bodyPr>
            <a:normAutofit/>
          </a:bodyPr>
          <a:lstStyle/>
          <a:p>
            <a:pPr marL="0" indent="0">
              <a:buNone/>
            </a:pPr>
            <a:r>
              <a:rPr lang="en-US" dirty="0" err="1">
                <a:solidFill>
                  <a:schemeClr val="bg1"/>
                </a:solidFill>
              </a:rPr>
              <a:t>Alle</a:t>
            </a:r>
            <a:r>
              <a:rPr lang="en-US" dirty="0">
                <a:solidFill>
                  <a:schemeClr val="bg1"/>
                </a:solidFill>
              </a:rPr>
              <a:t> </a:t>
            </a:r>
            <a:r>
              <a:rPr lang="en-US" dirty="0" err="1">
                <a:solidFill>
                  <a:schemeClr val="bg1"/>
                </a:solidFill>
              </a:rPr>
              <a:t>Termine</a:t>
            </a:r>
            <a:r>
              <a:rPr lang="en-US" dirty="0">
                <a:solidFill>
                  <a:schemeClr val="bg1"/>
                </a:solidFill>
              </a:rPr>
              <a:t> auf </a:t>
            </a:r>
            <a:r>
              <a:rPr lang="en-US" dirty="0" err="1">
                <a:solidFill>
                  <a:schemeClr val="bg1"/>
                </a:solidFill>
              </a:rPr>
              <a:t>meetup.com</a:t>
            </a:r>
            <a:r>
              <a:rPr lang="en-US" dirty="0">
                <a:solidFill>
                  <a:schemeClr val="bg1"/>
                </a:solidFill>
              </a:rPr>
              <a:t> – </a:t>
            </a:r>
            <a:r>
              <a:rPr lang="en-US" dirty="0" err="1">
                <a:solidFill>
                  <a:schemeClr val="bg1"/>
                </a:solidFill>
              </a:rPr>
              <a:t>innolab</a:t>
            </a:r>
            <a:r>
              <a:rPr lang="en-US" dirty="0">
                <a:solidFill>
                  <a:schemeClr val="bg1"/>
                </a:solidFill>
              </a:rPr>
              <a:t> smart mobility</a:t>
            </a:r>
          </a:p>
          <a:p>
            <a:pPr marL="0" indent="0">
              <a:buNone/>
            </a:pPr>
            <a:endParaRPr lang="en-US" sz="2000" dirty="0">
              <a:solidFill>
                <a:schemeClr val="bg1"/>
              </a:solidFill>
            </a:endParaRPr>
          </a:p>
          <a:p>
            <a:pPr fontAlgn="base"/>
            <a:r>
              <a:rPr lang="de-CH" dirty="0">
                <a:solidFill>
                  <a:schemeClr val="bg1"/>
                </a:solidFill>
              </a:rPr>
              <a:t>22.10.2020: Mobilitätshubs </a:t>
            </a:r>
          </a:p>
          <a:p>
            <a:pPr fontAlgn="base"/>
            <a:r>
              <a:rPr lang="de-CH" dirty="0">
                <a:solidFill>
                  <a:schemeClr val="bg1"/>
                </a:solidFill>
              </a:rPr>
              <a:t>10.12.2020: Das liebe Gepäck </a:t>
            </a:r>
          </a:p>
          <a:p>
            <a:pPr fontAlgn="base"/>
            <a:r>
              <a:rPr lang="de-CH" dirty="0">
                <a:solidFill>
                  <a:schemeClr val="bg1"/>
                </a:solidFill>
              </a:rPr>
              <a:t>Umsteigen (Datum folgt)</a:t>
            </a:r>
          </a:p>
          <a:p>
            <a:pPr fontAlgn="base"/>
            <a:r>
              <a:rPr lang="de-CH" dirty="0">
                <a:solidFill>
                  <a:schemeClr val="bg1"/>
                </a:solidFill>
              </a:rPr>
              <a:t>Termine 2021 werden im September publiziert</a:t>
            </a:r>
          </a:p>
          <a:p>
            <a:pPr fontAlgn="base"/>
            <a:endParaRPr lang="de-CH" dirty="0">
              <a:solidFill>
                <a:schemeClr val="bg1"/>
              </a:solidFill>
            </a:endParaRPr>
          </a:p>
          <a:p>
            <a:pPr fontAlgn="base"/>
            <a:r>
              <a:rPr lang="de-CH" dirty="0">
                <a:solidFill>
                  <a:schemeClr val="bg1"/>
                </a:solidFill>
              </a:rPr>
              <a:t>Interessantes Thema? </a:t>
            </a:r>
            <a:br>
              <a:rPr lang="de-CH" dirty="0">
                <a:solidFill>
                  <a:schemeClr val="bg1"/>
                </a:solidFill>
              </a:rPr>
            </a:br>
            <a:r>
              <a:rPr lang="de-CH" dirty="0">
                <a:solidFill>
                  <a:schemeClr val="bg1"/>
                </a:solidFill>
              </a:rPr>
              <a:t>=&gt; Mail an </a:t>
            </a:r>
            <a:r>
              <a:rPr lang="de-CH" dirty="0" err="1">
                <a:solidFill>
                  <a:schemeClr val="bg1"/>
                </a:solidFill>
              </a:rPr>
              <a:t>andi@innolab-smart-mobility.ch</a:t>
            </a:r>
            <a:endParaRPr lang="de-CH" dirty="0">
              <a:solidFill>
                <a:schemeClr val="bg1"/>
              </a:solidFill>
            </a:endParaRPr>
          </a:p>
          <a:p>
            <a:pPr marL="0" indent="0">
              <a:buNone/>
            </a:pPr>
            <a:endParaRPr lang="en-US" dirty="0">
              <a:solidFill>
                <a:schemeClr val="bg1"/>
              </a:solidFill>
            </a:endParaRPr>
          </a:p>
        </p:txBody>
      </p:sp>
      <p:pic>
        <p:nvPicPr>
          <p:cNvPr id="9" name="Content Placeholder 7">
            <a:extLst>
              <a:ext uri="{FF2B5EF4-FFF2-40B4-BE49-F238E27FC236}">
                <a16:creationId xmlns:a16="http://schemas.microsoft.com/office/drawing/2014/main" id="{68416EC4-F352-D645-9E9A-AF93994C2D25}"/>
              </a:ext>
            </a:extLst>
          </p:cNvPr>
          <p:cNvPicPr>
            <a:picLocks noChangeAspect="1"/>
          </p:cNvPicPr>
          <p:nvPr/>
        </p:nvPicPr>
        <p:blipFill>
          <a:blip r:embed="rId2"/>
          <a:stretch>
            <a:fillRect/>
          </a:stretch>
        </p:blipFill>
        <p:spPr>
          <a:xfrm>
            <a:off x="0" y="0"/>
            <a:ext cx="12192000" cy="1842075"/>
          </a:xfrm>
          <a:prstGeom prst="rect">
            <a:avLst/>
          </a:prstGeom>
        </p:spPr>
      </p:pic>
      <p:sp>
        <p:nvSpPr>
          <p:cNvPr id="10" name="TextBox 9">
            <a:extLst>
              <a:ext uri="{FF2B5EF4-FFF2-40B4-BE49-F238E27FC236}">
                <a16:creationId xmlns:a16="http://schemas.microsoft.com/office/drawing/2014/main" id="{57BBFA87-9D06-E040-A24B-5E53324C73FE}"/>
              </a:ext>
            </a:extLst>
          </p:cNvPr>
          <p:cNvSpPr txBox="1"/>
          <p:nvPr/>
        </p:nvSpPr>
        <p:spPr>
          <a:xfrm rot="21120954">
            <a:off x="9734651" y="505539"/>
            <a:ext cx="1620957" cy="830997"/>
          </a:xfrm>
          <a:prstGeom prst="rect">
            <a:avLst/>
          </a:prstGeom>
          <a:noFill/>
        </p:spPr>
        <p:txBody>
          <a:bodyPr wrap="none" rtlCol="0">
            <a:spAutoFit/>
          </a:bodyPr>
          <a:lstStyle/>
          <a:p>
            <a:r>
              <a:rPr lang="en-US" sz="4800" b="1" dirty="0">
                <a:solidFill>
                  <a:srgbClr val="FF0000"/>
                </a:solidFill>
                <a:latin typeface="Bradley Hand" pitchFamily="2" charset="77"/>
              </a:rPr>
              <a:t>2020</a:t>
            </a:r>
            <a:endParaRPr lang="en-US" sz="4000" b="1" dirty="0">
              <a:solidFill>
                <a:srgbClr val="FF0000"/>
              </a:solidFill>
              <a:latin typeface="Bradley Hand" pitchFamily="2" charset="77"/>
            </a:endParaRPr>
          </a:p>
        </p:txBody>
      </p:sp>
      <p:sp>
        <p:nvSpPr>
          <p:cNvPr id="8" name="Date Placeholder 7">
            <a:extLst>
              <a:ext uri="{FF2B5EF4-FFF2-40B4-BE49-F238E27FC236}">
                <a16:creationId xmlns:a16="http://schemas.microsoft.com/office/drawing/2014/main" id="{C20EE419-53DA-1147-825E-00213B44E77B}"/>
              </a:ext>
            </a:extLst>
          </p:cNvPr>
          <p:cNvSpPr>
            <a:spLocks noGrp="1"/>
          </p:cNvSpPr>
          <p:nvPr>
            <p:ph type="dt" sz="half" idx="10"/>
          </p:nvPr>
        </p:nvSpPr>
        <p:spPr/>
        <p:txBody>
          <a:bodyPr/>
          <a:lstStyle/>
          <a:p>
            <a:r>
              <a:rPr lang="de-CH"/>
              <a:t>20. August 2020</a:t>
            </a:r>
            <a:endParaRPr lang="en-US"/>
          </a:p>
        </p:txBody>
      </p:sp>
      <p:sp>
        <p:nvSpPr>
          <p:cNvPr id="11" name="Footer Placeholder 10">
            <a:extLst>
              <a:ext uri="{FF2B5EF4-FFF2-40B4-BE49-F238E27FC236}">
                <a16:creationId xmlns:a16="http://schemas.microsoft.com/office/drawing/2014/main" id="{4120D3CE-74BF-1847-BC8F-B94DF95103DC}"/>
              </a:ext>
            </a:extLst>
          </p:cNvPr>
          <p:cNvSpPr>
            <a:spLocks noGrp="1"/>
          </p:cNvSpPr>
          <p:nvPr>
            <p:ph type="ftr" sz="quarter" idx="11"/>
          </p:nvPr>
        </p:nvSpPr>
        <p:spPr/>
        <p:txBody>
          <a:bodyPr/>
          <a:lstStyle/>
          <a:p>
            <a:r>
              <a:rPr lang="en-US"/>
              <a:t>© innolab smart mobility  2020 - Timo Ohnmacht, Andi Kronawitter</a:t>
            </a:r>
            <a:endParaRPr lang="en-US" dirty="0"/>
          </a:p>
        </p:txBody>
      </p:sp>
      <p:sp>
        <p:nvSpPr>
          <p:cNvPr id="2" name="Foliennummernplatzhalter 1">
            <a:extLst>
              <a:ext uri="{FF2B5EF4-FFF2-40B4-BE49-F238E27FC236}">
                <a16:creationId xmlns:a16="http://schemas.microsoft.com/office/drawing/2014/main" id="{F0A922C3-789D-3F4A-BA2C-45FE20B11CD2}"/>
              </a:ext>
            </a:extLst>
          </p:cNvPr>
          <p:cNvSpPr>
            <a:spLocks noGrp="1"/>
          </p:cNvSpPr>
          <p:nvPr>
            <p:ph type="sldNum" sz="quarter" idx="12"/>
          </p:nvPr>
        </p:nvSpPr>
        <p:spPr/>
        <p:txBody>
          <a:bodyPr/>
          <a:lstStyle/>
          <a:p>
            <a:fld id="{2C422B48-A01B-014E-891E-B9F4D62A9E6A}" type="slidenum">
              <a:rPr lang="en-US" smtClean="0"/>
              <a:t>63</a:t>
            </a:fld>
            <a:endParaRPr lang="en-US"/>
          </a:p>
        </p:txBody>
      </p:sp>
    </p:spTree>
    <p:extLst>
      <p:ext uri="{BB962C8B-B14F-4D97-AF65-F5344CB8AC3E}">
        <p14:creationId xmlns:p14="http://schemas.microsoft.com/office/powerpoint/2010/main" val="6635542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3C343FD-8A6D-7446-9EFC-F401C0D04E4A}"/>
              </a:ext>
            </a:extLst>
          </p:cNvPr>
          <p:cNvSpPr>
            <a:spLocks noGrp="1"/>
          </p:cNvSpPr>
          <p:nvPr>
            <p:ph type="title"/>
          </p:nvPr>
        </p:nvSpPr>
        <p:spPr/>
        <p:txBody>
          <a:bodyPr/>
          <a:lstStyle/>
          <a:p>
            <a:r>
              <a:rPr lang="de-DE" dirty="0">
                <a:solidFill>
                  <a:schemeClr val="bg1"/>
                </a:solidFill>
              </a:rPr>
              <a:t>Termine Partner</a:t>
            </a:r>
          </a:p>
        </p:txBody>
      </p:sp>
      <p:sp>
        <p:nvSpPr>
          <p:cNvPr id="3" name="Content Placeholder 2">
            <a:extLst>
              <a:ext uri="{FF2B5EF4-FFF2-40B4-BE49-F238E27FC236}">
                <a16:creationId xmlns:a16="http://schemas.microsoft.com/office/drawing/2014/main" id="{059245CB-3490-B347-856F-F4574EE63786}"/>
              </a:ext>
            </a:extLst>
          </p:cNvPr>
          <p:cNvSpPr>
            <a:spLocks noGrp="1"/>
          </p:cNvSpPr>
          <p:nvPr>
            <p:ph idx="1"/>
          </p:nvPr>
        </p:nvSpPr>
        <p:spPr/>
        <p:txBody>
          <a:bodyPr>
            <a:normAutofit/>
          </a:bodyPr>
          <a:lstStyle/>
          <a:p>
            <a:r>
              <a:rPr lang="en-US" sz="2400" dirty="0">
                <a:solidFill>
                  <a:schemeClr val="bg1"/>
                </a:solidFill>
              </a:rPr>
              <a:t>IoT-</a:t>
            </a:r>
            <a:r>
              <a:rPr lang="en-US" sz="2400" dirty="0" err="1">
                <a:solidFill>
                  <a:schemeClr val="bg1"/>
                </a:solidFill>
              </a:rPr>
              <a:t>Konferenz</a:t>
            </a:r>
            <a:r>
              <a:rPr lang="en-US" sz="2400" dirty="0">
                <a:solidFill>
                  <a:schemeClr val="bg1"/>
                </a:solidFill>
              </a:rPr>
              <a:t>: 3. September, 9:15 h – 16:30 h </a:t>
            </a:r>
            <a:r>
              <a:rPr lang="en-US" sz="2400" dirty="0" err="1">
                <a:solidFill>
                  <a:schemeClr val="bg1"/>
                </a:solidFill>
              </a:rPr>
              <a:t>Kursaal</a:t>
            </a:r>
            <a:r>
              <a:rPr lang="en-US" sz="2400" dirty="0">
                <a:solidFill>
                  <a:schemeClr val="bg1"/>
                </a:solidFill>
              </a:rPr>
              <a:t> Bern</a:t>
            </a:r>
            <a:br>
              <a:rPr lang="en-US" sz="2400" dirty="0">
                <a:solidFill>
                  <a:schemeClr val="bg1"/>
                </a:solidFill>
              </a:rPr>
            </a:br>
            <a:r>
              <a:rPr lang="en-US" sz="2400" dirty="0">
                <a:solidFill>
                  <a:schemeClr val="bg1"/>
                </a:solidFill>
                <a:hlinkClick r:id="rId2">
                  <a:extLst>
                    <a:ext uri="{A12FA001-AC4F-418D-AE19-62706E023703}">
                      <ahyp:hlinkClr xmlns:ahyp="http://schemas.microsoft.com/office/drawing/2018/hyperlinkcolor" val="tx"/>
                    </a:ext>
                  </a:extLst>
                </a:hlinkClick>
              </a:rPr>
              <a:t>https://events.asut.ch/event.php?vnr=47-10a</a:t>
            </a:r>
            <a:r>
              <a:rPr lang="en-US" sz="2400" dirty="0">
                <a:solidFill>
                  <a:schemeClr val="bg1"/>
                </a:solidFill>
              </a:rPr>
              <a:t> </a:t>
            </a:r>
          </a:p>
          <a:p>
            <a:r>
              <a:rPr lang="en-US" sz="2400" dirty="0">
                <a:solidFill>
                  <a:schemeClr val="bg1"/>
                </a:solidFill>
              </a:rPr>
              <a:t>its </a:t>
            </a:r>
            <a:r>
              <a:rPr lang="en-US" sz="2400" dirty="0" err="1">
                <a:solidFill>
                  <a:schemeClr val="bg1"/>
                </a:solidFill>
              </a:rPr>
              <a:t>Netzwerkanlass</a:t>
            </a:r>
            <a:r>
              <a:rPr lang="en-US" sz="2400" dirty="0">
                <a:solidFill>
                  <a:schemeClr val="bg1"/>
                </a:solidFill>
              </a:rPr>
              <a:t>: 9. September, 17:00 – 19:00 h, Welle7 Bern</a:t>
            </a:r>
            <a:br>
              <a:rPr lang="en-US" sz="2400" dirty="0">
                <a:solidFill>
                  <a:schemeClr val="bg1"/>
                </a:solidFill>
              </a:rPr>
            </a:br>
            <a:r>
              <a:rPr lang="en-US" sz="2400" dirty="0">
                <a:solidFill>
                  <a:schemeClr val="bg1"/>
                </a:solidFill>
                <a:hlinkClick r:id="rId3">
                  <a:extLst>
                    <a:ext uri="{A12FA001-AC4F-418D-AE19-62706E023703}">
                      <ahyp:hlinkClr xmlns:ahyp="http://schemas.microsoft.com/office/drawing/2018/hyperlinkcolor" val="tx"/>
                    </a:ext>
                  </a:extLst>
                </a:hlinkClick>
              </a:rPr>
              <a:t>https://events.its-ch.ch/event.php?vnr=1c-30a</a:t>
            </a:r>
            <a:r>
              <a:rPr lang="en-US" sz="2400" dirty="0">
                <a:solidFill>
                  <a:schemeClr val="bg1"/>
                </a:solidFill>
              </a:rPr>
              <a:t> </a:t>
            </a:r>
          </a:p>
          <a:p>
            <a:r>
              <a:rPr lang="en-US" sz="2400" dirty="0" err="1">
                <a:solidFill>
                  <a:schemeClr val="bg1"/>
                </a:solidFill>
              </a:rPr>
              <a:t>Mobilitätsarena</a:t>
            </a:r>
            <a:r>
              <a:rPr lang="en-US" sz="2400" dirty="0">
                <a:solidFill>
                  <a:schemeClr val="bg1"/>
                </a:solidFill>
              </a:rPr>
              <a:t>: 15./16.September, </a:t>
            </a:r>
            <a:r>
              <a:rPr lang="en-US" sz="2400" dirty="0" err="1">
                <a:solidFill>
                  <a:schemeClr val="bg1"/>
                </a:solidFill>
              </a:rPr>
              <a:t>Eventforum</a:t>
            </a:r>
            <a:r>
              <a:rPr lang="en-US" sz="2400" dirty="0">
                <a:solidFill>
                  <a:schemeClr val="bg1"/>
                </a:solidFill>
              </a:rPr>
              <a:t> Bern</a:t>
            </a:r>
            <a:br>
              <a:rPr lang="en-US" sz="2400" dirty="0">
                <a:solidFill>
                  <a:schemeClr val="bg1"/>
                </a:solidFill>
              </a:rPr>
            </a:br>
            <a:r>
              <a:rPr lang="en-US" sz="2400" dirty="0">
                <a:solidFill>
                  <a:schemeClr val="bg1"/>
                </a:solidFill>
                <a:hlinkClick r:id="rId4">
                  <a:extLst>
                    <a:ext uri="{A12FA001-AC4F-418D-AE19-62706E023703}">
                      <ahyp:hlinkClr xmlns:ahyp="http://schemas.microsoft.com/office/drawing/2018/hyperlinkcolor" val="tx"/>
                    </a:ext>
                  </a:extLst>
                </a:hlinkClick>
              </a:rPr>
              <a:t>https://www.mobilitaetsarena.ch/de/</a:t>
            </a:r>
            <a:r>
              <a:rPr lang="en-US" sz="2400" dirty="0">
                <a:solidFill>
                  <a:schemeClr val="bg1"/>
                </a:solidFill>
              </a:rPr>
              <a:t> </a:t>
            </a:r>
          </a:p>
        </p:txBody>
      </p:sp>
      <p:sp>
        <p:nvSpPr>
          <p:cNvPr id="8" name="Date Placeholder 7">
            <a:extLst>
              <a:ext uri="{FF2B5EF4-FFF2-40B4-BE49-F238E27FC236}">
                <a16:creationId xmlns:a16="http://schemas.microsoft.com/office/drawing/2014/main" id="{C20EE419-53DA-1147-825E-00213B44E77B}"/>
              </a:ext>
            </a:extLst>
          </p:cNvPr>
          <p:cNvSpPr>
            <a:spLocks noGrp="1"/>
          </p:cNvSpPr>
          <p:nvPr>
            <p:ph type="dt" sz="half" idx="10"/>
          </p:nvPr>
        </p:nvSpPr>
        <p:spPr/>
        <p:txBody>
          <a:bodyPr/>
          <a:lstStyle/>
          <a:p>
            <a:r>
              <a:rPr lang="de-CH"/>
              <a:t>20. August 2020</a:t>
            </a:r>
            <a:endParaRPr lang="en-US"/>
          </a:p>
        </p:txBody>
      </p:sp>
      <p:sp>
        <p:nvSpPr>
          <p:cNvPr id="11" name="Footer Placeholder 10">
            <a:extLst>
              <a:ext uri="{FF2B5EF4-FFF2-40B4-BE49-F238E27FC236}">
                <a16:creationId xmlns:a16="http://schemas.microsoft.com/office/drawing/2014/main" id="{4120D3CE-74BF-1847-BC8F-B94DF95103DC}"/>
              </a:ext>
            </a:extLst>
          </p:cNvPr>
          <p:cNvSpPr>
            <a:spLocks noGrp="1"/>
          </p:cNvSpPr>
          <p:nvPr>
            <p:ph type="ftr" sz="quarter" idx="11"/>
          </p:nvPr>
        </p:nvSpPr>
        <p:spPr/>
        <p:txBody>
          <a:bodyPr/>
          <a:lstStyle/>
          <a:p>
            <a:r>
              <a:rPr lang="en-US"/>
              <a:t>© innolab smart mobility  2020 - Timo Ohnmacht, Andi Kronawitter</a:t>
            </a:r>
            <a:endParaRPr lang="en-US" dirty="0"/>
          </a:p>
        </p:txBody>
      </p:sp>
      <p:sp>
        <p:nvSpPr>
          <p:cNvPr id="2" name="Foliennummernplatzhalter 1">
            <a:extLst>
              <a:ext uri="{FF2B5EF4-FFF2-40B4-BE49-F238E27FC236}">
                <a16:creationId xmlns:a16="http://schemas.microsoft.com/office/drawing/2014/main" id="{F0A922C3-789D-3F4A-BA2C-45FE20B11CD2}"/>
              </a:ext>
            </a:extLst>
          </p:cNvPr>
          <p:cNvSpPr>
            <a:spLocks noGrp="1"/>
          </p:cNvSpPr>
          <p:nvPr>
            <p:ph type="sldNum" sz="quarter" idx="12"/>
          </p:nvPr>
        </p:nvSpPr>
        <p:spPr/>
        <p:txBody>
          <a:bodyPr/>
          <a:lstStyle/>
          <a:p>
            <a:fld id="{2C422B48-A01B-014E-891E-B9F4D62A9E6A}" type="slidenum">
              <a:rPr lang="en-US" smtClean="0"/>
              <a:t>64</a:t>
            </a:fld>
            <a:endParaRPr lang="en-US"/>
          </a:p>
        </p:txBody>
      </p:sp>
    </p:spTree>
    <p:extLst>
      <p:ext uri="{BB962C8B-B14F-4D97-AF65-F5344CB8AC3E}">
        <p14:creationId xmlns:p14="http://schemas.microsoft.com/office/powerpoint/2010/main" val="27836977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C7D9373-EAD2-C246-8087-1F214DEFD1D0}"/>
              </a:ext>
            </a:extLst>
          </p:cNvPr>
          <p:cNvSpPr>
            <a:spLocks noGrp="1"/>
          </p:cNvSpPr>
          <p:nvPr>
            <p:ph type="dt" sz="half" idx="10"/>
          </p:nvPr>
        </p:nvSpPr>
        <p:spPr/>
        <p:txBody>
          <a:bodyPr/>
          <a:lstStyle/>
          <a:p>
            <a:r>
              <a:rPr lang="de-CH"/>
              <a:t>20. August 2020</a:t>
            </a:r>
            <a:endParaRPr lang="en-US"/>
          </a:p>
        </p:txBody>
      </p:sp>
      <p:sp>
        <p:nvSpPr>
          <p:cNvPr id="3" name="Fußzeilenplatzhalter 2">
            <a:extLst>
              <a:ext uri="{FF2B5EF4-FFF2-40B4-BE49-F238E27FC236}">
                <a16:creationId xmlns:a16="http://schemas.microsoft.com/office/drawing/2014/main" id="{4250AF0B-6626-F142-B5EE-893F08EF388F}"/>
              </a:ext>
            </a:extLst>
          </p:cNvPr>
          <p:cNvSpPr>
            <a:spLocks noGrp="1"/>
          </p:cNvSpPr>
          <p:nvPr>
            <p:ph type="ftr" sz="quarter" idx="11"/>
          </p:nvPr>
        </p:nvSpPr>
        <p:spPr/>
        <p:txBody>
          <a:bodyPr/>
          <a:lstStyle/>
          <a:p>
            <a:r>
              <a:rPr lang="en-US"/>
              <a:t>© innolab smart mobility  2020 - Timo Ohnmacht, Andi Kronawitter</a:t>
            </a:r>
          </a:p>
        </p:txBody>
      </p:sp>
      <p:sp>
        <p:nvSpPr>
          <p:cNvPr id="4" name="Foliennummernplatzhalter 3">
            <a:extLst>
              <a:ext uri="{FF2B5EF4-FFF2-40B4-BE49-F238E27FC236}">
                <a16:creationId xmlns:a16="http://schemas.microsoft.com/office/drawing/2014/main" id="{ADB0D7F6-EF70-B84E-9096-68584056F59C}"/>
              </a:ext>
            </a:extLst>
          </p:cNvPr>
          <p:cNvSpPr>
            <a:spLocks noGrp="1"/>
          </p:cNvSpPr>
          <p:nvPr>
            <p:ph type="sldNum" sz="quarter" idx="12"/>
          </p:nvPr>
        </p:nvSpPr>
        <p:spPr/>
        <p:txBody>
          <a:bodyPr/>
          <a:lstStyle/>
          <a:p>
            <a:fld id="{2C422B48-A01B-014E-891E-B9F4D62A9E6A}" type="slidenum">
              <a:rPr lang="en-US" smtClean="0"/>
              <a:t>65</a:t>
            </a:fld>
            <a:endParaRPr lang="en-US"/>
          </a:p>
        </p:txBody>
      </p:sp>
      <p:pic>
        <p:nvPicPr>
          <p:cNvPr id="5" name="Grafik 4">
            <a:hlinkClick r:id="rId2"/>
            <a:extLst>
              <a:ext uri="{FF2B5EF4-FFF2-40B4-BE49-F238E27FC236}">
                <a16:creationId xmlns:a16="http://schemas.microsoft.com/office/drawing/2014/main" id="{A3EAAAF4-BF4A-1F4C-8B59-62A5D4C7AF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2731" y="0"/>
            <a:ext cx="9197788" cy="6385309"/>
          </a:xfrm>
          <a:prstGeom prst="rect">
            <a:avLst/>
          </a:prstGeom>
        </p:spPr>
      </p:pic>
      <p:sp>
        <p:nvSpPr>
          <p:cNvPr id="6" name="Textfeld 5">
            <a:extLst>
              <a:ext uri="{FF2B5EF4-FFF2-40B4-BE49-F238E27FC236}">
                <a16:creationId xmlns:a16="http://schemas.microsoft.com/office/drawing/2014/main" id="{51FBF4BE-A274-DE47-A1AB-BD62BB0786D3}"/>
              </a:ext>
            </a:extLst>
          </p:cNvPr>
          <p:cNvSpPr txBox="1"/>
          <p:nvPr/>
        </p:nvSpPr>
        <p:spPr>
          <a:xfrm>
            <a:off x="9907793" y="1323191"/>
            <a:ext cx="2085892" cy="553998"/>
          </a:xfrm>
          <a:prstGeom prst="rect">
            <a:avLst/>
          </a:prstGeom>
          <a:noFill/>
        </p:spPr>
        <p:txBody>
          <a:bodyPr wrap="none" rtlCol="0">
            <a:spAutoFit/>
          </a:bodyPr>
          <a:lstStyle/>
          <a:p>
            <a:r>
              <a:rPr lang="de-DE" dirty="0"/>
              <a:t>11.-15. Okt 2021</a:t>
            </a:r>
          </a:p>
          <a:p>
            <a:r>
              <a:rPr lang="de-DE" sz="1200" dirty="0">
                <a:hlinkClick r:id="rId2"/>
              </a:rPr>
              <a:t>https://</a:t>
            </a:r>
            <a:r>
              <a:rPr lang="de-DE" sz="1200" dirty="0" err="1">
                <a:hlinkClick r:id="rId2"/>
              </a:rPr>
              <a:t>itsworldcongress.com</a:t>
            </a:r>
            <a:r>
              <a:rPr lang="de-DE" sz="1200" dirty="0">
                <a:hlinkClick r:id="rId2"/>
              </a:rPr>
              <a:t>/</a:t>
            </a:r>
            <a:endParaRPr lang="de-DE" sz="1200" dirty="0"/>
          </a:p>
        </p:txBody>
      </p:sp>
    </p:spTree>
    <p:extLst>
      <p:ext uri="{BB962C8B-B14F-4D97-AF65-F5344CB8AC3E}">
        <p14:creationId xmlns:p14="http://schemas.microsoft.com/office/powerpoint/2010/main" val="8871435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4F08E75-918A-0142-A028-896159CC07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16250" y="3659972"/>
            <a:ext cx="1694986" cy="747326"/>
          </a:xfrm>
          <a:prstGeom prst="rect">
            <a:avLst/>
          </a:prstGeom>
        </p:spPr>
      </p:pic>
      <p:sp>
        <p:nvSpPr>
          <p:cNvPr id="8" name="TextBox 7">
            <a:extLst>
              <a:ext uri="{FF2B5EF4-FFF2-40B4-BE49-F238E27FC236}">
                <a16:creationId xmlns:a16="http://schemas.microsoft.com/office/drawing/2014/main" id="{E561E748-6694-144B-BE8A-C48C596BE3E3}"/>
              </a:ext>
            </a:extLst>
          </p:cNvPr>
          <p:cNvSpPr txBox="1"/>
          <p:nvPr/>
        </p:nvSpPr>
        <p:spPr>
          <a:xfrm>
            <a:off x="3211236" y="476330"/>
            <a:ext cx="5769528" cy="1107996"/>
          </a:xfrm>
          <a:prstGeom prst="rect">
            <a:avLst/>
          </a:prstGeom>
          <a:noFill/>
        </p:spPr>
        <p:txBody>
          <a:bodyPr wrap="none" rtlCol="0">
            <a:spAutoFit/>
          </a:bodyPr>
          <a:lstStyle/>
          <a:p>
            <a:r>
              <a:rPr lang="de-CH" sz="6600" dirty="0">
                <a:latin typeface="Bradley Hand" pitchFamily="2" charset="77"/>
              </a:rPr>
              <a:t>Merci </a:t>
            </a:r>
            <a:r>
              <a:rPr lang="de-CH" sz="6600" dirty="0" err="1">
                <a:latin typeface="Bradley Hand" pitchFamily="2" charset="77"/>
              </a:rPr>
              <a:t>beaucoup</a:t>
            </a:r>
            <a:endParaRPr lang="en-US" sz="6600" dirty="0">
              <a:latin typeface="Bradley Hand" pitchFamily="2" charset="77"/>
            </a:endParaRPr>
          </a:p>
        </p:txBody>
      </p:sp>
      <p:pic>
        <p:nvPicPr>
          <p:cNvPr id="9" name="Picture 8">
            <a:extLst>
              <a:ext uri="{FF2B5EF4-FFF2-40B4-BE49-F238E27FC236}">
                <a16:creationId xmlns:a16="http://schemas.microsoft.com/office/drawing/2014/main" id="{02926067-23E5-7842-86F8-4D7A6AC845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98170" y="1584326"/>
            <a:ext cx="4780022" cy="3186680"/>
          </a:xfrm>
          <a:prstGeom prst="rect">
            <a:avLst/>
          </a:prstGeom>
        </p:spPr>
      </p:pic>
      <p:pic>
        <p:nvPicPr>
          <p:cNvPr id="12" name="Picture 11">
            <a:extLst>
              <a:ext uri="{FF2B5EF4-FFF2-40B4-BE49-F238E27FC236}">
                <a16:creationId xmlns:a16="http://schemas.microsoft.com/office/drawing/2014/main" id="{C229C5DA-D564-AC4F-AEFB-0A31C7BD63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31624" y="1823257"/>
            <a:ext cx="1241370" cy="943511"/>
          </a:xfrm>
          <a:prstGeom prst="rect">
            <a:avLst/>
          </a:prstGeom>
        </p:spPr>
      </p:pic>
      <p:pic>
        <p:nvPicPr>
          <p:cNvPr id="13" name="Picture 12">
            <a:extLst>
              <a:ext uri="{FF2B5EF4-FFF2-40B4-BE49-F238E27FC236}">
                <a16:creationId xmlns:a16="http://schemas.microsoft.com/office/drawing/2014/main" id="{BE016401-761F-4B4E-B16F-5D43995C83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561" y="1767001"/>
            <a:ext cx="1830464" cy="735271"/>
          </a:xfrm>
          <a:prstGeom prst="rect">
            <a:avLst/>
          </a:prstGeom>
        </p:spPr>
      </p:pic>
      <p:pic>
        <p:nvPicPr>
          <p:cNvPr id="15" name="Picture 14">
            <a:extLst>
              <a:ext uri="{FF2B5EF4-FFF2-40B4-BE49-F238E27FC236}">
                <a16:creationId xmlns:a16="http://schemas.microsoft.com/office/drawing/2014/main" id="{4AD35CDD-72A1-2847-BC73-F5216CB8FF11}"/>
              </a:ext>
            </a:extLst>
          </p:cNvPr>
          <p:cNvPicPr>
            <a:picLocks noChangeAspect="1"/>
          </p:cNvPicPr>
          <p:nvPr/>
        </p:nvPicPr>
        <p:blipFill>
          <a:blip r:embed="rId7"/>
          <a:stretch>
            <a:fillRect/>
          </a:stretch>
        </p:blipFill>
        <p:spPr>
          <a:xfrm>
            <a:off x="2632970" y="5160669"/>
            <a:ext cx="1185436" cy="1185436"/>
          </a:xfrm>
          <a:prstGeom prst="rect">
            <a:avLst/>
          </a:prstGeom>
        </p:spPr>
      </p:pic>
      <p:pic>
        <p:nvPicPr>
          <p:cNvPr id="16" name="Picture 15">
            <a:extLst>
              <a:ext uri="{FF2B5EF4-FFF2-40B4-BE49-F238E27FC236}">
                <a16:creationId xmlns:a16="http://schemas.microsoft.com/office/drawing/2014/main" id="{F9E74705-DFE8-A444-8C71-D59BA0BFFF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5114" y="4549195"/>
            <a:ext cx="2365603" cy="469576"/>
          </a:xfrm>
          <a:prstGeom prst="rect">
            <a:avLst/>
          </a:prstGeom>
        </p:spPr>
      </p:pic>
      <p:pic>
        <p:nvPicPr>
          <p:cNvPr id="17" name="Picture 16">
            <a:extLst>
              <a:ext uri="{FF2B5EF4-FFF2-40B4-BE49-F238E27FC236}">
                <a16:creationId xmlns:a16="http://schemas.microsoft.com/office/drawing/2014/main" id="{39309030-0A1F-5A47-9ACF-6AFB766D617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7048" y="2735881"/>
            <a:ext cx="2113088" cy="469575"/>
          </a:xfrm>
          <a:prstGeom prst="rect">
            <a:avLst/>
          </a:prstGeom>
        </p:spPr>
      </p:pic>
      <p:pic>
        <p:nvPicPr>
          <p:cNvPr id="18" name="Picture 17">
            <a:extLst>
              <a:ext uri="{FF2B5EF4-FFF2-40B4-BE49-F238E27FC236}">
                <a16:creationId xmlns:a16="http://schemas.microsoft.com/office/drawing/2014/main" id="{4F4F67D8-A514-C24A-8023-C762129015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64798" y="4771362"/>
            <a:ext cx="2108196" cy="363752"/>
          </a:xfrm>
          <a:prstGeom prst="rect">
            <a:avLst/>
          </a:prstGeom>
        </p:spPr>
      </p:pic>
      <p:pic>
        <p:nvPicPr>
          <p:cNvPr id="19" name="Picture 18">
            <a:extLst>
              <a:ext uri="{FF2B5EF4-FFF2-40B4-BE49-F238E27FC236}">
                <a16:creationId xmlns:a16="http://schemas.microsoft.com/office/drawing/2014/main" id="{999A6BE2-EB5D-1346-8050-8C8434E5945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08763" y="5837983"/>
            <a:ext cx="1809014" cy="302352"/>
          </a:xfrm>
          <a:prstGeom prst="rect">
            <a:avLst/>
          </a:prstGeom>
        </p:spPr>
      </p:pic>
      <p:pic>
        <p:nvPicPr>
          <p:cNvPr id="20" name="Picture 19">
            <a:extLst>
              <a:ext uri="{FF2B5EF4-FFF2-40B4-BE49-F238E27FC236}">
                <a16:creationId xmlns:a16="http://schemas.microsoft.com/office/drawing/2014/main" id="{6051A9D9-5D4D-1543-BE24-DF250DD9209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767231" y="4771006"/>
            <a:ext cx="2528931" cy="1056732"/>
          </a:xfrm>
          <a:prstGeom prst="rect">
            <a:avLst/>
          </a:prstGeom>
        </p:spPr>
      </p:pic>
      <p:pic>
        <p:nvPicPr>
          <p:cNvPr id="21" name="Picture 20">
            <a:extLst>
              <a:ext uri="{FF2B5EF4-FFF2-40B4-BE49-F238E27FC236}">
                <a16:creationId xmlns:a16="http://schemas.microsoft.com/office/drawing/2014/main" id="{902B4809-41F3-1B40-BEC5-DE8B6B1CFAC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980764" y="3374645"/>
            <a:ext cx="1777322" cy="743771"/>
          </a:xfrm>
          <a:prstGeom prst="rect">
            <a:avLst/>
          </a:prstGeom>
        </p:spPr>
      </p:pic>
      <p:pic>
        <p:nvPicPr>
          <p:cNvPr id="22" name="Picture 21">
            <a:extLst>
              <a:ext uri="{FF2B5EF4-FFF2-40B4-BE49-F238E27FC236}">
                <a16:creationId xmlns:a16="http://schemas.microsoft.com/office/drawing/2014/main" id="{8E8212F6-3DDE-4746-8E50-6D8065992DF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552309" y="5576144"/>
            <a:ext cx="1470784" cy="937625"/>
          </a:xfrm>
          <a:prstGeom prst="rect">
            <a:avLst/>
          </a:prstGeom>
        </p:spPr>
      </p:pic>
      <p:sp>
        <p:nvSpPr>
          <p:cNvPr id="7" name="Date Placeholder 6">
            <a:extLst>
              <a:ext uri="{FF2B5EF4-FFF2-40B4-BE49-F238E27FC236}">
                <a16:creationId xmlns:a16="http://schemas.microsoft.com/office/drawing/2014/main" id="{835D1FCA-FE16-514E-B7FB-F144AF5171E1}"/>
              </a:ext>
            </a:extLst>
          </p:cNvPr>
          <p:cNvSpPr>
            <a:spLocks noGrp="1"/>
          </p:cNvSpPr>
          <p:nvPr>
            <p:ph type="dt" sz="half" idx="10"/>
          </p:nvPr>
        </p:nvSpPr>
        <p:spPr/>
        <p:txBody>
          <a:bodyPr/>
          <a:lstStyle/>
          <a:p>
            <a:r>
              <a:rPr lang="de-CH"/>
              <a:t>20. August 2020</a:t>
            </a:r>
            <a:endParaRPr lang="en-US"/>
          </a:p>
        </p:txBody>
      </p:sp>
      <p:sp>
        <p:nvSpPr>
          <p:cNvPr id="23" name="Footer Placeholder 22">
            <a:extLst>
              <a:ext uri="{FF2B5EF4-FFF2-40B4-BE49-F238E27FC236}">
                <a16:creationId xmlns:a16="http://schemas.microsoft.com/office/drawing/2014/main" id="{4AB4E568-0C42-594E-B8CD-D4C161276DC6}"/>
              </a:ext>
            </a:extLst>
          </p:cNvPr>
          <p:cNvSpPr>
            <a:spLocks noGrp="1"/>
          </p:cNvSpPr>
          <p:nvPr>
            <p:ph type="ftr" sz="quarter" idx="11"/>
          </p:nvPr>
        </p:nvSpPr>
        <p:spPr/>
        <p:txBody>
          <a:bodyPr/>
          <a:lstStyle/>
          <a:p>
            <a:r>
              <a:rPr lang="en-US"/>
              <a:t>© innolab smart mobility  2020 - Timo Ohnmacht, Andi Kronawitter</a:t>
            </a:r>
          </a:p>
        </p:txBody>
      </p:sp>
      <p:pic>
        <p:nvPicPr>
          <p:cNvPr id="25" name="Picture 2" descr="Bildergebnis für logo netcetera">
            <a:extLst>
              <a:ext uri="{FF2B5EF4-FFF2-40B4-BE49-F238E27FC236}">
                <a16:creationId xmlns:a16="http://schemas.microsoft.com/office/drawing/2014/main" id="{2A22AD46-3472-7F4B-9A87-0479D394AD82}"/>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4570154" y="5778366"/>
            <a:ext cx="2151624" cy="302351"/>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FF0858E4-70C2-D84A-90A3-0BFE0DAD0920}"/>
              </a:ext>
            </a:extLst>
          </p:cNvPr>
          <p:cNvPicPr>
            <a:picLocks noChangeAspect="1"/>
          </p:cNvPicPr>
          <p:nvPr/>
        </p:nvPicPr>
        <p:blipFill>
          <a:blip r:embed="rId16"/>
          <a:stretch>
            <a:fillRect/>
          </a:stretch>
        </p:blipFill>
        <p:spPr>
          <a:xfrm>
            <a:off x="1233825" y="554078"/>
            <a:ext cx="1422400" cy="952500"/>
          </a:xfrm>
          <a:prstGeom prst="rect">
            <a:avLst/>
          </a:prstGeom>
        </p:spPr>
      </p:pic>
      <p:pic>
        <p:nvPicPr>
          <p:cNvPr id="5" name="Grafik 4" descr="Ein Bild, das Zeichnung enthält.&#10;&#10;Automatisch generierte Beschreibung">
            <a:extLst>
              <a:ext uri="{FF2B5EF4-FFF2-40B4-BE49-F238E27FC236}">
                <a16:creationId xmlns:a16="http://schemas.microsoft.com/office/drawing/2014/main" id="{0CDE4260-1714-9A4F-B94A-1B41E10CCC5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08112" y="5406399"/>
            <a:ext cx="1494174" cy="708915"/>
          </a:xfrm>
          <a:prstGeom prst="rect">
            <a:avLst/>
          </a:prstGeom>
        </p:spPr>
      </p:pic>
      <p:sp>
        <p:nvSpPr>
          <p:cNvPr id="2" name="Foliennummernplatzhalter 1">
            <a:extLst>
              <a:ext uri="{FF2B5EF4-FFF2-40B4-BE49-F238E27FC236}">
                <a16:creationId xmlns:a16="http://schemas.microsoft.com/office/drawing/2014/main" id="{47EE1F2B-15F5-A344-BABC-78F3DCF85889}"/>
              </a:ext>
            </a:extLst>
          </p:cNvPr>
          <p:cNvSpPr>
            <a:spLocks noGrp="1"/>
          </p:cNvSpPr>
          <p:nvPr>
            <p:ph type="sldNum" sz="quarter" idx="12"/>
          </p:nvPr>
        </p:nvSpPr>
        <p:spPr/>
        <p:txBody>
          <a:bodyPr/>
          <a:lstStyle/>
          <a:p>
            <a:fld id="{2C422B48-A01B-014E-891E-B9F4D62A9E6A}" type="slidenum">
              <a:rPr lang="en-US" smtClean="0"/>
              <a:t>66</a:t>
            </a:fld>
            <a:endParaRPr lang="en-US"/>
          </a:p>
        </p:txBody>
      </p:sp>
    </p:spTree>
    <p:extLst>
      <p:ext uri="{BB962C8B-B14F-4D97-AF65-F5344CB8AC3E}">
        <p14:creationId xmlns:p14="http://schemas.microsoft.com/office/powerpoint/2010/main" val="4143890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813112" y="1034314"/>
            <a:ext cx="8597438" cy="1790700"/>
          </a:xfrm>
        </p:spPr>
        <p:txBody>
          <a:bodyPr>
            <a:normAutofit/>
          </a:bodyPr>
          <a:lstStyle/>
          <a:p>
            <a:r>
              <a:rPr lang="de-CH" sz="4400" i="1" dirty="0"/>
              <a:t>Potentiale von </a:t>
            </a:r>
            <a:r>
              <a:rPr lang="de-CH" sz="4400" i="1" dirty="0" err="1"/>
              <a:t>Coworking</a:t>
            </a:r>
            <a:r>
              <a:rPr lang="de-CH" sz="4400" i="1" dirty="0"/>
              <a:t> und Home-Office in der Schweiz</a:t>
            </a:r>
            <a:endParaRPr lang="de-CH" dirty="0"/>
          </a:p>
        </p:txBody>
      </p:sp>
      <p:sp>
        <p:nvSpPr>
          <p:cNvPr id="3" name="Untertitel 2"/>
          <p:cNvSpPr>
            <a:spLocks noGrp="1"/>
          </p:cNvSpPr>
          <p:nvPr>
            <p:ph type="subTitle" idx="1"/>
          </p:nvPr>
        </p:nvSpPr>
        <p:spPr>
          <a:xfrm>
            <a:off x="2682831" y="3446264"/>
            <a:ext cx="6858000" cy="1655762"/>
          </a:xfrm>
        </p:spPr>
        <p:txBody>
          <a:bodyPr>
            <a:normAutofit/>
          </a:bodyPr>
          <a:lstStyle/>
          <a:p>
            <a:r>
              <a:rPr lang="de-CH" b="1" dirty="0"/>
              <a:t>SNF Digital </a:t>
            </a:r>
            <a:r>
              <a:rPr lang="de-CH" b="1" dirty="0" err="1"/>
              <a:t>Lives</a:t>
            </a:r>
            <a:r>
              <a:rPr lang="de-CH" b="1" dirty="0"/>
              <a:t> </a:t>
            </a:r>
            <a:r>
              <a:rPr lang="de-CH" dirty="0"/>
              <a:t>(</a:t>
            </a:r>
            <a:r>
              <a:rPr lang="de-CH" dirty="0">
                <a:hlinkClick r:id="rId3"/>
              </a:rPr>
              <a:t>10DL17_183072</a:t>
            </a:r>
            <a:r>
              <a:rPr lang="de-CH" dirty="0"/>
              <a:t>) </a:t>
            </a:r>
          </a:p>
          <a:p>
            <a:r>
              <a:rPr lang="de-CH" b="1" dirty="0"/>
              <a:t>FH-Prof. Dr. Timo Ohnmacht</a:t>
            </a:r>
          </a:p>
          <a:p>
            <a:r>
              <a:rPr lang="de-CH" dirty="0"/>
              <a:t>Kompetenzzentrum für Mobilität</a:t>
            </a:r>
          </a:p>
        </p:txBody>
      </p:sp>
      <p:pic>
        <p:nvPicPr>
          <p:cNvPr id="4" name="Grafik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65873" y="4176579"/>
            <a:ext cx="15573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liennummernplatzhalter 4"/>
          <p:cNvSpPr>
            <a:spLocks noGrp="1"/>
          </p:cNvSpPr>
          <p:nvPr>
            <p:ph type="sldNum" sz="quarter" idx="12"/>
          </p:nvPr>
        </p:nvSpPr>
        <p:spPr/>
        <p:txBody>
          <a:bodyPr/>
          <a:lstStyle/>
          <a:p>
            <a:fld id="{9986897F-C395-415F-81D3-46DE1F045B0E}" type="slidenum">
              <a:rPr lang="de-CH" smtClean="0"/>
              <a:t>7</a:t>
            </a:fld>
            <a:endParaRPr lang="de-CH"/>
          </a:p>
        </p:txBody>
      </p:sp>
      <p:pic>
        <p:nvPicPr>
          <p:cNvPr id="8" name="Grafik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21411" y="3685379"/>
            <a:ext cx="1978277" cy="1313521"/>
          </a:xfrm>
          <a:prstGeom prst="rect">
            <a:avLst/>
          </a:prstGeom>
        </p:spPr>
      </p:pic>
      <p:sp>
        <p:nvSpPr>
          <p:cNvPr id="9" name="Textfeld 8"/>
          <p:cNvSpPr txBox="1"/>
          <p:nvPr/>
        </p:nvSpPr>
        <p:spPr>
          <a:xfrm>
            <a:off x="9326754" y="4998899"/>
            <a:ext cx="2167590" cy="338554"/>
          </a:xfrm>
          <a:prstGeom prst="rect">
            <a:avLst/>
          </a:prstGeom>
          <a:noFill/>
        </p:spPr>
        <p:txBody>
          <a:bodyPr wrap="square" rtlCol="0">
            <a:spAutoFit/>
          </a:bodyPr>
          <a:lstStyle/>
          <a:p>
            <a:r>
              <a:rPr lang="de-CH" sz="800" dirty="0"/>
              <a:t>Bildquelle: coworker.com </a:t>
            </a:r>
          </a:p>
          <a:p>
            <a:r>
              <a:rPr lang="de-CH" sz="800" dirty="0"/>
              <a:t>(WORKERIA Winterthur)</a:t>
            </a:r>
          </a:p>
        </p:txBody>
      </p:sp>
      <p:sp>
        <p:nvSpPr>
          <p:cNvPr id="10" name="Textfeld 9"/>
          <p:cNvSpPr txBox="1"/>
          <p:nvPr/>
        </p:nvSpPr>
        <p:spPr>
          <a:xfrm>
            <a:off x="1392623" y="4886582"/>
            <a:ext cx="2167590" cy="215444"/>
          </a:xfrm>
          <a:prstGeom prst="rect">
            <a:avLst/>
          </a:prstGeom>
          <a:noFill/>
        </p:spPr>
        <p:txBody>
          <a:bodyPr wrap="square" rtlCol="0">
            <a:spAutoFit/>
          </a:bodyPr>
          <a:lstStyle/>
          <a:p>
            <a:r>
              <a:rPr lang="de-CH" sz="800" dirty="0"/>
              <a:t>Bildquelle: SNF, Digital </a:t>
            </a:r>
            <a:r>
              <a:rPr lang="de-CH" sz="800" dirty="0" err="1"/>
              <a:t>Lives</a:t>
            </a:r>
            <a:r>
              <a:rPr lang="de-CH" sz="800" dirty="0"/>
              <a:t> </a:t>
            </a:r>
          </a:p>
        </p:txBody>
      </p:sp>
      <p:pic>
        <p:nvPicPr>
          <p:cNvPr id="11" name="Grafik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062" y="173949"/>
            <a:ext cx="1618488" cy="1136904"/>
          </a:xfrm>
          <a:prstGeom prst="rect">
            <a:avLst/>
          </a:prstGeom>
        </p:spPr>
      </p:pic>
    </p:spTree>
    <p:extLst>
      <p:ext uri="{BB962C8B-B14F-4D97-AF65-F5344CB8AC3E}">
        <p14:creationId xmlns:p14="http://schemas.microsoft.com/office/powerpoint/2010/main" val="456261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CH" sz="3000" u="sng" dirty="0"/>
              <a:t>Projekt</a:t>
            </a:r>
            <a:r>
              <a:rPr lang="de-CH" sz="3000" dirty="0"/>
              <a:t>: </a:t>
            </a:r>
            <a:r>
              <a:rPr lang="en-US" sz="3000" b="1" i="1" dirty="0"/>
              <a:t>Digital lives in </a:t>
            </a:r>
            <a:r>
              <a:rPr lang="en-US" sz="3000" b="1" i="1" dirty="0" err="1"/>
              <a:t>coworking</a:t>
            </a:r>
            <a:r>
              <a:rPr lang="en-US" sz="3000" b="1" i="1" dirty="0"/>
              <a:t> spaces:                     do mobile lifestyles reduce rural-urban disparities?</a:t>
            </a:r>
            <a:endParaRPr lang="de-CH" sz="3000" i="1" dirty="0"/>
          </a:p>
        </p:txBody>
      </p:sp>
      <p:sp>
        <p:nvSpPr>
          <p:cNvPr id="4" name="Foliennummernplatzhalter 3"/>
          <p:cNvSpPr>
            <a:spLocks noGrp="1"/>
          </p:cNvSpPr>
          <p:nvPr>
            <p:ph type="sldNum" sz="quarter" idx="12"/>
          </p:nvPr>
        </p:nvSpPr>
        <p:spPr/>
        <p:txBody>
          <a:bodyPr/>
          <a:lstStyle/>
          <a:p>
            <a:fld id="{9986897F-C395-415F-81D3-46DE1F045B0E}" type="slidenum">
              <a:rPr lang="de-CH" smtClean="0"/>
              <a:t>8</a:t>
            </a:fld>
            <a:endParaRPr lang="de-CH"/>
          </a:p>
        </p:txBody>
      </p:sp>
      <p:sp>
        <p:nvSpPr>
          <p:cNvPr id="5" name="Textfeld 4"/>
          <p:cNvSpPr txBox="1"/>
          <p:nvPr/>
        </p:nvSpPr>
        <p:spPr>
          <a:xfrm>
            <a:off x="4304365" y="1554053"/>
            <a:ext cx="4924725" cy="830997"/>
          </a:xfrm>
          <a:prstGeom prst="rect">
            <a:avLst/>
          </a:prstGeom>
          <a:noFill/>
        </p:spPr>
        <p:txBody>
          <a:bodyPr wrap="square" rtlCol="0">
            <a:spAutoFit/>
          </a:bodyPr>
          <a:lstStyle/>
          <a:p>
            <a:r>
              <a:rPr lang="de-CH" sz="1600" dirty="0"/>
              <a:t>Projekt unterstützt durch den Schweizerischer Nationalfonds (SNF), Programm «Digital </a:t>
            </a:r>
            <a:r>
              <a:rPr lang="de-CH" sz="1600" dirty="0" err="1"/>
              <a:t>Lives</a:t>
            </a:r>
            <a:r>
              <a:rPr lang="de-CH" sz="1600" dirty="0"/>
              <a:t>», Vorprogramm NFP 77 «Digitalen Transformation»</a:t>
            </a:r>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74571" y="1554053"/>
            <a:ext cx="1907875" cy="88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2396490" y="2591615"/>
            <a:ext cx="7783831" cy="3139321"/>
          </a:xfrm>
          <a:prstGeom prst="rect">
            <a:avLst/>
          </a:prstGeom>
          <a:noFill/>
        </p:spPr>
        <p:txBody>
          <a:bodyPr wrap="square" rtlCol="0">
            <a:spAutoFit/>
          </a:bodyPr>
          <a:lstStyle/>
          <a:p>
            <a:pPr marL="285750" indent="-285750">
              <a:buFont typeface="Arial" panose="020B0604020202020204" pitchFamily="34" charset="0"/>
              <a:buChar char="•"/>
            </a:pPr>
            <a:r>
              <a:rPr lang="de-CH" dirty="0"/>
              <a:t>Sep 2018 bis Oktober 2020</a:t>
            </a:r>
          </a:p>
          <a:p>
            <a:pPr marL="285750" indent="-285750">
              <a:buFont typeface="Arial" panose="020B0604020202020204" pitchFamily="34" charset="0"/>
              <a:buChar char="•"/>
            </a:pPr>
            <a:r>
              <a:rPr lang="de-CH" dirty="0"/>
              <a:t>150'000 Fr.</a:t>
            </a:r>
          </a:p>
          <a:p>
            <a:pPr marL="285750" indent="-285750">
              <a:buFont typeface="Arial" panose="020B0604020202020204" pitchFamily="34" charset="0"/>
              <a:buChar char="•"/>
            </a:pPr>
            <a:r>
              <a:rPr lang="de-CH" dirty="0"/>
              <a:t>in Kooperation mit dem Bundesamt für Raumentwicklung ARE &amp; </a:t>
            </a:r>
          </a:p>
          <a:p>
            <a:r>
              <a:rPr lang="de-CH" dirty="0"/>
              <a:t>      </a:t>
            </a:r>
            <a:r>
              <a:rPr lang="de-CH" i="1" dirty="0" err="1"/>
              <a:t>Coworking</a:t>
            </a:r>
            <a:r>
              <a:rPr lang="de-CH" i="1" dirty="0"/>
              <a:t> </a:t>
            </a:r>
            <a:r>
              <a:rPr lang="de-CH" i="1" dirty="0" err="1"/>
              <a:t>Switzerland</a:t>
            </a:r>
            <a:endParaRPr lang="de-CH" i="1" dirty="0"/>
          </a:p>
          <a:p>
            <a:endParaRPr lang="de-CH" dirty="0"/>
          </a:p>
          <a:p>
            <a:r>
              <a:rPr lang="de-CH" u="sng" dirty="0"/>
              <a:t>Projektteam</a:t>
            </a:r>
            <a:r>
              <a:rPr lang="de-CH" dirty="0"/>
              <a:t>:</a:t>
            </a:r>
          </a:p>
          <a:p>
            <a:pPr marL="285750" indent="-285750">
              <a:buFont typeface="Arial" panose="020B0604020202020204" pitchFamily="34" charset="0"/>
              <a:buChar char="•"/>
            </a:pPr>
            <a:r>
              <a:rPr lang="de-CH" dirty="0"/>
              <a:t>Timo Ohnmacht (PL)</a:t>
            </a:r>
          </a:p>
          <a:p>
            <a:pPr marL="285750" indent="-285750">
              <a:buFont typeface="Arial" panose="020B0604020202020204" pitchFamily="34" charset="0"/>
              <a:buChar char="•"/>
            </a:pPr>
            <a:r>
              <a:rPr lang="de-CH" dirty="0"/>
              <a:t>Widar von Arx</a:t>
            </a:r>
          </a:p>
          <a:p>
            <a:pPr marL="285750" indent="-285750">
              <a:buFont typeface="Arial" panose="020B0604020202020204" pitchFamily="34" charset="0"/>
              <a:buChar char="•"/>
            </a:pPr>
            <a:r>
              <a:rPr lang="de-CH" dirty="0"/>
              <a:t>Thao Thi Vu</a:t>
            </a:r>
          </a:p>
          <a:p>
            <a:pPr marL="285750" indent="-285750">
              <a:buFont typeface="Arial" panose="020B0604020202020204" pitchFamily="34" charset="0"/>
              <a:buChar char="•"/>
            </a:pPr>
            <a:r>
              <a:rPr lang="de-CH" dirty="0"/>
              <a:t>Jana Z’Rotz</a:t>
            </a:r>
          </a:p>
          <a:p>
            <a:pPr marL="285750" indent="-285750">
              <a:buFont typeface="Arial" panose="020B0604020202020204" pitchFamily="34" charset="0"/>
              <a:buChar char="•"/>
            </a:pPr>
            <a:r>
              <a:rPr lang="de-CH" dirty="0"/>
              <a:t>Nada Endrissat (Berner Fachhochschule)</a:t>
            </a:r>
          </a:p>
        </p:txBody>
      </p:sp>
    </p:spTree>
    <p:extLst>
      <p:ext uri="{BB962C8B-B14F-4D97-AF65-F5344CB8AC3E}">
        <p14:creationId xmlns:p14="http://schemas.microsoft.com/office/powerpoint/2010/main" val="10384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Aktuelle Publikation</a:t>
            </a:r>
          </a:p>
        </p:txBody>
      </p:sp>
      <p:pic>
        <p:nvPicPr>
          <p:cNvPr id="7" name="Inhaltsplatzhalter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656308" y="1566832"/>
            <a:ext cx="2988214" cy="4351338"/>
          </a:xfrm>
        </p:spPr>
      </p:pic>
      <p:sp>
        <p:nvSpPr>
          <p:cNvPr id="4" name="Datumsplatzhalter 3"/>
          <p:cNvSpPr>
            <a:spLocks noGrp="1"/>
          </p:cNvSpPr>
          <p:nvPr>
            <p:ph type="dt" sz="half" idx="10"/>
          </p:nvPr>
        </p:nvSpPr>
        <p:spPr/>
        <p:txBody>
          <a:bodyPr/>
          <a:lstStyle/>
          <a:p>
            <a:r>
              <a:rPr lang="de-CH"/>
              <a:t>20. August 2020</a:t>
            </a:r>
            <a:endParaRPr lang="en-US"/>
          </a:p>
        </p:txBody>
      </p:sp>
      <p:sp>
        <p:nvSpPr>
          <p:cNvPr id="5" name="Fußzeilenplatzhalter 4"/>
          <p:cNvSpPr>
            <a:spLocks noGrp="1"/>
          </p:cNvSpPr>
          <p:nvPr>
            <p:ph type="ftr" sz="quarter" idx="11"/>
          </p:nvPr>
        </p:nvSpPr>
        <p:spPr/>
        <p:txBody>
          <a:bodyPr/>
          <a:lstStyle/>
          <a:p>
            <a:r>
              <a:rPr lang="en-US"/>
              <a:t>© innolab smart mobility  2020 - Timo Ohnmacht, Andi Kronawitter</a:t>
            </a:r>
            <a:endParaRPr lang="en-US" dirty="0"/>
          </a:p>
        </p:txBody>
      </p:sp>
      <p:sp>
        <p:nvSpPr>
          <p:cNvPr id="6" name="Foliennummernplatzhalter 5"/>
          <p:cNvSpPr>
            <a:spLocks noGrp="1"/>
          </p:cNvSpPr>
          <p:nvPr>
            <p:ph type="sldNum" sz="quarter" idx="12"/>
          </p:nvPr>
        </p:nvSpPr>
        <p:spPr/>
        <p:txBody>
          <a:bodyPr/>
          <a:lstStyle/>
          <a:p>
            <a:fld id="{2C422B48-A01B-014E-891E-B9F4D62A9E6A}" type="slidenum">
              <a:rPr lang="en-US" smtClean="0"/>
              <a:t>9</a:t>
            </a:fld>
            <a:endParaRPr lang="en-US"/>
          </a:p>
        </p:txBody>
      </p:sp>
      <p:sp>
        <p:nvSpPr>
          <p:cNvPr id="8" name="Rechteck 7"/>
          <p:cNvSpPr/>
          <p:nvPr/>
        </p:nvSpPr>
        <p:spPr>
          <a:xfrm>
            <a:off x="917275" y="1905332"/>
            <a:ext cx="6096000" cy="1477328"/>
          </a:xfrm>
          <a:prstGeom prst="rect">
            <a:avLst/>
          </a:prstGeom>
        </p:spPr>
        <p:txBody>
          <a:bodyPr>
            <a:spAutoFit/>
          </a:bodyPr>
          <a:lstStyle/>
          <a:p>
            <a:r>
              <a:rPr lang="de-CH" dirty="0"/>
              <a:t>Ohnmacht, T., Vu, T. T., &amp; Von Arx, W. (2020). </a:t>
            </a:r>
            <a:r>
              <a:rPr lang="de-CH" b="1" dirty="0"/>
              <a:t>Job Mobility </a:t>
            </a:r>
            <a:r>
              <a:rPr lang="de-CH" b="1" dirty="0" err="1"/>
              <a:t>Biographies</a:t>
            </a:r>
            <a:r>
              <a:rPr lang="de-CH" b="1" dirty="0"/>
              <a:t> in Co-</a:t>
            </a:r>
            <a:r>
              <a:rPr lang="de-CH" b="1" dirty="0" err="1"/>
              <a:t>working</a:t>
            </a:r>
            <a:r>
              <a:rPr lang="de-CH" b="1" dirty="0"/>
              <a:t> Spaces: A </a:t>
            </a:r>
            <a:r>
              <a:rPr lang="de-CH" b="1" dirty="0" err="1"/>
              <a:t>Theoretical</a:t>
            </a:r>
            <a:r>
              <a:rPr lang="de-CH" b="1" dirty="0"/>
              <a:t> </a:t>
            </a:r>
            <a:r>
              <a:rPr lang="de-CH" b="1" dirty="0" err="1"/>
              <a:t>Contribution</a:t>
            </a:r>
            <a:r>
              <a:rPr lang="de-CH" b="1" dirty="0"/>
              <a:t> </a:t>
            </a:r>
            <a:r>
              <a:rPr lang="de-CH" b="1" dirty="0" err="1"/>
              <a:t>to</a:t>
            </a:r>
            <a:r>
              <a:rPr lang="de-CH" b="1" dirty="0"/>
              <a:t> New </a:t>
            </a:r>
            <a:r>
              <a:rPr lang="de-CH" b="1" dirty="0" err="1"/>
              <a:t>Social</a:t>
            </a:r>
            <a:r>
              <a:rPr lang="de-CH" b="1" dirty="0"/>
              <a:t> </a:t>
            </a:r>
            <a:r>
              <a:rPr lang="de-CH" b="1" dirty="0" err="1"/>
              <a:t>and</a:t>
            </a:r>
            <a:r>
              <a:rPr lang="de-CH" b="1" dirty="0"/>
              <a:t> </a:t>
            </a:r>
            <a:r>
              <a:rPr lang="de-CH" b="1" dirty="0" err="1"/>
              <a:t>Spatial</a:t>
            </a:r>
            <a:r>
              <a:rPr lang="de-CH" b="1" dirty="0"/>
              <a:t> </a:t>
            </a:r>
            <a:r>
              <a:rPr lang="de-CH" b="1" dirty="0" err="1"/>
              <a:t>Restructurings</a:t>
            </a:r>
            <a:r>
              <a:rPr lang="de-CH" dirty="0"/>
              <a:t>. In J. </a:t>
            </a:r>
            <a:r>
              <a:rPr lang="de-CH" dirty="0" err="1"/>
              <a:t>Scheiner</a:t>
            </a:r>
            <a:r>
              <a:rPr lang="de-CH" dirty="0"/>
              <a:t> &amp; H. Rau (Eds.), </a:t>
            </a:r>
            <a:r>
              <a:rPr lang="de-CH" i="1" dirty="0"/>
              <a:t>Mobility </a:t>
            </a:r>
            <a:r>
              <a:rPr lang="de-CH" i="1" dirty="0" err="1"/>
              <a:t>over</a:t>
            </a:r>
            <a:r>
              <a:rPr lang="de-CH" i="1" dirty="0"/>
              <a:t> </a:t>
            </a:r>
            <a:r>
              <a:rPr lang="de-CH" i="1" dirty="0" err="1"/>
              <a:t>the</a:t>
            </a:r>
            <a:r>
              <a:rPr lang="de-CH" i="1" dirty="0"/>
              <a:t> </a:t>
            </a:r>
            <a:r>
              <a:rPr lang="de-CH" i="1" dirty="0" err="1"/>
              <a:t>life</a:t>
            </a:r>
            <a:r>
              <a:rPr lang="de-CH" i="1" dirty="0"/>
              <a:t> </a:t>
            </a:r>
            <a:r>
              <a:rPr lang="de-CH" i="1" dirty="0" err="1"/>
              <a:t>course</a:t>
            </a:r>
            <a:r>
              <a:rPr lang="de-CH" i="1" dirty="0"/>
              <a:t> </a:t>
            </a:r>
            <a:r>
              <a:rPr lang="de-CH" dirty="0"/>
              <a:t>(pp. 100–116). </a:t>
            </a:r>
            <a:r>
              <a:rPr lang="de-CH" dirty="0" err="1"/>
              <a:t>Cheltenham</a:t>
            </a:r>
            <a:r>
              <a:rPr lang="de-CH" dirty="0"/>
              <a:t>: Edward Elgar.</a:t>
            </a:r>
          </a:p>
        </p:txBody>
      </p:sp>
      <p:sp>
        <p:nvSpPr>
          <p:cNvPr id="9" name="Rechteck 8"/>
          <p:cNvSpPr/>
          <p:nvPr/>
        </p:nvSpPr>
        <p:spPr>
          <a:xfrm>
            <a:off x="917274" y="3723478"/>
            <a:ext cx="7139797" cy="1200329"/>
          </a:xfrm>
          <a:prstGeom prst="rect">
            <a:avLst/>
          </a:prstGeom>
        </p:spPr>
        <p:txBody>
          <a:bodyPr wrap="square">
            <a:spAutoFit/>
          </a:bodyPr>
          <a:lstStyle/>
          <a:p>
            <a:r>
              <a:rPr lang="de-CH" dirty="0"/>
              <a:t>In </a:t>
            </a:r>
            <a:r>
              <a:rPr lang="de-CH" u="sng" dirty="0"/>
              <a:t>Arbeit</a:t>
            </a:r>
            <a:r>
              <a:rPr lang="de-CH" dirty="0"/>
              <a:t>:</a:t>
            </a:r>
          </a:p>
          <a:p>
            <a:endParaRPr lang="de-CH" dirty="0"/>
          </a:p>
          <a:p>
            <a:r>
              <a:rPr lang="en-US" b="1" dirty="0"/>
              <a:t>Relationships between </a:t>
            </a:r>
            <a:r>
              <a:rPr lang="en-US" b="1" dirty="0" err="1"/>
              <a:t>Coworking</a:t>
            </a:r>
            <a:r>
              <a:rPr lang="en-US" b="1" dirty="0"/>
              <a:t> Spaces and CO</a:t>
            </a:r>
            <a:r>
              <a:rPr lang="en-US" b="1" baseline="-25000" dirty="0"/>
              <a:t>2 </a:t>
            </a:r>
            <a:r>
              <a:rPr lang="en-US" b="1" dirty="0"/>
              <a:t>emissions for work-related commuting: First empirical insights for the case of Switzerland</a:t>
            </a:r>
            <a:endParaRPr lang="de-CH" b="1" dirty="0"/>
          </a:p>
        </p:txBody>
      </p:sp>
    </p:spTree>
    <p:extLst>
      <p:ext uri="{BB962C8B-B14F-4D97-AF65-F5344CB8AC3E}">
        <p14:creationId xmlns:p14="http://schemas.microsoft.com/office/powerpoint/2010/main" val="7980581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9C986604ABDC4447AFFD85A09D3CC573" ma:contentTypeVersion="10" ma:contentTypeDescription="Ein neues Dokument erstellen." ma:contentTypeScope="" ma:versionID="92217c512210fb1ac17ed38b1d14a1a6">
  <xsd:schema xmlns:xsd="http://www.w3.org/2001/XMLSchema" xmlns:xs="http://www.w3.org/2001/XMLSchema" xmlns:p="http://schemas.microsoft.com/office/2006/metadata/properties" xmlns:ns2="dee7b503-f30b-4f9b-a7c7-610de7f291eb" targetNamespace="http://schemas.microsoft.com/office/2006/metadata/properties" ma:root="true" ma:fieldsID="d7e2f99ecc2bad5aad62bd8d28ae8da9" ns2:_="">
    <xsd:import namespace="dee7b503-f30b-4f9b-a7c7-610de7f291e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e7b503-f30b-4f9b-a7c7-610de7f291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221157-3B13-4A7B-A2CA-80FEBC4025A6}">
  <ds:schemaRefs>
    <ds:schemaRef ds:uri="http://schemas.microsoft.com/office/infopath/2007/PartnerControls"/>
    <ds:schemaRef ds:uri="http://purl.org/dc/elements/1.1/"/>
    <ds:schemaRef ds:uri="http://schemas.microsoft.com/office/2006/documentManagement/types"/>
    <ds:schemaRef ds:uri="http://purl.org/dc/dcmitype/"/>
    <ds:schemaRef ds:uri="http://www.w3.org/XML/1998/namespace"/>
    <ds:schemaRef ds:uri="http://schemas.openxmlformats.org/package/2006/metadata/core-properties"/>
    <ds:schemaRef ds:uri="http://schemas.microsoft.com/office/2006/metadata/properties"/>
    <ds:schemaRef ds:uri="dee7b503-f30b-4f9b-a7c7-610de7f291eb"/>
    <ds:schemaRef ds:uri="http://purl.org/dc/terms/"/>
  </ds:schemaRefs>
</ds:datastoreItem>
</file>

<file path=customXml/itemProps2.xml><?xml version="1.0" encoding="utf-8"?>
<ds:datastoreItem xmlns:ds="http://schemas.openxmlformats.org/officeDocument/2006/customXml" ds:itemID="{9391E687-638B-4445-B6A7-D40E53A1D8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e7b503-f30b-4f9b-a7c7-610de7f291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675DEF-010A-402C-AC8E-B37FDF08B8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3150</Words>
  <Application>Microsoft Macintosh PowerPoint</Application>
  <PresentationFormat>Breitbild</PresentationFormat>
  <Paragraphs>449</Paragraphs>
  <Slides>66</Slides>
  <Notes>25</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66</vt:i4>
      </vt:variant>
    </vt:vector>
  </HeadingPairs>
  <TitlesOfParts>
    <vt:vector size="75" baseType="lpstr">
      <vt:lpstr>Malgun Gothic</vt:lpstr>
      <vt:lpstr>Arial</vt:lpstr>
      <vt:lpstr>Bradley Hand</vt:lpstr>
      <vt:lpstr>Calibri</vt:lpstr>
      <vt:lpstr>Calibri Light</vt:lpstr>
      <vt:lpstr>Chalkduster</vt:lpstr>
      <vt:lpstr>Symbol</vt:lpstr>
      <vt:lpstr>Verdana</vt:lpstr>
      <vt:lpstr>Office Theme</vt:lpstr>
      <vt:lpstr>PowerPoint-Präsentation</vt:lpstr>
      <vt:lpstr>PowerPoint-Präsentation</vt:lpstr>
      <vt:lpstr>Some Infos</vt:lpstr>
      <vt:lpstr>Some more Infos</vt:lpstr>
      <vt:lpstr>Spielregeln</vt:lpstr>
      <vt:lpstr>Ablauf</vt:lpstr>
      <vt:lpstr>Potentiale von Coworking und Home-Office in der Schweiz</vt:lpstr>
      <vt:lpstr>Projekt: Digital lives in coworking spaces:                     do mobile lifestyles reduce rural-urban disparities?</vt:lpstr>
      <vt:lpstr>Aktuelle Publikation</vt:lpstr>
      <vt:lpstr>Pariser Klimaabkommen, Energiestrategie, Verkehrssektor</vt:lpstr>
      <vt:lpstr>Trends: Mobilität, Verkehr, Raum </vt:lpstr>
      <vt:lpstr>Bewältigungsstrategien</vt:lpstr>
      <vt:lpstr>Work Smart Initiative –  Flexible Arbeitsformen bei 219 Organisationen</vt:lpstr>
      <vt:lpstr>Neue Formen der Arbeit:  Digital, räumlich unabhängig, flexibel?</vt:lpstr>
      <vt:lpstr>Forschungsfrage: wesentliche Schwerpunkte</vt:lpstr>
      <vt:lpstr>Coworking Spaces</vt:lpstr>
      <vt:lpstr>Ländlicher Raum?</vt:lpstr>
      <vt:lpstr>Feldforschung</vt:lpstr>
      <vt:lpstr>«Erste» Resultate (2)</vt:lpstr>
      <vt:lpstr>These 1</vt:lpstr>
      <vt:lpstr>These 1</vt:lpstr>
      <vt:lpstr>These 1</vt:lpstr>
      <vt:lpstr>These 1</vt:lpstr>
      <vt:lpstr>These 2</vt:lpstr>
      <vt:lpstr>These 2</vt:lpstr>
      <vt:lpstr>These 3</vt:lpstr>
      <vt:lpstr>In Zukunft Coworking Spaces?</vt:lpstr>
      <vt:lpstr>Resultate</vt:lpstr>
      <vt:lpstr>Hauptfrage:</vt:lpstr>
      <vt:lpstr>PowerPoint-Präsentation</vt:lpstr>
      <vt:lpstr>Routing</vt:lpstr>
      <vt:lpstr>Routing</vt:lpstr>
      <vt:lpstr>CO2-Faktoren </vt:lpstr>
      <vt:lpstr>Modellresultate</vt:lpstr>
      <vt:lpstr>Modellresultate</vt:lpstr>
      <vt:lpstr>Fazit-Profile                                         («Tendenzen, höhere Zustimmungswerte»)</vt:lpstr>
      <vt:lpstr>Fazit-CO2</vt:lpstr>
      <vt:lpstr>Herzlichen Dank für ihre Aufmerksamkeit!</vt:lpstr>
      <vt:lpstr>Literatur</vt:lpstr>
      <vt:lpstr>PowerPoint-Präsentation</vt:lpstr>
      <vt:lpstr>PowerPoint-Präsentation</vt:lpstr>
      <vt:lpstr>PowerPoint-Präsentation</vt:lpstr>
      <vt:lpstr>PowerPoint-Präsentation</vt:lpstr>
      <vt:lpstr>PowerPoint-Präsentation</vt:lpstr>
      <vt:lpstr>Ablauf</vt:lpstr>
      <vt:lpstr>miro Board</vt:lpstr>
      <vt:lpstr>PowerPoint-Präsentation</vt:lpstr>
      <vt:lpstr>PowerPoint-Präsentation</vt:lpstr>
      <vt:lpstr>miro-Board heute</vt:lpstr>
      <vt:lpstr>Workshop: Schritt 1</vt:lpstr>
      <vt:lpstr>Workshop: Schritt 2</vt:lpstr>
      <vt:lpstr>Workshop: Schritt 3</vt:lpstr>
      <vt:lpstr>Workshop: Schritt 4</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Fazit</vt:lpstr>
      <vt:lpstr> </vt:lpstr>
      <vt:lpstr>PowerPoint-Präsentation</vt:lpstr>
      <vt:lpstr>Termine Partner</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Andreas Kronawitter</dc:creator>
  <cp:lastModifiedBy>Andreas Kronawitter</cp:lastModifiedBy>
  <cp:revision>8</cp:revision>
  <dcterms:created xsi:type="dcterms:W3CDTF">2020-08-16T09:40:22Z</dcterms:created>
  <dcterms:modified xsi:type="dcterms:W3CDTF">2020-09-15T12:35:35Z</dcterms:modified>
</cp:coreProperties>
</file>